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544" r:id="rId2"/>
    <p:sldId id="545" r:id="rId3"/>
    <p:sldId id="539" r:id="rId4"/>
    <p:sldId id="540" r:id="rId5"/>
    <p:sldId id="541" r:id="rId6"/>
    <p:sldId id="542" r:id="rId7"/>
    <p:sldId id="543" r:id="rId8"/>
    <p:sldId id="256" r:id="rId9"/>
    <p:sldId id="546" r:id="rId10"/>
    <p:sldId id="499" r:id="rId11"/>
    <p:sldId id="547" r:id="rId12"/>
    <p:sldId id="258" r:id="rId13"/>
    <p:sldId id="434" r:id="rId14"/>
    <p:sldId id="537" r:id="rId15"/>
    <p:sldId id="473" r:id="rId16"/>
    <p:sldId id="474" r:id="rId17"/>
    <p:sldId id="475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290" r:id="rId28"/>
    <p:sldId id="519" r:id="rId29"/>
    <p:sldId id="520" r:id="rId30"/>
    <p:sldId id="551" r:id="rId31"/>
    <p:sldId id="552" r:id="rId32"/>
    <p:sldId id="553" r:id="rId33"/>
    <p:sldId id="554" r:id="rId34"/>
    <p:sldId id="555" r:id="rId35"/>
    <p:sldId id="556" r:id="rId36"/>
    <p:sldId id="549" r:id="rId37"/>
    <p:sldId id="550" r:id="rId38"/>
    <p:sldId id="521" r:id="rId39"/>
    <p:sldId id="522" r:id="rId40"/>
    <p:sldId id="523" r:id="rId41"/>
    <p:sldId id="524" r:id="rId42"/>
    <p:sldId id="525" r:id="rId43"/>
    <p:sldId id="526" r:id="rId44"/>
    <p:sldId id="557" r:id="rId45"/>
    <p:sldId id="558" r:id="rId46"/>
    <p:sldId id="559" r:id="rId47"/>
    <p:sldId id="560" r:id="rId48"/>
    <p:sldId id="561" r:id="rId49"/>
    <p:sldId id="562" r:id="rId50"/>
    <p:sldId id="563" r:id="rId51"/>
    <p:sldId id="564" r:id="rId52"/>
    <p:sldId id="463" r:id="rId53"/>
    <p:sldId id="528" r:id="rId54"/>
    <p:sldId id="529" r:id="rId55"/>
    <p:sldId id="530" r:id="rId56"/>
    <p:sldId id="531" r:id="rId57"/>
    <p:sldId id="548" r:id="rId58"/>
    <p:sldId id="532" r:id="rId59"/>
    <p:sldId id="534" r:id="rId60"/>
    <p:sldId id="535" r:id="rId61"/>
    <p:sldId id="536" r:id="rId62"/>
    <p:sldId id="565" r:id="rId63"/>
    <p:sldId id="566" r:id="rId64"/>
    <p:sldId id="567" r:id="rId65"/>
    <p:sldId id="568" r:id="rId66"/>
    <p:sldId id="569" r:id="rId6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5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5" autoAdjust="0"/>
    <p:restoredTop sz="91486" autoAdjust="0"/>
  </p:normalViewPr>
  <p:slideViewPr>
    <p:cSldViewPr snapToGrid="0" snapToObjects="1" showGuides="1">
      <p:cViewPr varScale="1">
        <p:scale>
          <a:sx n="63" d="100"/>
          <a:sy n="63" d="100"/>
        </p:scale>
        <p:origin x="744" y="38"/>
      </p:cViewPr>
      <p:guideLst>
        <p:guide orient="horz" pos="1795"/>
        <p:guide pos="2881"/>
      </p:guideLst>
    </p:cSldViewPr>
  </p:slideViewPr>
  <p:outlineViewPr>
    <p:cViewPr>
      <p:scale>
        <a:sx n="33" d="100"/>
        <a:sy n="33" d="100"/>
      </p:scale>
      <p:origin x="0" y="16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D5EDD0BC-854B-5546-A8FF-AF6B249B6AF5}" type="datetimeFigureOut">
              <a:rPr lang="en-US">
                <a:latin typeface="Arial"/>
              </a:rPr>
              <a:pPr>
                <a:defRPr/>
              </a:pPr>
              <a:t>7/1/2018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892397C2-5B49-104A-B1D7-DDE182C52C34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4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B485999A-F397-D44F-A9CA-C8E36A937B72}" type="datetimeFigureOut">
              <a:rPr lang="en-US" smtClean="0"/>
              <a:pPr>
                <a:defRPr/>
              </a:pPr>
              <a:t>7/1/2018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677B5-BECF-1042-9FA3-6B36BAD46A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9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www.walch.com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ei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/00523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6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3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www.walch.com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ei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ＭＳ Ｐゴシック" charset="0"/>
              </a:rPr>
              <a:t>/00524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63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3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677B5-BECF-1042-9FA3-6B36BAD46A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9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677B5-BECF-1042-9FA3-6B36BAD46A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9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Connection to the Lesson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• Students will extend their understanding of long division of whole numbers to division of polynomials.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• Students will write the remainders of division problems as fractions.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C677B5-BECF-1042-9FA3-6B36BAD46A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8</a:t>
            </a:fld>
            <a:endParaRPr lang="en-US" sz="1200" dirty="0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9</a:t>
            </a:fld>
            <a:endParaRPr lang="en-US" sz="1200" dirty="0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3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3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3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976004" y="6246670"/>
            <a:ext cx="5741117" cy="264965"/>
          </a:xfrm>
        </p:spPr>
        <p:txBody>
          <a:bodyPr/>
          <a:lstStyle>
            <a:lvl1pPr algn="l">
              <a:defRPr sz="1500"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r>
              <a:rPr lang="en-US" dirty="0"/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kern="1200" baseline="0" dirty="0" smtClean="0">
                <a:solidFill>
                  <a:srgbClr val="008000"/>
                </a:solidFill>
                <a:latin typeface=""/>
                <a:ea typeface="Arial"/>
                <a:cs typeface="Arial"/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2A.3.2: The Remainder Theorem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5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kern="1200" baseline="0" dirty="0" smtClean="0">
                <a:solidFill>
                  <a:srgbClr val="008000"/>
                </a:solidFill>
                <a:latin typeface=""/>
                <a:ea typeface="Arial"/>
                <a:cs typeface="Arial"/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2A.3.2: The Remainder Theorem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5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kern="1200" baseline="0" dirty="0" smtClean="0">
                <a:solidFill>
                  <a:srgbClr val="008000"/>
                </a:solidFill>
                <a:latin typeface=""/>
                <a:ea typeface="Arial"/>
                <a:cs typeface="Arial"/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2A.3.2: The Remainder Theorem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5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kern="1200" baseline="0" dirty="0" smtClean="0">
                <a:solidFill>
                  <a:srgbClr val="008000"/>
                </a:solidFill>
                <a:latin typeface=""/>
                <a:ea typeface="Arial"/>
                <a:cs typeface="Arial"/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2A.3.2: The Remainder Theorem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5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en-US" sz="1500" b="0" i="0" u="none" strike="noStrike" kern="1200" baseline="0" dirty="0" smtClean="0">
                <a:solidFill>
                  <a:srgbClr val="008000"/>
                </a:solidFill>
                <a:latin typeface=""/>
                <a:ea typeface="Arial"/>
                <a:cs typeface="Arial"/>
              </a:defRPr>
            </a:lvl1pPr>
          </a:lstStyle>
          <a:p>
            <a:pPr lvl="0"/>
            <a:r>
              <a:rPr lang="en-US" sz="1500" b="0" i="0" u="none" strike="noStrike" baseline="0" dirty="0">
                <a:latin typeface=""/>
              </a:rPr>
              <a:t>2A.3.2: The Remainder Theorem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5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Remainder Theorem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B293FF8-CD88-C24E-B901-491EE6C88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ransition spd="slow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52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52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592138" y="2157304"/>
            <a:ext cx="796134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6000" dirty="0">
                <a:latin typeface="Arial"/>
                <a:cs typeface="Arial"/>
              </a:rPr>
              <a:t>The Remainder Theorem</a:t>
            </a:r>
            <a:endParaRPr lang="en-US" sz="6000" dirty="0">
              <a:latin typeface="Arial"/>
              <a:ea typeface="Arial"/>
              <a:cs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5751507" cy="26496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Remainder Theorem </a:t>
            </a:r>
          </a:p>
        </p:txBody>
      </p:sp>
    </p:spTree>
    <p:extLst>
      <p:ext uri="{BB962C8B-B14F-4D97-AF65-F5344CB8AC3E}">
        <p14:creationId xmlns:p14="http://schemas.microsoft.com/office/powerpoint/2010/main" val="330225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Introduction, </a:t>
            </a:r>
            <a:r>
              <a:rPr lang="en-US" sz="2800" b="1" i="1" dirty="0"/>
              <a:t>continued</a:t>
            </a:r>
          </a:p>
          <a:p>
            <a:r>
              <a:rPr lang="en-US" dirty="0"/>
              <a:t>The process of division does not always result in a </a:t>
            </a:r>
            <a:r>
              <a:rPr lang="en-US" dirty="0">
                <a:solidFill>
                  <a:srgbClr val="C0504D"/>
                </a:solidFill>
              </a:rPr>
              <a:t>whole number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For instance, the result of </a:t>
            </a:r>
            <a:r>
              <a:rPr lang="en-US" dirty="0">
                <a:solidFill>
                  <a:srgbClr val="C0504D"/>
                </a:solidFill>
              </a:rPr>
              <a:t>14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divided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by 5</a:t>
            </a:r>
            <a:r>
              <a:rPr lang="en-US" dirty="0"/>
              <a:t>, or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14 ÷ 5</a:t>
            </a:r>
            <a:r>
              <a:rPr lang="en-US" dirty="0"/>
              <a:t>, is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dirty="0"/>
              <a:t> with a </a:t>
            </a:r>
            <a:r>
              <a:rPr lang="en-US" dirty="0">
                <a:solidFill>
                  <a:srgbClr val="C0504D"/>
                </a:solidFill>
              </a:rPr>
              <a:t>remainder of 4</a:t>
            </a:r>
            <a:r>
              <a:rPr lang="en-US" dirty="0"/>
              <a:t>. </a:t>
            </a:r>
          </a:p>
          <a:p>
            <a:endParaRPr lang="en-US" sz="2800" i="1" dirty="0"/>
          </a:p>
          <a:p>
            <a:r>
              <a:rPr lang="en-US" dirty="0"/>
              <a:t>Recall that this means that if a dividend of </a:t>
            </a:r>
            <a:r>
              <a:rPr lang="en-US" dirty="0">
                <a:solidFill>
                  <a:srgbClr val="C0504D"/>
                </a:solidFill>
              </a:rPr>
              <a:t>14 units </a:t>
            </a:r>
            <a:r>
              <a:rPr lang="en-US" dirty="0"/>
              <a:t>were divided by a </a:t>
            </a:r>
            <a:r>
              <a:rPr lang="en-US" dirty="0">
                <a:solidFill>
                  <a:srgbClr val="C0504D"/>
                </a:solidFill>
              </a:rPr>
              <a:t>divisor of 5</a:t>
            </a:r>
            <a:r>
              <a:rPr lang="en-US" dirty="0"/>
              <a:t>, then each group would have </a:t>
            </a:r>
            <a:r>
              <a:rPr lang="en-US" dirty="0">
                <a:solidFill>
                  <a:srgbClr val="C0504D"/>
                </a:solidFill>
              </a:rPr>
              <a:t>2 units </a:t>
            </a:r>
            <a:r>
              <a:rPr lang="en-US" dirty="0"/>
              <a:t>and there would be </a:t>
            </a:r>
            <a:r>
              <a:rPr lang="en-US" dirty="0">
                <a:solidFill>
                  <a:srgbClr val="C0504D"/>
                </a:solidFill>
              </a:rPr>
              <a:t>4 units </a:t>
            </a:r>
            <a:r>
              <a:rPr lang="en-US" dirty="0"/>
              <a:t>left over. 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2214468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8287500" cy="499823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/>
              <a:t>Introduction, </a:t>
            </a:r>
            <a:r>
              <a:rPr lang="en-US" sz="2800" b="1" i="1" dirty="0"/>
              <a:t>continued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rgbClr val="C0504D"/>
                </a:solidFill>
              </a:rPr>
              <a:t>4</a:t>
            </a:r>
            <a:r>
              <a:rPr lang="en-US" dirty="0"/>
              <a:t> is referred to as the </a:t>
            </a:r>
            <a:r>
              <a:rPr lang="en-US" dirty="0">
                <a:solidFill>
                  <a:srgbClr val="C0504D"/>
                </a:solidFill>
              </a:rPr>
              <a:t>remainder</a:t>
            </a:r>
            <a:r>
              <a:rPr lang="en-US" dirty="0"/>
              <a:t>. In earlier grades, you often wrote the quotient and its remainder as </a:t>
            </a:r>
            <a:r>
              <a:rPr lang="en-US" dirty="0">
                <a:solidFill>
                  <a:srgbClr val="C0504D"/>
                </a:solidFill>
              </a:rPr>
              <a:t>2R4</a:t>
            </a:r>
            <a:r>
              <a:rPr lang="en-US" dirty="0"/>
              <a:t> or       . </a:t>
            </a:r>
          </a:p>
          <a:p>
            <a:pPr>
              <a:lnSpc>
                <a:spcPct val="140000"/>
              </a:lnSpc>
            </a:pPr>
            <a:endParaRPr lang="en-US" sz="2800" i="1" dirty="0"/>
          </a:p>
          <a:p>
            <a:pPr>
              <a:lnSpc>
                <a:spcPct val="110000"/>
              </a:lnSpc>
            </a:pPr>
            <a:r>
              <a:rPr lang="en-US" dirty="0"/>
              <a:t>The idea of having remainders also extends to </a:t>
            </a:r>
            <a:r>
              <a:rPr lang="en-US" dirty="0">
                <a:solidFill>
                  <a:srgbClr val="C0504D"/>
                </a:solidFill>
              </a:rPr>
              <a:t>dividing polynomials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dirty="0"/>
              <a:t>Sometimes when polynomials are divided, the result is a </a:t>
            </a:r>
            <a:r>
              <a:rPr lang="en-US" dirty="0">
                <a:solidFill>
                  <a:srgbClr val="C0504D"/>
                </a:solidFill>
              </a:rPr>
              <a:t>polynomial</a:t>
            </a:r>
            <a:r>
              <a:rPr lang="en-US" dirty="0"/>
              <a:t>; other times there is a </a:t>
            </a:r>
            <a:r>
              <a:rPr lang="en-US" dirty="0">
                <a:solidFill>
                  <a:srgbClr val="C0504D"/>
                </a:solidFill>
              </a:rPr>
              <a:t>remainder</a:t>
            </a:r>
            <a:r>
              <a:rPr lang="en-US" dirty="0"/>
              <a:t>.</a:t>
            </a:r>
          </a:p>
          <a:p>
            <a:pPr>
              <a:lnSpc>
                <a:spcPct val="140000"/>
              </a:lnSpc>
            </a:pPr>
            <a:endParaRPr lang="en-US" sz="2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279366"/>
              </p:ext>
            </p:extLst>
          </p:nvPr>
        </p:nvGraphicFramePr>
        <p:xfrm>
          <a:off x="7810499" y="1708148"/>
          <a:ext cx="508001" cy="838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1" name="Equation" r:id="rId3" imgW="254000" imgH="419100" progId="Equation.DSMT4">
                  <p:embed/>
                </p:oleObj>
              </mc:Choice>
              <mc:Fallback>
                <p:oleObj name="Equation" r:id="rId3" imgW="254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0499" y="1708148"/>
                        <a:ext cx="508001" cy="838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714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</a:t>
            </a:r>
            <a:endParaRPr lang="en-US" sz="2000" b="1" dirty="0">
              <a:ea typeface="+mn-ea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Long division</a:t>
            </a:r>
            <a:r>
              <a:rPr lang="en-US" dirty="0"/>
              <a:t>, used to divide whole numbers, can also be used to divide polynomials.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Recall that the </a:t>
            </a:r>
            <a:r>
              <a:rPr lang="en-US" dirty="0">
                <a:solidFill>
                  <a:srgbClr val="C0504D"/>
                </a:solidFill>
              </a:rPr>
              <a:t>dividend</a:t>
            </a:r>
            <a:r>
              <a:rPr lang="en-US" dirty="0"/>
              <a:t> is the quantity being divided, and the </a:t>
            </a:r>
            <a:r>
              <a:rPr lang="en-US" dirty="0">
                <a:solidFill>
                  <a:srgbClr val="C0504D"/>
                </a:solidFill>
              </a:rPr>
              <a:t>divisor</a:t>
            </a:r>
            <a:r>
              <a:rPr lang="en-US" dirty="0"/>
              <a:t> is the quantity by which it is being divided: </a:t>
            </a:r>
            <a:r>
              <a:rPr lang="en-US" dirty="0">
                <a:solidFill>
                  <a:srgbClr val="0000FF"/>
                </a:solidFill>
              </a:rPr>
              <a:t>dividend ÷ divisor = quotient.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Long division with polynomials can sometimes be long and tedious; fortunately, there is another way to divide polynomials.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70E78-E23D-7748-ACDE-2A48DE59FD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23680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39" name="Equation" r:id="rId3" imgW="190500" imgH="330200" progId="Equation.DSMT4">
                  <p:embed/>
                </p:oleObj>
              </mc:Choice>
              <mc:Fallback>
                <p:oleObj name="Equation" r:id="rId3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4718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0" name="Equation" r:id="rId5" imgW="190500" imgH="330200" progId="Equation.DSMT4">
                  <p:embed/>
                </p:oleObj>
              </mc:Choice>
              <mc:Fallback>
                <p:oleObj name="Equation" r:id="rId5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995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1" name="Equation" r:id="rId6" imgW="190500" imgH="330200" progId="Equation.DSMT4">
                  <p:embed/>
                </p:oleObj>
              </mc:Choice>
              <mc:Fallback>
                <p:oleObj name="Equation" r:id="rId6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864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2" name="Equation" r:id="rId7" imgW="190500" imgH="330200" progId="Equation.DSMT4">
                  <p:embed/>
                </p:oleObj>
              </mc:Choice>
              <mc:Fallback>
                <p:oleObj name="Equation" r:id="rId7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210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3" name="Equation" r:id="rId8" imgW="190500" imgH="330200" progId="Equation.DSMT4">
                  <p:embed/>
                </p:oleObj>
              </mc:Choice>
              <mc:Fallback>
                <p:oleObj name="Equation" r:id="rId8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296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4" name="Equation" r:id="rId9" imgW="190500" imgH="330200" progId="Equation.DSMT4">
                  <p:embed/>
                </p:oleObj>
              </mc:Choice>
              <mc:Fallback>
                <p:oleObj name="Equation" r:id="rId9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681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45" name="Equation" r:id="rId10" imgW="190500" imgH="330200" progId="Equation.DSMT4">
                  <p:embed/>
                </p:oleObj>
              </mc:Choice>
              <mc:Fallback>
                <p:oleObj name="Equation" r:id="rId10" imgW="1905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/>
              <a:t>The process of </a:t>
            </a:r>
            <a:r>
              <a:rPr lang="en-US" dirty="0">
                <a:solidFill>
                  <a:schemeClr val="accent2"/>
                </a:solidFill>
              </a:rPr>
              <a:t>synthetic division</a:t>
            </a:r>
            <a:r>
              <a:rPr lang="en-US" dirty="0"/>
              <a:t>, a shorthand way of dividing a polynomial by a linear binomial by using only the </a:t>
            </a:r>
            <a:r>
              <a:rPr lang="en-US" dirty="0">
                <a:solidFill>
                  <a:srgbClr val="C0504D"/>
                </a:solidFill>
              </a:rPr>
              <a:t>coefficients</a:t>
            </a:r>
            <a:r>
              <a:rPr lang="en-US" dirty="0"/>
              <a:t>, is often used instead.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/>
              <a:t>In order to use synthetic division, the dividend must be a polynomial written in standard form, ordered by the power of the variables, with the largest power listed first. 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/>
              <a:t>If a term is missing,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/>
              <a:t> must be used in its place.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2281445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198601" cy="499823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>
              <a:lnSpc>
                <a:spcPct val="110000"/>
              </a:lnSpc>
            </a:pPr>
            <a:r>
              <a:rPr lang="en-US" dirty="0"/>
              <a:t>For example, compare </a:t>
            </a:r>
            <a:r>
              <a:rPr lang="en-US" dirty="0">
                <a:solidFill>
                  <a:srgbClr val="C0504D"/>
                </a:solidFill>
              </a:rPr>
              <a:t>4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+ 16 </a:t>
            </a:r>
            <a:r>
              <a:rPr lang="en-US" dirty="0"/>
              <a:t>to the standard form of a polynomial,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Notice that </a:t>
            </a:r>
            <a:r>
              <a:rPr lang="en-US" dirty="0">
                <a:solidFill>
                  <a:srgbClr val="C0504D"/>
                </a:solidFill>
              </a:rPr>
              <a:t>4 + 16 </a:t>
            </a:r>
            <a:r>
              <a:rPr lang="en-US" dirty="0"/>
              <a:t>does not have a value for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i="1" baseline="-25000" dirty="0">
                <a:solidFill>
                  <a:srgbClr val="C0504D"/>
                </a:solidFill>
              </a:rPr>
              <a:t>n </a:t>
            </a:r>
            <a:r>
              <a:rPr lang="en-US" baseline="-25000" dirty="0">
                <a:solidFill>
                  <a:srgbClr val="C0504D"/>
                </a:solidFill>
              </a:rPr>
              <a:t>– 1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sz="1400" i="1" spc="-300" dirty="0">
                <a:solidFill>
                  <a:srgbClr val="C0504D"/>
                </a:solidFill>
              </a:rPr>
              <a:t> </a:t>
            </a:r>
            <a:r>
              <a:rPr lang="en-US" i="1" baseline="30000" dirty="0">
                <a:solidFill>
                  <a:srgbClr val="C0504D"/>
                </a:solidFill>
              </a:rPr>
              <a:t>n </a:t>
            </a:r>
            <a:r>
              <a:rPr lang="en-US" baseline="30000" dirty="0">
                <a:solidFill>
                  <a:srgbClr val="C0504D"/>
                </a:solidFill>
              </a:rPr>
              <a:t>– 1</a:t>
            </a:r>
            <a:r>
              <a:rPr lang="en-US" dirty="0"/>
              <a:t>, or in this case, </a:t>
            </a:r>
            <a:r>
              <a:rPr lang="en-US" i="1" dirty="0">
                <a:solidFill>
                  <a:srgbClr val="C0504D"/>
                </a:solidFill>
              </a:rPr>
              <a:t>ax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dirty="0"/>
              <a:t>To prepare this polynomial for synthetic division, </a:t>
            </a:r>
            <a:r>
              <a:rPr lang="en-US" dirty="0">
                <a:solidFill>
                  <a:srgbClr val="C0504D"/>
                </a:solidFill>
              </a:rPr>
              <a:t>substitute 0 </a:t>
            </a:r>
            <a:r>
              <a:rPr lang="en-US" dirty="0"/>
              <a:t>as the coefficient (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/>
              <a:t>) in the </a:t>
            </a:r>
            <a:r>
              <a:rPr lang="en-US" i="1" dirty="0">
                <a:solidFill>
                  <a:srgbClr val="C0504D"/>
                </a:solidFill>
              </a:rPr>
              <a:t>ax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term: </a:t>
            </a:r>
            <a:r>
              <a:rPr lang="fr-FR" dirty="0">
                <a:solidFill>
                  <a:srgbClr val="0000FF"/>
                </a:solidFill>
              </a:rPr>
              <a:t>4</a:t>
            </a:r>
            <a:r>
              <a:rPr lang="fr-FR" i="1" dirty="0">
                <a:solidFill>
                  <a:srgbClr val="0000FF"/>
                </a:solidFill>
              </a:rPr>
              <a:t>x</a:t>
            </a:r>
            <a:r>
              <a:rPr lang="fr-FR" baseline="30000" dirty="0">
                <a:solidFill>
                  <a:srgbClr val="0000FF"/>
                </a:solidFill>
              </a:rPr>
              <a:t>2</a:t>
            </a:r>
            <a:r>
              <a:rPr lang="fr-FR" dirty="0">
                <a:solidFill>
                  <a:srgbClr val="0000FF"/>
                </a:solidFill>
              </a:rPr>
              <a:t> + 0</a:t>
            </a:r>
            <a:r>
              <a:rPr lang="fr-FR" i="1" dirty="0">
                <a:solidFill>
                  <a:srgbClr val="0000FF"/>
                </a:solidFill>
              </a:rPr>
              <a:t>x </a:t>
            </a:r>
            <a:r>
              <a:rPr lang="fr-FR" dirty="0">
                <a:solidFill>
                  <a:srgbClr val="0000FF"/>
                </a:solidFill>
              </a:rPr>
              <a:t>+ 16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dirty="0"/>
              <a:t>Now you can use the coefficients </a:t>
            </a:r>
            <a:r>
              <a:rPr lang="en-US" dirty="0">
                <a:solidFill>
                  <a:schemeClr val="accent2"/>
                </a:solidFill>
              </a:rPr>
              <a:t>4</a:t>
            </a:r>
            <a:r>
              <a:rPr lang="en-US" dirty="0"/>
              <a:t>,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/>
              <a:t>, and </a:t>
            </a:r>
            <a:r>
              <a:rPr lang="en-US" dirty="0">
                <a:solidFill>
                  <a:srgbClr val="C0504D"/>
                </a:solidFill>
              </a:rPr>
              <a:t>16</a:t>
            </a:r>
            <a:r>
              <a:rPr lang="en-US" dirty="0"/>
              <a:t> to perform the synthetic division.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409151"/>
              </p:ext>
            </p:extLst>
          </p:nvPr>
        </p:nvGraphicFramePr>
        <p:xfrm>
          <a:off x="2379505" y="1608876"/>
          <a:ext cx="4567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6" name="Equation" r:id="rId3" imgW="4660900" imgH="495300" progId="Equation.DSMT4">
                  <p:embed/>
                </p:oleObj>
              </mc:Choice>
              <mc:Fallback>
                <p:oleObj name="Equation" r:id="rId3" imgW="46609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9505" y="1608876"/>
                        <a:ext cx="4567238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589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4290" cy="49982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  <a:p>
            <a:pPr marL="342900" indent="-342900">
              <a:buFont typeface="Arial"/>
              <a:buChar char="•"/>
            </a:pPr>
            <a:r>
              <a:rPr lang="en-US" dirty="0"/>
              <a:t>For synthetic division, the </a:t>
            </a:r>
            <a:r>
              <a:rPr lang="en-US" dirty="0">
                <a:solidFill>
                  <a:srgbClr val="C0504D"/>
                </a:solidFill>
              </a:rPr>
              <a:t>divisor</a:t>
            </a:r>
            <a:r>
              <a:rPr lang="en-US" dirty="0"/>
              <a:t> must be of the form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–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, where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is a real number.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Use the following steps to divide polynomials using synthetic division. An example has been provided on the following slides for clarity.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2363344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79944"/>
              </p:ext>
            </p:extLst>
          </p:nvPr>
        </p:nvGraphicFramePr>
        <p:xfrm>
          <a:off x="744093" y="1272826"/>
          <a:ext cx="7779209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Synthetic Division </a:t>
                      </a:r>
                      <a:r>
                        <a:rPr lang="en-US" sz="2200" b="1" i="0" u="none" strike="noStrike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 Polynomials </a:t>
                      </a:r>
                      <a:endParaRPr lang="en-US" sz="22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Example: (3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200" b="1" i="0" u="none" strike="noStrike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20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+ 12) ÷ (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3)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the coefficients of the dividend,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2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200" b="0" i="0" u="none" strike="noStrike" kern="1200" baseline="3000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 – 20</a:t>
                      </a:r>
                      <a:r>
                        <a:rPr lang="en-US" sz="22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+ 12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b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–20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value of </a:t>
                      </a:r>
                      <a:r>
                        <a:rPr lang="en-US" sz="22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divisor,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2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22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Write this value,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in the upper left corner.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a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horizontal line 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below the coefficients, with space to write above and below the line.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168707"/>
              </p:ext>
            </p:extLst>
          </p:nvPr>
        </p:nvGraphicFramePr>
        <p:xfrm>
          <a:off x="5673725" y="3299746"/>
          <a:ext cx="2692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" name="Equation" r:id="rId3" imgW="2692400" imgH="406400" progId="Equation.DSMT4">
                  <p:embed/>
                </p:oleObj>
              </mc:Choice>
              <mc:Fallback>
                <p:oleObj name="Equation" r:id="rId3" imgW="26924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3725" y="3299746"/>
                        <a:ext cx="2692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18923"/>
              </p:ext>
            </p:extLst>
          </p:nvPr>
        </p:nvGraphicFramePr>
        <p:xfrm>
          <a:off x="5673725" y="4318180"/>
          <a:ext cx="3352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" name="Equation" r:id="rId5" imgW="3352800" imgH="1320800" progId="Equation.DSMT4">
                  <p:embed/>
                </p:oleObj>
              </mc:Choice>
              <mc:Fallback>
                <p:oleObj name="Equation" r:id="rId5" imgW="3352800" imgH="132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3725" y="4318180"/>
                        <a:ext cx="33528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45789"/>
              </p:ext>
            </p:extLst>
          </p:nvPr>
        </p:nvGraphicFramePr>
        <p:xfrm>
          <a:off x="5994400" y="2232025"/>
          <a:ext cx="236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" name="Equation" r:id="rId7" imgW="2362200" imgH="279400" progId="Equation.DSMT4">
                  <p:embed/>
                </p:oleObj>
              </mc:Choice>
              <mc:Fallback>
                <p:oleObj name="Equation" r:id="rId7" imgW="23622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4400" y="2232025"/>
                        <a:ext cx="2362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53126" y="5427817"/>
            <a:ext cx="190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/>
                <a:cs typeface="Arial"/>
              </a:rPr>
              <a:t>(</a:t>
            </a:r>
            <a:r>
              <a:rPr lang="en-US" sz="1800" i="1" dirty="0">
                <a:latin typeface="Arial"/>
                <a:cs typeface="Arial"/>
              </a:rPr>
              <a:t>continued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  <p:sp>
        <p:nvSpPr>
          <p:cNvPr id="11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644352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99016"/>
              </p:ext>
            </p:extLst>
          </p:nvPr>
        </p:nvGraphicFramePr>
        <p:xfrm>
          <a:off x="681228" y="1413934"/>
          <a:ext cx="778154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Synthetic division of polynomials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Example: (3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200" b="1" i="0" u="none" strike="noStrike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20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+ 12) ÷ (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3)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the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first coefficient 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dividend below the horizontal line.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rtl="0">
                        <a:buFont typeface="+mj-lt"/>
                        <a:buAutoNum type="arabicPeriod" startAt="5"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Multiply the number below the horizontal line by the value of </a:t>
                      </a:r>
                      <a:r>
                        <a:rPr lang="en-US" sz="22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2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write the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under the next coefficient and above the horizontal line.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501410"/>
              </p:ext>
            </p:extLst>
          </p:nvPr>
        </p:nvGraphicFramePr>
        <p:xfrm>
          <a:off x="5514371" y="2236578"/>
          <a:ext cx="2717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2" name="Equation" r:id="rId3" imgW="2717800" imgH="1257300" progId="Equation.DSMT4">
                  <p:embed/>
                </p:oleObj>
              </mc:Choice>
              <mc:Fallback>
                <p:oleObj name="Equation" r:id="rId3" imgW="27178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4371" y="2236578"/>
                        <a:ext cx="27178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074064"/>
              </p:ext>
            </p:extLst>
          </p:nvPr>
        </p:nvGraphicFramePr>
        <p:xfrm>
          <a:off x="5514371" y="3801533"/>
          <a:ext cx="2717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3" name="Equation" r:id="rId5" imgW="2717800" imgH="1257300" progId="Equation.DSMT4">
                  <p:embed/>
                </p:oleObj>
              </mc:Choice>
              <mc:Fallback>
                <p:oleObj name="Equation" r:id="rId5" imgW="27178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4371" y="3801533"/>
                        <a:ext cx="27178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80256" y="5427817"/>
            <a:ext cx="190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/>
                <a:cs typeface="Arial"/>
              </a:rPr>
              <a:t>(</a:t>
            </a:r>
            <a:r>
              <a:rPr lang="en-US" sz="1800" i="1" dirty="0">
                <a:latin typeface="Arial"/>
                <a:cs typeface="Arial"/>
              </a:rPr>
              <a:t>continued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364371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046379"/>
              </p:ext>
            </p:extLst>
          </p:nvPr>
        </p:nvGraphicFramePr>
        <p:xfrm>
          <a:off x="681228" y="1413934"/>
          <a:ext cx="778154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Synthetic division of polynomials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Example: (3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200" b="1" i="0" u="none" strike="noStrike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20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+ 12) ÷ (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3)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rtl="0">
                        <a:buFont typeface="+mj-lt"/>
                        <a:buAutoNum type="arabicPeriod" startAt="6"/>
                      </a:pP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numbers in the new column. Write the result below the horizontal line in that column.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rtl="0">
                        <a:buFont typeface="+mj-lt"/>
                        <a:buAutoNum type="arabicPeriod" startAt="7"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Repeat steps 5 and 6 until addition has been completed for all columns.</a:t>
                      </a:r>
                    </a:p>
                    <a:p>
                      <a:pPr marL="0" indent="0" rtl="0">
                        <a:buFont typeface="+mj-lt"/>
                        <a:buNone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683429"/>
              </p:ext>
            </p:extLst>
          </p:nvPr>
        </p:nvGraphicFramePr>
        <p:xfrm>
          <a:off x="5444277" y="2320397"/>
          <a:ext cx="2717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6" name="Equation" r:id="rId3" imgW="2717800" imgH="1257300" progId="Equation.DSMT4">
                  <p:embed/>
                </p:oleObj>
              </mc:Choice>
              <mc:Fallback>
                <p:oleObj name="Equation" r:id="rId3" imgW="27178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4277" y="2320397"/>
                        <a:ext cx="27178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241074"/>
              </p:ext>
            </p:extLst>
          </p:nvPr>
        </p:nvGraphicFramePr>
        <p:xfrm>
          <a:off x="5444277" y="3721100"/>
          <a:ext cx="2908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7" name="Equation" r:id="rId5" imgW="2908300" imgH="1257300" progId="Equation.DSMT4">
                  <p:embed/>
                </p:oleObj>
              </mc:Choice>
              <mc:Fallback>
                <p:oleObj name="Equation" r:id="rId5" imgW="29083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4277" y="3721100"/>
                        <a:ext cx="29083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01076" y="5334118"/>
            <a:ext cx="190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/>
                <a:cs typeface="Arial"/>
              </a:rPr>
              <a:t>(</a:t>
            </a:r>
            <a:r>
              <a:rPr lang="en-US" sz="1800" i="1" dirty="0">
                <a:latin typeface="Arial"/>
                <a:cs typeface="Arial"/>
              </a:rPr>
              <a:t>continued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088615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50261"/>
              </p:ext>
            </p:extLst>
          </p:nvPr>
        </p:nvGraphicFramePr>
        <p:xfrm>
          <a:off x="681228" y="1413934"/>
          <a:ext cx="7781544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Synthetic division of polynomials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Example: (3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200" b="1" i="0" u="none" strike="noStrike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20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+ 12) ÷ (</a:t>
                      </a:r>
                      <a:r>
                        <a:rPr lang="en-US" sz="22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3)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rtl="0">
                        <a:buFont typeface="+mj-lt"/>
                        <a:buAutoNum type="arabicPeriod" startAt="8"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Draw a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box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around the </a:t>
                      </a:r>
                      <a:b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right </a:t>
                      </a:r>
                      <a:r>
                        <a:rPr lang="en-US" sz="22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sum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rtl="0">
                        <a:buFont typeface="+mj-lt"/>
                        <a:buNone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rtl="0">
                        <a:buFont typeface="+mj-lt"/>
                        <a:buNone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rtl="0">
                        <a:buFont typeface="+mj-lt"/>
                        <a:buNone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629394"/>
              </p:ext>
            </p:extLst>
          </p:nvPr>
        </p:nvGraphicFramePr>
        <p:xfrm>
          <a:off x="5404763" y="2327490"/>
          <a:ext cx="2921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75" name="Equation" r:id="rId3" imgW="2921000" imgH="1409700" progId="Equation.DSMT4">
                  <p:embed/>
                </p:oleObj>
              </mc:Choice>
              <mc:Fallback>
                <p:oleObj name="Equation" r:id="rId3" imgW="2921000" imgH="140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4763" y="2327490"/>
                        <a:ext cx="29210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91897" y="4230595"/>
            <a:ext cx="190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"/>
                <a:cs typeface="Arial"/>
              </a:rPr>
              <a:t>(</a:t>
            </a:r>
            <a:r>
              <a:rPr lang="en-US" sz="1800" i="1" dirty="0">
                <a:latin typeface="Arial"/>
                <a:cs typeface="Arial"/>
              </a:rPr>
              <a:t>continued</a:t>
            </a:r>
            <a:r>
              <a:rPr lang="en-US" sz="1800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941911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592138" y="2157304"/>
            <a:ext cx="796134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8000" dirty="0">
                <a:latin typeface="Arial"/>
                <a:cs typeface="Arial"/>
              </a:rPr>
              <a:t>Warm-Up</a:t>
            </a:r>
            <a:endParaRPr lang="en-US" sz="8000" dirty="0">
              <a:latin typeface="Arial"/>
              <a:ea typeface="Arial"/>
              <a:cs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5751507" cy="26496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Remainder Theorem </a:t>
            </a:r>
          </a:p>
        </p:txBody>
      </p:sp>
    </p:spTree>
    <p:extLst>
      <p:ext uri="{BB962C8B-B14F-4D97-AF65-F5344CB8AC3E}">
        <p14:creationId xmlns:p14="http://schemas.microsoft.com/office/powerpoint/2010/main" val="282910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  <a:endParaRPr lang="en-US" sz="2000" dirty="0"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91457"/>
              </p:ext>
            </p:extLst>
          </p:nvPr>
        </p:nvGraphicFramePr>
        <p:xfrm>
          <a:off x="916736" y="1413934"/>
          <a:ext cx="732133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Synthetic division of polynomials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Example: (3</a:t>
                      </a:r>
                      <a:r>
                        <a:rPr lang="en-US" sz="24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b="1" i="0" u="none" strike="noStrike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20</a:t>
                      </a:r>
                      <a:r>
                        <a:rPr lang="en-US" sz="24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+ 12) ÷ (</a:t>
                      </a:r>
                      <a:r>
                        <a:rPr lang="en-US" sz="2400" b="1" i="1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– 3)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numbers below the horizontal line represent the </a:t>
                      </a:r>
                      <a:r>
                        <a:rPr lang="en-US" sz="20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quotient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These numbers are the coefficients of the polynomial quotient in the </a:t>
                      </a:r>
                      <a:r>
                        <a:rPr lang="en-US" sz="20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order of decreasing degree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 boxed number is the </a:t>
                      </a:r>
                      <a:r>
                        <a:rPr lang="en-US" sz="20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remainder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Place the remainder over the divisor to express the </a:t>
                      </a:r>
                      <a:r>
                        <a:rPr lang="en-US" sz="20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final term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polynomial.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81861"/>
              </p:ext>
            </p:extLst>
          </p:nvPr>
        </p:nvGraphicFramePr>
        <p:xfrm>
          <a:off x="5663021" y="2412471"/>
          <a:ext cx="2108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99" name="Equation" r:id="rId3" imgW="2108200" imgH="800100" progId="Equation.DSMT4">
                  <p:embed/>
                </p:oleObj>
              </mc:Choice>
              <mc:Fallback>
                <p:oleObj name="Equation" r:id="rId3" imgW="21082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3021" y="2412471"/>
                        <a:ext cx="2108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76873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b="1" dirty="0"/>
              <a:t>Key Concepts, </a:t>
            </a:r>
            <a:r>
              <a:rPr lang="en-US" sz="2800" b="1" i="1" dirty="0"/>
              <a:t>continued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If you are dividing by a linear function,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 –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, the order of the quotient is </a:t>
            </a:r>
            <a:r>
              <a:rPr lang="en-US" dirty="0">
                <a:solidFill>
                  <a:srgbClr val="C0504D"/>
                </a:solidFill>
              </a:rPr>
              <a:t>1 less </a:t>
            </a:r>
            <a:r>
              <a:rPr lang="en-US" dirty="0"/>
              <a:t>than the dividend. The </a:t>
            </a:r>
            <a:r>
              <a:rPr lang="en-US" dirty="0">
                <a:solidFill>
                  <a:srgbClr val="C0504D"/>
                </a:solidFill>
              </a:rPr>
              <a:t>remainder</a:t>
            </a:r>
            <a:r>
              <a:rPr lang="en-US" dirty="0"/>
              <a:t>, if any, is a </a:t>
            </a:r>
            <a:r>
              <a:rPr lang="en-US" dirty="0">
                <a:solidFill>
                  <a:srgbClr val="C0504D"/>
                </a:solidFill>
              </a:rPr>
              <a:t>constant</a:t>
            </a:r>
            <a:r>
              <a:rPr lang="en-US" dirty="0"/>
              <a:t>.</a:t>
            </a:r>
            <a:r>
              <a:rPr lang="en-US" sz="2000" dirty="0"/>
              <a:t>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If the remainder is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/>
              <a:t>, then the divisor is a factor of the polynomial.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Synthetic division can also be used to find the value of a function. This is known as </a:t>
            </a:r>
            <a:r>
              <a:rPr lang="en-US" dirty="0">
                <a:solidFill>
                  <a:srgbClr val="C0504D"/>
                </a:solidFill>
              </a:rPr>
              <a:t>synthetic substitution</a:t>
            </a:r>
            <a:r>
              <a:rPr lang="en-US" dirty="0"/>
              <a:t>.</a:t>
            </a:r>
            <a:r>
              <a:rPr lang="en-US" sz="2000" dirty="0"/>
              <a:t> </a:t>
            </a:r>
            <a:endParaRPr lang="en-US" sz="2000" dirty="0"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9472543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8208012" cy="49982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b="1" dirty="0"/>
              <a:t>Key Concepts, </a:t>
            </a:r>
            <a:r>
              <a:rPr lang="en-US" sz="2800" b="1" i="1" dirty="0"/>
              <a:t>continued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To evaluate a polynomial using synthetic substitution, follow the same process described for synthetic division.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For example, given the function </a:t>
            </a:r>
            <a:r>
              <a:rPr lang="en-US" dirty="0">
                <a:solidFill>
                  <a:srgbClr val="C0504D"/>
                </a:solidFill>
              </a:rPr>
              <a:t>3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– 20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+ 12</a:t>
            </a:r>
            <a:r>
              <a:rPr lang="en-US" dirty="0"/>
              <a:t>, if you must determine the value of the function at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3</a:t>
            </a:r>
            <a:r>
              <a:rPr lang="en-US" dirty="0"/>
              <a:t>, use 3 as the </a:t>
            </a:r>
            <a:r>
              <a:rPr lang="en-US" i="1" dirty="0"/>
              <a:t>a </a:t>
            </a:r>
            <a:r>
              <a:rPr lang="en-US" dirty="0"/>
              <a:t>value in the </a:t>
            </a:r>
            <a:r>
              <a:rPr lang="en-US" dirty="0">
                <a:solidFill>
                  <a:srgbClr val="C0504D"/>
                </a:solidFill>
              </a:rPr>
              <a:t>divisor</a:t>
            </a:r>
            <a:r>
              <a:rPr lang="en-US" dirty="0"/>
              <a:t> of the synthetic division. The resulting remainder gives the value of the polynomial when evaluated at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3</a:t>
            </a:r>
            <a:r>
              <a:rPr lang="en-US" dirty="0"/>
              <a:t>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If a polynomial </a:t>
            </a:r>
            <a:r>
              <a:rPr lang="en-US" i="1" dirty="0">
                <a:solidFill>
                  <a:srgbClr val="C0504D"/>
                </a:solidFill>
              </a:rPr>
              <a:t>p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/>
              <a:t>is divided by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–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, then the remainder, </a:t>
            </a:r>
            <a:r>
              <a:rPr lang="en-US" i="1" dirty="0">
                <a:solidFill>
                  <a:srgbClr val="C0504D"/>
                </a:solidFill>
              </a:rPr>
              <a:t>r</a:t>
            </a:r>
            <a:r>
              <a:rPr lang="en-US" dirty="0"/>
              <a:t>, is equal to </a:t>
            </a:r>
            <a:r>
              <a:rPr lang="en-US" i="1" dirty="0">
                <a:solidFill>
                  <a:srgbClr val="C0504D"/>
                </a:solidFill>
              </a:rPr>
              <a:t>p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373971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758333" cy="499823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b="1" dirty="0"/>
              <a:t>Key Concepts, </a:t>
            </a:r>
            <a:r>
              <a:rPr lang="en-US" sz="2800" b="1" i="1" dirty="0"/>
              <a:t>continued</a:t>
            </a:r>
            <a:endParaRPr lang="en-US" sz="2000" dirty="0"/>
          </a:p>
          <a:p>
            <a:pPr>
              <a:spcAft>
                <a:spcPts val="3000"/>
              </a:spcAft>
            </a:pPr>
            <a:r>
              <a:rPr lang="en-US" dirty="0"/>
              <a:t>This process leads to the </a:t>
            </a:r>
            <a:r>
              <a:rPr lang="en-US" dirty="0">
                <a:solidFill>
                  <a:srgbClr val="C0504D"/>
                </a:solidFill>
              </a:rPr>
              <a:t>Remainder Theorem</a:t>
            </a:r>
            <a:r>
              <a:rPr lang="en-US" dirty="0"/>
              <a:t>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lang="en-US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To take a closer look at the Remainder Theorem, </a:t>
            </a:r>
            <a:br>
              <a:rPr lang="en-US" dirty="0"/>
            </a:br>
            <a:r>
              <a:rPr lang="en-US" dirty="0"/>
              <a:t>let’s work with the same polynomial we used to demonstrate synthetic division of polynomials: </a:t>
            </a:r>
            <a:br>
              <a:rPr lang="en-US" dirty="0"/>
            </a:br>
            <a:r>
              <a:rPr lang="en-US" dirty="0">
                <a:solidFill>
                  <a:srgbClr val="C0504D"/>
                </a:solidFill>
              </a:rPr>
              <a:t>3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– 20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+ 12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74324"/>
              </p:ext>
            </p:extLst>
          </p:nvPr>
        </p:nvGraphicFramePr>
        <p:xfrm>
          <a:off x="916736" y="1786463"/>
          <a:ext cx="732133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Remainder Theorem</a:t>
                      </a:r>
                      <a:endParaRPr lang="en-US" sz="24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a polynomial 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a number </a:t>
                      </a:r>
                      <a:r>
                        <a:rPr lang="en-US" sz="2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dividing 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 in a remainder of 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so 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) = 0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and only if 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a factor of 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400" b="0" i="1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400" b="0" i="0" u="none" strike="noStrike" kern="1200" baseline="0" dirty="0">
                          <a:solidFill>
                            <a:srgbClr val="C0504D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614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758333" cy="49982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b="1" dirty="0"/>
              <a:t>Key Concepts, </a:t>
            </a:r>
            <a:r>
              <a:rPr lang="en-US" sz="2800" b="1" i="1" dirty="0"/>
              <a:t>continued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Let </a:t>
            </a:r>
            <a:r>
              <a:rPr lang="en-US" i="1" dirty="0">
                <a:solidFill>
                  <a:srgbClr val="C0504D"/>
                </a:solidFill>
              </a:rPr>
              <a:t>p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3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– 20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+ 12</a:t>
            </a:r>
            <a:r>
              <a:rPr lang="en-US" dirty="0"/>
              <a:t>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We can use </a:t>
            </a:r>
            <a:r>
              <a:rPr lang="en-US" dirty="0">
                <a:solidFill>
                  <a:srgbClr val="C0504D"/>
                </a:solidFill>
              </a:rPr>
              <a:t>synthetic substitution </a:t>
            </a:r>
            <a:r>
              <a:rPr lang="en-US" dirty="0"/>
              <a:t>(by following the process of synthetic division), to evaluate this function for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3</a:t>
            </a:r>
            <a:r>
              <a:rPr lang="en-US" dirty="0"/>
              <a:t>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The result is the remainder, or </a:t>
            </a:r>
            <a:r>
              <a:rPr lang="en-US" dirty="0">
                <a:solidFill>
                  <a:srgbClr val="C0504D"/>
                </a:solidFill>
              </a:rPr>
              <a:t>–21</a:t>
            </a:r>
            <a:r>
              <a:rPr lang="en-US" dirty="0"/>
              <a:t>. Because this result is a number other than 0, the Remainder Theorem allows us to conclude that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– 3) </a:t>
            </a:r>
            <a:r>
              <a:rPr lang="en-US" dirty="0"/>
              <a:t>is not a factor of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i="1" dirty="0">
                <a:solidFill>
                  <a:srgbClr val="C0504D"/>
                </a:solidFill>
              </a:rPr>
              <a:t>p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1714629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8084300" cy="530303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b="1" dirty="0"/>
              <a:t>Key Concepts, </a:t>
            </a:r>
            <a:r>
              <a:rPr lang="en-US" sz="2800" b="1" i="1" dirty="0"/>
              <a:t>continued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Only when the remainder is </a:t>
            </a:r>
            <a:r>
              <a:rPr lang="en-US" sz="2200" dirty="0">
                <a:solidFill>
                  <a:srgbClr val="C0504D"/>
                </a:solidFill>
              </a:rPr>
              <a:t>0</a:t>
            </a:r>
            <a:r>
              <a:rPr lang="en-US" sz="2200" dirty="0"/>
              <a:t> will </a:t>
            </a:r>
            <a:r>
              <a:rPr lang="en-US" sz="2200" dirty="0">
                <a:solidFill>
                  <a:srgbClr val="C0504D"/>
                </a:solidFill>
              </a:rPr>
              <a:t>(</a:t>
            </a:r>
            <a:r>
              <a:rPr lang="en-US" sz="2200" i="1" dirty="0">
                <a:solidFill>
                  <a:srgbClr val="C0504D"/>
                </a:solidFill>
              </a:rPr>
              <a:t>x </a:t>
            </a:r>
            <a:r>
              <a:rPr lang="en-US" sz="2200" dirty="0">
                <a:solidFill>
                  <a:srgbClr val="C0504D"/>
                </a:solidFill>
              </a:rPr>
              <a:t>– </a:t>
            </a:r>
            <a:r>
              <a:rPr lang="en-US" sz="2200" i="1" dirty="0">
                <a:solidFill>
                  <a:srgbClr val="C0504D"/>
                </a:solidFill>
              </a:rPr>
              <a:t>a</a:t>
            </a:r>
            <a:r>
              <a:rPr lang="en-US" sz="2200" dirty="0">
                <a:solidFill>
                  <a:srgbClr val="C0504D"/>
                </a:solidFill>
              </a:rPr>
              <a:t>) </a:t>
            </a:r>
            <a:r>
              <a:rPr lang="en-US" sz="2200" dirty="0"/>
              <a:t>be a factor of the polynomial.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A remainder of any number other than </a:t>
            </a:r>
            <a:r>
              <a:rPr lang="en-US" sz="2200" dirty="0">
                <a:solidFill>
                  <a:srgbClr val="C0504D"/>
                </a:solidFill>
              </a:rPr>
              <a:t>0</a:t>
            </a:r>
            <a:r>
              <a:rPr lang="en-US" sz="2200" dirty="0"/>
              <a:t> indicates that </a:t>
            </a:r>
            <a:r>
              <a:rPr lang="en-US" sz="2200" dirty="0">
                <a:solidFill>
                  <a:srgbClr val="C0504D"/>
                </a:solidFill>
              </a:rPr>
              <a:t>(</a:t>
            </a:r>
            <a:r>
              <a:rPr lang="en-US" sz="2200" i="1" dirty="0">
                <a:solidFill>
                  <a:srgbClr val="C0504D"/>
                </a:solidFill>
              </a:rPr>
              <a:t>x </a:t>
            </a:r>
            <a:r>
              <a:rPr lang="en-US" sz="2200" dirty="0">
                <a:solidFill>
                  <a:srgbClr val="C0504D"/>
                </a:solidFill>
              </a:rPr>
              <a:t>– </a:t>
            </a:r>
            <a:r>
              <a:rPr lang="en-US" sz="2200" i="1" dirty="0">
                <a:solidFill>
                  <a:srgbClr val="C0504D"/>
                </a:solidFill>
              </a:rPr>
              <a:t>a</a:t>
            </a:r>
            <a:r>
              <a:rPr lang="en-US" sz="2200" dirty="0">
                <a:solidFill>
                  <a:srgbClr val="C0504D"/>
                </a:solidFill>
              </a:rPr>
              <a:t>) </a:t>
            </a:r>
            <a:r>
              <a:rPr lang="en-US" sz="2200" dirty="0"/>
              <a:t>is </a:t>
            </a:r>
            <a:r>
              <a:rPr lang="en-US" sz="2200" dirty="0">
                <a:solidFill>
                  <a:srgbClr val="C0504D"/>
                </a:solidFill>
              </a:rPr>
              <a:t>not</a:t>
            </a:r>
            <a:r>
              <a:rPr lang="en-US" sz="2200" dirty="0"/>
              <a:t> a factor of the given polynomial. 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If we evaluate the same function, </a:t>
            </a:r>
            <a:r>
              <a:rPr lang="en-US" sz="2200" i="1" dirty="0">
                <a:solidFill>
                  <a:srgbClr val="C0504D"/>
                </a:solidFill>
              </a:rPr>
              <a:t>p</a:t>
            </a:r>
            <a:r>
              <a:rPr lang="en-US" sz="2200" dirty="0">
                <a:solidFill>
                  <a:srgbClr val="C0504D"/>
                </a:solidFill>
              </a:rPr>
              <a:t>(</a:t>
            </a:r>
            <a:r>
              <a:rPr lang="en-US" sz="2200" i="1" dirty="0">
                <a:solidFill>
                  <a:srgbClr val="C0504D"/>
                </a:solidFill>
              </a:rPr>
              <a:t>x</a:t>
            </a:r>
            <a:r>
              <a:rPr lang="en-US" sz="2200" dirty="0">
                <a:solidFill>
                  <a:srgbClr val="C0504D"/>
                </a:solidFill>
              </a:rPr>
              <a:t>) = 3</a:t>
            </a:r>
            <a:r>
              <a:rPr lang="en-US" sz="2200" i="1" dirty="0">
                <a:solidFill>
                  <a:srgbClr val="C0504D"/>
                </a:solidFill>
              </a:rPr>
              <a:t>x</a:t>
            </a:r>
            <a:r>
              <a:rPr lang="en-US" sz="2200" baseline="30000" dirty="0">
                <a:solidFill>
                  <a:srgbClr val="C0504D"/>
                </a:solidFill>
              </a:rPr>
              <a:t>2</a:t>
            </a:r>
            <a:r>
              <a:rPr lang="en-US" sz="2200" dirty="0">
                <a:solidFill>
                  <a:srgbClr val="C0504D"/>
                </a:solidFill>
              </a:rPr>
              <a:t> – 20</a:t>
            </a:r>
            <a:r>
              <a:rPr lang="en-US" sz="2200" i="1" dirty="0">
                <a:solidFill>
                  <a:srgbClr val="C0504D"/>
                </a:solidFill>
              </a:rPr>
              <a:t>x </a:t>
            </a:r>
            <a:r>
              <a:rPr lang="en-US" sz="2200" dirty="0">
                <a:solidFill>
                  <a:srgbClr val="C0504D"/>
                </a:solidFill>
              </a:rPr>
              <a:t>+ 12</a:t>
            </a:r>
            <a:r>
              <a:rPr lang="en-US" sz="2200" dirty="0"/>
              <a:t>, for   </a:t>
            </a:r>
            <a:r>
              <a:rPr lang="en-US" sz="2200" i="1" dirty="0">
                <a:solidFill>
                  <a:srgbClr val="C0504D"/>
                </a:solidFill>
              </a:rPr>
              <a:t>x </a:t>
            </a:r>
            <a:r>
              <a:rPr lang="en-US" sz="2200" dirty="0">
                <a:solidFill>
                  <a:srgbClr val="C0504D"/>
                </a:solidFill>
              </a:rPr>
              <a:t>= 6</a:t>
            </a:r>
            <a:r>
              <a:rPr lang="en-US" sz="2200" dirty="0"/>
              <a:t>, the remainder is </a:t>
            </a:r>
            <a:r>
              <a:rPr lang="en-US" sz="2200" dirty="0">
                <a:solidFill>
                  <a:srgbClr val="C0504D"/>
                </a:solidFill>
              </a:rPr>
              <a:t>0</a:t>
            </a:r>
            <a:r>
              <a:rPr lang="en-US" sz="2200" dirty="0"/>
              <a:t>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By the Remainder Theorem, </a:t>
            </a:r>
            <a:r>
              <a:rPr lang="en-US" sz="2200" dirty="0">
                <a:solidFill>
                  <a:srgbClr val="C0504D"/>
                </a:solidFill>
              </a:rPr>
              <a:t>(</a:t>
            </a:r>
            <a:r>
              <a:rPr lang="en-US" sz="2200" i="1" dirty="0">
                <a:solidFill>
                  <a:srgbClr val="C0504D"/>
                </a:solidFill>
              </a:rPr>
              <a:t>x </a:t>
            </a:r>
            <a:r>
              <a:rPr lang="en-US" sz="2200" dirty="0">
                <a:solidFill>
                  <a:srgbClr val="C0504D"/>
                </a:solidFill>
              </a:rPr>
              <a:t>– 6) </a:t>
            </a:r>
            <a:r>
              <a:rPr lang="en-US" sz="2200" dirty="0"/>
              <a:t>is a factor of the given polynomial.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Dividing a polynomial by one of its binomial factors results in a </a:t>
            </a:r>
            <a:r>
              <a:rPr lang="en-US" sz="2200" dirty="0">
                <a:solidFill>
                  <a:srgbClr val="C0504D"/>
                </a:solidFill>
              </a:rPr>
              <a:t>depressed polynomial</a:t>
            </a:r>
            <a:r>
              <a:rPr lang="en-US" sz="2200" dirty="0"/>
              <a:t>. When </a:t>
            </a:r>
            <a:r>
              <a:rPr lang="en-US" sz="2200" dirty="0">
                <a:solidFill>
                  <a:srgbClr val="C0504D"/>
                </a:solidFill>
              </a:rPr>
              <a:t>3</a:t>
            </a:r>
            <a:r>
              <a:rPr lang="en-US" sz="2200" i="1" dirty="0">
                <a:solidFill>
                  <a:srgbClr val="C0504D"/>
                </a:solidFill>
              </a:rPr>
              <a:t>x</a:t>
            </a:r>
            <a:r>
              <a:rPr lang="en-US" sz="2200" baseline="30000" dirty="0">
                <a:solidFill>
                  <a:srgbClr val="C0504D"/>
                </a:solidFill>
              </a:rPr>
              <a:t>2</a:t>
            </a:r>
            <a:r>
              <a:rPr lang="en-US" sz="2200" dirty="0">
                <a:solidFill>
                  <a:srgbClr val="C0504D"/>
                </a:solidFill>
              </a:rPr>
              <a:t> – 20</a:t>
            </a:r>
            <a:r>
              <a:rPr lang="en-US" sz="2200" i="1" dirty="0">
                <a:solidFill>
                  <a:srgbClr val="C0504D"/>
                </a:solidFill>
              </a:rPr>
              <a:t>x </a:t>
            </a:r>
            <a:r>
              <a:rPr lang="en-US" sz="2200" dirty="0">
                <a:solidFill>
                  <a:srgbClr val="C0504D"/>
                </a:solidFill>
              </a:rPr>
              <a:t>+ 12 </a:t>
            </a:r>
            <a:r>
              <a:rPr lang="en-US" sz="2200" dirty="0"/>
              <a:t>is divided by </a:t>
            </a:r>
            <a:r>
              <a:rPr lang="en-US" sz="2200" dirty="0">
                <a:solidFill>
                  <a:srgbClr val="C0504D"/>
                </a:solidFill>
              </a:rPr>
              <a:t>6</a:t>
            </a:r>
            <a:r>
              <a:rPr lang="en-US" sz="2200" dirty="0"/>
              <a:t>, the depressed polynomial is </a:t>
            </a:r>
            <a:r>
              <a:rPr lang="en-US" sz="2200" dirty="0">
                <a:solidFill>
                  <a:srgbClr val="C0504D"/>
                </a:solidFill>
              </a:rPr>
              <a:t>3</a:t>
            </a:r>
            <a:r>
              <a:rPr lang="en-US" sz="2200" i="1" dirty="0">
                <a:solidFill>
                  <a:srgbClr val="C0504D"/>
                </a:solidFill>
              </a:rPr>
              <a:t>x </a:t>
            </a:r>
            <a:r>
              <a:rPr lang="en-US" sz="2200" dirty="0">
                <a:solidFill>
                  <a:srgbClr val="C0504D"/>
                </a:solidFill>
              </a:rPr>
              <a:t>– 2</a:t>
            </a:r>
            <a:r>
              <a:rPr lang="en-US" sz="22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3987496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012333" cy="499823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b="1" dirty="0"/>
              <a:t>Key Concepts, </a:t>
            </a:r>
            <a:r>
              <a:rPr lang="en-US" sz="2800" b="1" i="1" dirty="0"/>
              <a:t>continued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It is sometimes easier to evaluate a function for a given value by using </a:t>
            </a:r>
            <a:r>
              <a:rPr lang="en-US" sz="2200" dirty="0">
                <a:solidFill>
                  <a:srgbClr val="C0504D"/>
                </a:solidFill>
              </a:rPr>
              <a:t>direct substitution</a:t>
            </a:r>
            <a:r>
              <a:rPr lang="en-US" sz="2200" dirty="0"/>
              <a:t>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For instance, when evaluating the expression </a:t>
            </a:r>
            <a:r>
              <a:rPr lang="en-US" sz="2200" dirty="0">
                <a:solidFill>
                  <a:srgbClr val="C0504D"/>
                </a:solidFill>
              </a:rPr>
              <a:t>3</a:t>
            </a:r>
            <a:r>
              <a:rPr lang="en-US" sz="2200" i="1" dirty="0">
                <a:solidFill>
                  <a:srgbClr val="C0504D"/>
                </a:solidFill>
              </a:rPr>
              <a:t>x</a:t>
            </a:r>
            <a:r>
              <a:rPr lang="en-US" sz="2200" baseline="30000" dirty="0">
                <a:solidFill>
                  <a:srgbClr val="C0504D"/>
                </a:solidFill>
              </a:rPr>
              <a:t>2</a:t>
            </a:r>
            <a:r>
              <a:rPr lang="en-US" sz="2200" dirty="0">
                <a:solidFill>
                  <a:srgbClr val="C0504D"/>
                </a:solidFill>
              </a:rPr>
              <a:t> + 2 </a:t>
            </a:r>
            <a:r>
              <a:rPr lang="en-US" sz="2200" dirty="0"/>
              <a:t>when </a:t>
            </a:r>
            <a:r>
              <a:rPr lang="en-US" sz="2200" i="1" dirty="0">
                <a:solidFill>
                  <a:srgbClr val="C0504D"/>
                </a:solidFill>
              </a:rPr>
              <a:t>x </a:t>
            </a:r>
            <a:r>
              <a:rPr lang="en-US" sz="2200" dirty="0">
                <a:solidFill>
                  <a:srgbClr val="C0504D"/>
                </a:solidFill>
              </a:rPr>
              <a:t>= 4</a:t>
            </a:r>
            <a:r>
              <a:rPr lang="en-US" sz="2200" dirty="0"/>
              <a:t>, directly substitute </a:t>
            </a:r>
            <a:r>
              <a:rPr lang="en-US" sz="2200" dirty="0">
                <a:solidFill>
                  <a:srgbClr val="C0504D"/>
                </a:solidFill>
              </a:rPr>
              <a:t>4</a:t>
            </a:r>
            <a:r>
              <a:rPr lang="en-US" sz="2200" dirty="0"/>
              <a:t> into the polynomial and follow the order of operations: 3(</a:t>
            </a:r>
            <a:r>
              <a:rPr lang="en-US" sz="2200" dirty="0">
                <a:solidFill>
                  <a:srgbClr val="0000FF"/>
                </a:solidFill>
              </a:rPr>
              <a:t>4</a:t>
            </a:r>
            <a:r>
              <a:rPr lang="en-US" sz="2200" dirty="0"/>
              <a:t>)</a:t>
            </a:r>
            <a:r>
              <a:rPr lang="en-US" sz="2200" baseline="30000" dirty="0"/>
              <a:t>2</a:t>
            </a:r>
            <a:r>
              <a:rPr lang="en-US" sz="2200" dirty="0"/>
              <a:t> + 2 = 3(</a:t>
            </a:r>
            <a:r>
              <a:rPr lang="en-US" sz="2200" dirty="0">
                <a:solidFill>
                  <a:srgbClr val="0000FF"/>
                </a:solidFill>
              </a:rPr>
              <a:t>16</a:t>
            </a:r>
            <a:r>
              <a:rPr lang="en-US" sz="2200" dirty="0"/>
              <a:t>) + 2 = </a:t>
            </a:r>
            <a:r>
              <a:rPr lang="en-US" sz="2200" dirty="0">
                <a:solidFill>
                  <a:srgbClr val="0000FF"/>
                </a:solidFill>
              </a:rPr>
              <a:t>48</a:t>
            </a:r>
            <a:r>
              <a:rPr lang="en-US" sz="2200" dirty="0"/>
              <a:t> + 2 = </a:t>
            </a:r>
            <a:r>
              <a:rPr lang="en-US" sz="2200" dirty="0">
                <a:solidFill>
                  <a:srgbClr val="0000FF"/>
                </a:solidFill>
              </a:rPr>
              <a:t>50</a:t>
            </a:r>
            <a:r>
              <a:rPr lang="en-US" sz="2200" dirty="0"/>
              <a:t>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Other times, when the polynomials are more complicated, synthetic substitution is </a:t>
            </a:r>
            <a:r>
              <a:rPr lang="en-US" sz="2200" dirty="0">
                <a:solidFill>
                  <a:schemeClr val="accent2"/>
                </a:solidFill>
              </a:rPr>
              <a:t>more efficient</a:t>
            </a:r>
            <a:r>
              <a:rPr lang="en-US" sz="2200" dirty="0"/>
              <a:t>. Both methods are helpful when working with polynomials.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dirty="0"/>
              <a:t>As you will see in this lesson, synthetic division and substitution can also be applied to real-world problems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3871798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60930" cy="499823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Common Errors/Misconceptions</a:t>
            </a:r>
            <a:endParaRPr lang="en-US" sz="2000" dirty="0">
              <a:ea typeface="+mn-ea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not using the standard form </a:t>
            </a:r>
            <a:r>
              <a:rPr lang="en-US" dirty="0"/>
              <a:t>of a polynomial before attempting to use synthetic division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using the incorrect sign </a:t>
            </a:r>
            <a:r>
              <a:rPr lang="en-US" dirty="0"/>
              <a:t>when substituting or dividing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</a:rPr>
              <a:t>forgetting to use 0 </a:t>
            </a:r>
            <a:r>
              <a:rPr lang="en-US" dirty="0"/>
              <a:t>as a placeholder for coefficients that are not present in the standard form of the dividend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1CA2CB-5E55-4944-A924-36ED15748A88}" type="slidenum">
              <a:rPr lang="en-US" sz="180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800" dirty="0">
              <a:solidFill>
                <a:srgbClr val="000000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7890063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1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Find the quotient of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5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20) ÷ 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4) </a:t>
            </a:r>
            <a:r>
              <a:rPr lang="en-US" dirty="0"/>
              <a:t>using polynomial long division.  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195969634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835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Divide the leading term of the dividend by the leading term of the divisor. </a:t>
            </a:r>
          </a:p>
          <a:p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1263" y="2090172"/>
            <a:ext cx="7289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leading term of the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dividend</a:t>
            </a:r>
            <a:r>
              <a:rPr lang="en-US" dirty="0">
                <a:latin typeface="Arial"/>
                <a:cs typeface="Arial"/>
              </a:rPr>
              <a:t> is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baseline="30000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leading term of the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divisor</a:t>
            </a:r>
            <a:r>
              <a:rPr lang="en-US" dirty="0">
                <a:latin typeface="Arial"/>
                <a:cs typeface="Arial"/>
              </a:rPr>
              <a:t> is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result of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baseline="30000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divided by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Record the result in a manner similar to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long division </a:t>
            </a:r>
            <a:r>
              <a:rPr lang="en-US" dirty="0">
                <a:latin typeface="Arial"/>
                <a:cs typeface="Arial"/>
              </a:rPr>
              <a:t>of whole numbers. 	</a:t>
            </a:r>
          </a:p>
        </p:txBody>
      </p:sp>
    </p:spTree>
    <p:extLst>
      <p:ext uri="{BB962C8B-B14F-4D97-AF65-F5344CB8AC3E}">
        <p14:creationId xmlns:p14="http://schemas.microsoft.com/office/powerpoint/2010/main" val="4211544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592138" y="557104"/>
            <a:ext cx="796134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A factory produces sweatshirts for a sports team, and packages the sweatshirts in boxes of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20</a:t>
            </a:r>
            <a:r>
              <a:rPr lang="en-US" dirty="0">
                <a:latin typeface="Arial"/>
                <a:cs typeface="Arial"/>
              </a:rPr>
              <a:t>. Every hour, the factory produces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9,284</a:t>
            </a:r>
            <a:r>
              <a:rPr lang="en-US" dirty="0">
                <a:latin typeface="Arial"/>
                <a:cs typeface="Arial"/>
              </a:rPr>
              <a:t> sweatshirts.</a:t>
            </a:r>
            <a:endParaRPr lang="en-US" dirty="0">
              <a:latin typeface="Arial"/>
              <a:ea typeface="Arial"/>
              <a:cs typeface="Arial"/>
            </a:endParaRPr>
          </a:p>
          <a:p>
            <a:endParaRPr lang="en-US" dirty="0">
              <a:latin typeface="Arial"/>
              <a:ea typeface="Arial"/>
              <a:cs typeface="Arial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How many full boxes of sweatshirts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packaged</a:t>
            </a:r>
            <a:r>
              <a:rPr lang="en-US" dirty="0">
                <a:latin typeface="Arial"/>
                <a:cs typeface="Arial"/>
              </a:rPr>
              <a:t> in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1 hour</a:t>
            </a:r>
            <a:r>
              <a:rPr lang="en-US" dirty="0">
                <a:latin typeface="Arial"/>
                <a:cs typeface="Arial"/>
              </a:rPr>
              <a:t>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1200" dirty="0">
              <a:latin typeface="Arial"/>
              <a:ea typeface="Arial"/>
              <a:cs typeface="Arial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How many sweatshirts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produced</a:t>
            </a:r>
            <a:r>
              <a:rPr lang="en-US" dirty="0">
                <a:latin typeface="Arial"/>
                <a:cs typeface="Arial"/>
              </a:rPr>
              <a:t> but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not packaged</a:t>
            </a:r>
            <a:r>
              <a:rPr lang="en-US" dirty="0">
                <a:latin typeface="Arial"/>
                <a:cs typeface="Arial"/>
              </a:rPr>
              <a:t> in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1 hour</a:t>
            </a:r>
            <a:r>
              <a:rPr lang="en-US" dirty="0">
                <a:latin typeface="Arial"/>
                <a:cs typeface="Arial"/>
              </a:rPr>
              <a:t>?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1200" dirty="0">
              <a:latin typeface="Arial"/>
              <a:ea typeface="Arial"/>
              <a:cs typeface="Arial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If the remaining sweatshirts were set aside, what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fraction</a:t>
            </a:r>
            <a:r>
              <a:rPr lang="en-US" dirty="0">
                <a:latin typeface="Arial"/>
                <a:cs typeface="Arial"/>
              </a:rPr>
              <a:t> of a box would they make up?</a:t>
            </a: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5751507" cy="26496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Remainder Theorem </a:t>
            </a:r>
          </a:p>
        </p:txBody>
      </p:sp>
    </p:spTree>
    <p:extLst>
      <p:ext uri="{BB962C8B-B14F-4D97-AF65-F5344CB8AC3E}">
        <p14:creationId xmlns:p14="http://schemas.microsoft.com/office/powerpoint/2010/main" val="37204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835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013369"/>
              </p:ext>
            </p:extLst>
          </p:nvPr>
        </p:nvGraphicFramePr>
        <p:xfrm>
          <a:off x="2784475" y="1062038"/>
          <a:ext cx="24574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4" name="Equation" r:id="rId3" imgW="1117600" imgH="685800" progId="Equation.DSMT4">
                  <p:embed/>
                </p:oleObj>
              </mc:Choice>
              <mc:Fallback>
                <p:oleObj name="Equation" r:id="rId3" imgW="1117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4475" y="1062038"/>
                        <a:ext cx="2457450" cy="150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81375" y="276087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Subtract</a:t>
            </a:r>
            <a:r>
              <a:rPr lang="en-US" dirty="0">
                <a:latin typeface="Arial"/>
                <a:cs typeface="Arial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last line </a:t>
            </a:r>
            <a:r>
              <a:rPr lang="en-US" dirty="0">
                <a:latin typeface="Arial"/>
                <a:cs typeface="Arial"/>
              </a:rPr>
              <a:t>from the line above it. 	</a:t>
            </a:r>
          </a:p>
          <a:p>
            <a:endParaRPr lang="mr-IN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4800" y="3191471"/>
            <a:ext cx="535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>
                <a:latin typeface="Arial"/>
                <a:cs typeface="Arial"/>
              </a:rPr>
              <a:t>(</a:t>
            </a:r>
            <a:r>
              <a:rPr lang="mr-IN" i="1" dirty="0">
                <a:latin typeface="Arial"/>
                <a:cs typeface="Arial"/>
              </a:rPr>
              <a:t>x</a:t>
            </a:r>
            <a:r>
              <a:rPr lang="mr-IN" baseline="30000" dirty="0">
                <a:latin typeface="Arial"/>
                <a:cs typeface="Arial"/>
              </a:rPr>
              <a:t>2</a:t>
            </a:r>
            <a:r>
              <a:rPr lang="mr-IN" dirty="0">
                <a:latin typeface="Arial"/>
                <a:cs typeface="Arial"/>
              </a:rPr>
              <a:t>– 5</a:t>
            </a:r>
            <a:r>
              <a:rPr lang="mr-IN" i="1" dirty="0">
                <a:latin typeface="Arial"/>
                <a:cs typeface="Arial"/>
              </a:rPr>
              <a:t>x </a:t>
            </a:r>
            <a:r>
              <a:rPr lang="mr-IN" dirty="0">
                <a:latin typeface="Arial"/>
                <a:cs typeface="Arial"/>
              </a:rPr>
              <a:t>– 20)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lang="mr-IN" dirty="0">
                <a:latin typeface="Arial"/>
                <a:cs typeface="Arial"/>
              </a:rPr>
              <a:t> (</a:t>
            </a:r>
            <a:r>
              <a:rPr lang="mr-IN" i="1" dirty="0">
                <a:latin typeface="Arial"/>
                <a:cs typeface="Arial"/>
              </a:rPr>
              <a:t>x</a:t>
            </a:r>
            <a:r>
              <a:rPr lang="mr-IN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mr-IN" dirty="0">
                <a:latin typeface="Arial"/>
                <a:cs typeface="Arial"/>
              </a:rPr>
              <a:t>– 4</a:t>
            </a:r>
            <a:r>
              <a:rPr lang="mr-IN" i="1" dirty="0">
                <a:latin typeface="Arial"/>
                <a:cs typeface="Arial"/>
              </a:rPr>
              <a:t>x</a:t>
            </a:r>
            <a:r>
              <a:rPr lang="mr-IN" dirty="0">
                <a:latin typeface="Arial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mr-IN" dirty="0">
                <a:latin typeface="Arial"/>
                <a:cs typeface="Arial"/>
              </a:rPr>
              <a:t>= </a:t>
            </a:r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lang="mr-IN" i="1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– 20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1375" y="3850333"/>
            <a:ext cx="4649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Record the result in the division. 	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58098"/>
              </p:ext>
            </p:extLst>
          </p:nvPr>
        </p:nvGraphicFramePr>
        <p:xfrm>
          <a:off x="2936875" y="4270376"/>
          <a:ext cx="245745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5" name="Equation" r:id="rId5" imgW="1117600" imgH="685800" progId="Equation.DSMT4">
                  <p:embed/>
                </p:oleObj>
              </mc:Choice>
              <mc:Fallback>
                <p:oleObj name="Equation" r:id="rId5" imgW="1117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6875" y="4270376"/>
                        <a:ext cx="2457450" cy="150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969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835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7075" y="1437333"/>
            <a:ext cx="4649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Record the result in the division. 	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78672"/>
              </p:ext>
            </p:extLst>
          </p:nvPr>
        </p:nvGraphicFramePr>
        <p:xfrm>
          <a:off x="3076575" y="1898998"/>
          <a:ext cx="245745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76" name="Equation" r:id="rId3" imgW="1117600" imgH="914400" progId="Equation.DSMT4">
                  <p:embed/>
                </p:oleObj>
              </mc:Choice>
              <mc:Fallback>
                <p:oleObj name="Equation" r:id="rId3" imgW="1117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6575" y="1898998"/>
                        <a:ext cx="2457450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259175" y="4172646"/>
            <a:ext cx="679738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Repeat the process.  Divide the leading term on the new dividend, </a:t>
            </a:r>
            <a:r>
              <a:rPr lang="mr-IN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mr-IN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20</a:t>
            </a:r>
            <a:r>
              <a:rPr lang="en-US" dirty="0">
                <a:latin typeface="Arial"/>
                <a:cs typeface="Arial"/>
              </a:rPr>
              <a:t>, by the leading term of the divisor,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mr-IN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4</a:t>
            </a:r>
            <a:r>
              <a:rPr lang="en-US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3955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835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7075" y="1956496"/>
            <a:ext cx="4649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Record the result in the division. 	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91939"/>
              </p:ext>
            </p:extLst>
          </p:nvPr>
        </p:nvGraphicFramePr>
        <p:xfrm>
          <a:off x="3096904" y="2434958"/>
          <a:ext cx="245745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96" name="Equation" r:id="rId3" imgW="1117600" imgH="914400" progId="Equation.DSMT4">
                  <p:embed/>
                </p:oleObj>
              </mc:Choice>
              <mc:Fallback>
                <p:oleObj name="Equation" r:id="rId3" imgW="1117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6904" y="2434958"/>
                        <a:ext cx="2457450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148175" y="1302446"/>
            <a:ext cx="53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result of </a:t>
            </a:r>
            <a:r>
              <a:rPr lang="mr-IN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 divided by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 </a:t>
            </a:r>
            <a:r>
              <a:rPr lang="mr-IN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8600" y="4577616"/>
            <a:ext cx="64643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Multiply the result,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–1</a:t>
            </a:r>
            <a:r>
              <a:rPr lang="en-US" dirty="0">
                <a:latin typeface="Arial"/>
                <a:cs typeface="Arial"/>
              </a:rPr>
              <a:t>, by the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divisor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– 4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				</a:t>
            </a:r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–1</a:t>
            </a:r>
            <a:r>
              <a:rPr lang="mr-IN" dirty="0">
                <a:latin typeface="Arial"/>
                <a:cs typeface="Arial"/>
              </a:rPr>
              <a:t>(</a:t>
            </a:r>
            <a:r>
              <a:rPr lang="mr-IN" i="1" dirty="0">
                <a:latin typeface="Arial"/>
                <a:cs typeface="Arial"/>
              </a:rPr>
              <a:t>x </a:t>
            </a:r>
            <a:r>
              <a:rPr lang="mr-IN" dirty="0">
                <a:latin typeface="Arial"/>
                <a:cs typeface="Arial"/>
              </a:rPr>
              <a:t>– 4) = </a:t>
            </a:r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lang="mr-IN" i="1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+ 4 </a:t>
            </a:r>
            <a:r>
              <a:rPr lang="mr-IN" dirty="0"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5996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835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346203"/>
              </p:ext>
            </p:extLst>
          </p:nvPr>
        </p:nvGraphicFramePr>
        <p:xfrm>
          <a:off x="3097213" y="2184400"/>
          <a:ext cx="2457450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7" name="Equation" r:id="rId3" imgW="1117600" imgH="1143000" progId="Equation.DSMT4">
                  <p:embed/>
                </p:oleObj>
              </mc:Choice>
              <mc:Fallback>
                <p:oleObj name="Equation" r:id="rId3" imgW="11176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7213" y="2184400"/>
                        <a:ext cx="2457450" cy="251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068674" y="1271392"/>
            <a:ext cx="7326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Write the result under the division, again lining up the terms of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equal degree</a:t>
            </a:r>
            <a:r>
              <a:rPr lang="en-US" dirty="0">
                <a:latin typeface="Arial"/>
                <a:cs typeface="Arial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528514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835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5952"/>
              </p:ext>
            </p:extLst>
          </p:nvPr>
        </p:nvGraphicFramePr>
        <p:xfrm>
          <a:off x="3055938" y="1671638"/>
          <a:ext cx="254000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41" name="Equation" r:id="rId3" imgW="1155600" imgH="1346040" progId="Equation.DSMT4">
                  <p:embed/>
                </p:oleObj>
              </mc:Choice>
              <mc:Fallback>
                <p:oleObj name="Equation" r:id="rId3" imgW="115560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5938" y="1671638"/>
                        <a:ext cx="2540000" cy="296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398875" y="1220591"/>
            <a:ext cx="7326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Subtract</a:t>
            </a:r>
            <a:r>
              <a:rPr lang="en-US" sz="2200" dirty="0">
                <a:latin typeface="Arial"/>
                <a:cs typeface="Arial"/>
              </a:rPr>
              <a:t> the last line from the line above it. 	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004" y="4663581"/>
            <a:ext cx="8265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/>
                <a:cs typeface="Arial"/>
              </a:rPr>
              <a:t>Notice that </a:t>
            </a:r>
            <a:r>
              <a:rPr lang="en-US" sz="2200" i="1" dirty="0">
                <a:solidFill>
                  <a:schemeClr val="accent2"/>
                </a:solidFill>
                <a:latin typeface="Arial"/>
                <a:cs typeface="Arial"/>
              </a:rPr>
              <a:t>x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has been divided out from the problem. </a:t>
            </a:r>
          </a:p>
          <a:p>
            <a:endParaRPr lang="en-US" sz="2200" dirty="0">
              <a:latin typeface="Arial"/>
              <a:cs typeface="Arial"/>
            </a:endParaRPr>
          </a:p>
          <a:p>
            <a:r>
              <a:rPr lang="mr-IN" sz="2200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24 </a:t>
            </a:r>
            <a:r>
              <a:rPr lang="en-US" sz="2200" dirty="0">
                <a:latin typeface="Arial"/>
                <a:cs typeface="Arial"/>
              </a:rPr>
              <a:t>represents the 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remainder</a:t>
            </a:r>
            <a:r>
              <a:rPr lang="en-US" sz="2200" dirty="0">
                <a:latin typeface="Arial"/>
                <a:cs typeface="Arial"/>
              </a:rPr>
              <a:t> of 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sz="2200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sz="2200" baseline="30000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mr-IN" sz="2200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 5</a:t>
            </a:r>
            <a:r>
              <a:rPr lang="en-US" sz="2200" i="1" dirty="0">
                <a:solidFill>
                  <a:srgbClr val="C0504D"/>
                </a:solidFill>
                <a:latin typeface="Arial"/>
                <a:cs typeface="Arial"/>
              </a:rPr>
              <a:t>x </a:t>
            </a:r>
            <a:r>
              <a:rPr lang="mr-IN" sz="2200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 20) ÷ (</a:t>
            </a:r>
            <a:r>
              <a:rPr lang="en-US" sz="2200" i="1" dirty="0">
                <a:solidFill>
                  <a:srgbClr val="C0504D"/>
                </a:solidFill>
                <a:latin typeface="Arial"/>
                <a:cs typeface="Arial"/>
              </a:rPr>
              <a:t>x </a:t>
            </a:r>
            <a:r>
              <a:rPr lang="mr-IN" sz="2200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 4).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4967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835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672529"/>
              </p:ext>
            </p:extLst>
          </p:nvPr>
        </p:nvGraphicFramePr>
        <p:xfrm>
          <a:off x="5683659" y="1182491"/>
          <a:ext cx="103346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0" name="Equation" r:id="rId3" imgW="469900" imgH="419100" progId="Equation.DSMT4">
                  <p:embed/>
                </p:oleObj>
              </mc:Choice>
              <mc:Fallback>
                <p:oleObj name="Equation" r:id="rId3" imgW="469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659" y="1182491"/>
                        <a:ext cx="1033462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971838" y="1451423"/>
            <a:ext cx="7326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/>
                <a:cs typeface="Arial"/>
              </a:rPr>
              <a:t>Write the remainder over the divisor: 	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838" y="4176571"/>
            <a:ext cx="7326025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/>
                <a:cs typeface="Arial"/>
              </a:rPr>
              <a:t>The result of of 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sz="2200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sz="2200" baseline="30000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mr-IN" sz="2200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 5</a:t>
            </a:r>
            <a:r>
              <a:rPr lang="en-US" sz="2200" i="1" dirty="0">
                <a:solidFill>
                  <a:srgbClr val="C0504D"/>
                </a:solidFill>
                <a:latin typeface="Arial"/>
                <a:cs typeface="Arial"/>
              </a:rPr>
              <a:t>x </a:t>
            </a:r>
            <a:r>
              <a:rPr lang="mr-IN" sz="2200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 20) ÷ (</a:t>
            </a:r>
            <a:r>
              <a:rPr lang="en-US" sz="2200" i="1" dirty="0">
                <a:solidFill>
                  <a:srgbClr val="C0504D"/>
                </a:solidFill>
                <a:latin typeface="Arial"/>
                <a:cs typeface="Arial"/>
              </a:rPr>
              <a:t>x </a:t>
            </a:r>
            <a:r>
              <a:rPr lang="mr-IN" sz="2200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 4)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using polynomial long division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976004" y="2453551"/>
            <a:ext cx="6740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/>
                <a:cs typeface="Arial"/>
              </a:rPr>
              <a:t>Remember to include the </a:t>
            </a:r>
            <a:r>
              <a:rPr lang="en-US" sz="2200" dirty="0">
                <a:solidFill>
                  <a:srgbClr val="C0504D"/>
                </a:solidFill>
                <a:latin typeface="Arial"/>
                <a:cs typeface="Arial"/>
              </a:rPr>
              <a:t>remainder</a:t>
            </a:r>
            <a:r>
              <a:rPr lang="en-US" sz="2200" dirty="0">
                <a:latin typeface="Arial"/>
                <a:cs typeface="Arial"/>
              </a:rPr>
              <a:t> in the result of the long division. 	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647884"/>
              </p:ext>
            </p:extLst>
          </p:nvPr>
        </p:nvGraphicFramePr>
        <p:xfrm>
          <a:off x="3009900" y="4652963"/>
          <a:ext cx="17033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1" name="Equation" r:id="rId5" imgW="774700" imgH="419100" progId="Equation.DSMT4">
                  <p:embed/>
                </p:oleObj>
              </mc:Choice>
              <mc:Fallback>
                <p:oleObj name="Equation" r:id="rId5" imgW="774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9900" y="4652963"/>
                        <a:ext cx="1703388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76004" y="3398222"/>
            <a:ext cx="79520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/>
                <a:cs typeface="Arial"/>
              </a:rPr>
              <a:t>Notice that </a:t>
            </a:r>
            <a:r>
              <a:rPr lang="en-US" sz="2200" i="1" dirty="0">
                <a:solidFill>
                  <a:schemeClr val="accent2"/>
                </a:solidFill>
                <a:latin typeface="Arial"/>
                <a:cs typeface="Arial"/>
              </a:rPr>
              <a:t>x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has been divided out from the problem.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81813" y="41259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6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7890063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2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Find the quotient of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5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20) ÷ 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4)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using synthetic division.  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326662476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835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Identify the coefficients of the dividend.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dividend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5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20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coefficients of this expression are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5 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20.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567822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Identify the value of </a:t>
            </a:r>
            <a:r>
              <a:rPr lang="en-US" sz="2800" b="1" i="1" dirty="0">
                <a:solidFill>
                  <a:srgbClr val="660066"/>
                </a:solidFill>
              </a:rPr>
              <a:t>a</a:t>
            </a:r>
            <a:r>
              <a:rPr lang="en-US" sz="2800" b="1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2999" y="2138185"/>
            <a:ext cx="7154863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latin typeface="Arial"/>
                <a:cs typeface="Arial"/>
              </a:rPr>
              <a:t>The divisor is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– 4</a:t>
            </a:r>
            <a:r>
              <a:rPr lang="en-US" dirty="0">
                <a:latin typeface="Arial"/>
                <a:cs typeface="Arial"/>
              </a:rPr>
              <a:t>, which is of the form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–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; therefore, the value of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a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. 	</a:t>
            </a:r>
          </a:p>
        </p:txBody>
      </p:sp>
    </p:spTree>
    <p:extLst>
      <p:ext uri="{BB962C8B-B14F-4D97-AF65-F5344CB8AC3E}">
        <p14:creationId xmlns:p14="http://schemas.microsoft.com/office/powerpoint/2010/main" val="2788255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Record the coefficients of the dividend and the value of </a:t>
            </a:r>
            <a:r>
              <a:rPr lang="en-US" sz="2800" b="1" i="1" dirty="0">
                <a:solidFill>
                  <a:srgbClr val="660066"/>
                </a:solidFill>
              </a:rPr>
              <a:t>a</a:t>
            </a:r>
            <a:r>
              <a:rPr lang="en-US" sz="2800" b="1" dirty="0">
                <a:solidFill>
                  <a:srgbClr val="660066"/>
                </a:solidFill>
              </a:rPr>
              <a:t> in the divisor in the synthetic division format.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07021"/>
              </p:ext>
            </p:extLst>
          </p:nvPr>
        </p:nvGraphicFramePr>
        <p:xfrm>
          <a:off x="1668463" y="2768600"/>
          <a:ext cx="3124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45" name="Equation" r:id="rId3" imgW="3124200" imgH="825500" progId="Equation.DSMT4">
                  <p:embed/>
                </p:oleObj>
              </mc:Choice>
              <mc:Fallback>
                <p:oleObj name="Equation" r:id="rId3" imgW="31242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8463" y="2768600"/>
                        <a:ext cx="3124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72930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592138" y="557104"/>
            <a:ext cx="770572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rgbClr val="660066"/>
                </a:solidFill>
                <a:latin typeface="Arial"/>
                <a:cs typeface="Arial"/>
              </a:rPr>
              <a:t>How many full boxes of sweatshirts are packaged in 1 hour?</a:t>
            </a:r>
            <a:endParaRPr lang="en-US" b="1" dirty="0">
              <a:solidFill>
                <a:srgbClr val="660066"/>
              </a:solidFill>
              <a:latin typeface="Arial"/>
              <a:ea typeface="Arial"/>
              <a:cs typeface="Arial"/>
            </a:endParaRPr>
          </a:p>
          <a:p>
            <a:pPr lvl="1" indent="0"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Divide the number of sweatshirts produced each hour,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9,284</a:t>
            </a:r>
            <a:r>
              <a:rPr lang="en-US" dirty="0">
                <a:latin typeface="Arial"/>
                <a:cs typeface="Arial"/>
              </a:rPr>
              <a:t>, by the number of sweatshirts that are in one box,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20</a:t>
            </a:r>
            <a:r>
              <a:rPr lang="en-US" dirty="0">
                <a:latin typeface="Arial"/>
                <a:cs typeface="Arial"/>
              </a:rPr>
              <a:t>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50806"/>
              </p:ext>
            </p:extLst>
          </p:nvPr>
        </p:nvGraphicFramePr>
        <p:xfrm>
          <a:off x="4049476" y="2633586"/>
          <a:ext cx="1045048" cy="314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3" imgW="1168400" imgH="3517900" progId="Equation.DSMT4">
                  <p:embed/>
                </p:oleObj>
              </mc:Choice>
              <mc:Fallback>
                <p:oleObj name="Equation" r:id="rId3" imgW="1168400" imgH="351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476" y="2633586"/>
                        <a:ext cx="1045048" cy="3146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5751507" cy="26496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Remainder Theorem </a:t>
            </a:r>
          </a:p>
        </p:txBody>
      </p:sp>
    </p:spTree>
    <p:extLst>
      <p:ext uri="{BB962C8B-B14F-4D97-AF65-F5344CB8AC3E}">
        <p14:creationId xmlns:p14="http://schemas.microsoft.com/office/powerpoint/2010/main" val="4796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545130"/>
            <a:ext cx="838517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>
                <a:solidFill>
                  <a:srgbClr val="660066"/>
                </a:solidFill>
              </a:rPr>
              <a:t>Carry out the process of synthetic division. </a:t>
            </a:r>
          </a:p>
          <a:p>
            <a:pPr lvl="1" algn="l"/>
            <a:r>
              <a:rPr lang="en-US" dirty="0">
                <a:solidFill>
                  <a:srgbClr val="C0504D"/>
                </a:solidFill>
              </a:rPr>
              <a:t>Bring down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first coefficient </a:t>
            </a:r>
            <a:r>
              <a:rPr lang="en-US" dirty="0">
                <a:solidFill>
                  <a:srgbClr val="000000"/>
                </a:solidFill>
              </a:rPr>
              <a:t>of the dividend below the horizontal line.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sz="2000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C0504D"/>
                </a:solidFill>
              </a:rPr>
              <a:t>Multiply</a:t>
            </a:r>
            <a:r>
              <a:rPr lang="en-US" dirty="0">
                <a:solidFill>
                  <a:srgbClr val="000000"/>
                </a:solidFill>
              </a:rPr>
              <a:t> the </a:t>
            </a:r>
            <a:r>
              <a:rPr lang="en-US" dirty="0">
                <a:solidFill>
                  <a:srgbClr val="C0504D"/>
                </a:solidFill>
              </a:rPr>
              <a:t>first coefficient </a:t>
            </a:r>
            <a:r>
              <a:rPr lang="en-US" dirty="0">
                <a:solidFill>
                  <a:srgbClr val="000000"/>
                </a:solidFill>
              </a:rPr>
              <a:t>by the value of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write the value under the second coefficient.</a:t>
            </a:r>
          </a:p>
          <a:p>
            <a:pPr lvl="1" algn="l"/>
            <a:endParaRPr lang="en-US" b="1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436308"/>
              </p:ext>
            </p:extLst>
          </p:nvPr>
        </p:nvGraphicFramePr>
        <p:xfrm>
          <a:off x="1517650" y="2339975"/>
          <a:ext cx="3289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9" name="Equation" r:id="rId3" imgW="3289300" imgH="1257300" progId="Equation.DSMT4">
                  <p:embed/>
                </p:oleObj>
              </mc:Choice>
              <mc:Fallback>
                <p:oleObj name="Equation" r:id="rId3" imgW="32893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7650" y="2339975"/>
                        <a:ext cx="32893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13790"/>
              </p:ext>
            </p:extLst>
          </p:nvPr>
        </p:nvGraphicFramePr>
        <p:xfrm>
          <a:off x="1593850" y="4384675"/>
          <a:ext cx="3289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0" name="Equation" r:id="rId5" imgW="3289300" imgH="1257300" progId="Equation.DSMT4">
                  <p:embed/>
                </p:oleObj>
              </mc:Choice>
              <mc:Fallback>
                <p:oleObj name="Equation" r:id="rId5" imgW="32893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3850" y="4384675"/>
                        <a:ext cx="32893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107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8011583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/>
            <a:r>
              <a:rPr lang="en-US" dirty="0">
                <a:solidFill>
                  <a:srgbClr val="C0504D"/>
                </a:solidFill>
              </a:rPr>
              <a:t>Add</a:t>
            </a:r>
            <a:r>
              <a:rPr lang="en-US" dirty="0">
                <a:solidFill>
                  <a:srgbClr val="000000"/>
                </a:solidFill>
              </a:rPr>
              <a:t> the second column.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Continue </a:t>
            </a:r>
            <a:r>
              <a:rPr lang="en-US" dirty="0">
                <a:solidFill>
                  <a:srgbClr val="C0504D"/>
                </a:solidFill>
              </a:rPr>
              <a:t>multiplying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C0504D"/>
                </a:solidFill>
              </a:rPr>
              <a:t>adding</a:t>
            </a:r>
            <a:r>
              <a:rPr lang="en-US" dirty="0">
                <a:solidFill>
                  <a:srgbClr val="000000"/>
                </a:solidFill>
              </a:rPr>
              <a:t> for the remaining columns.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136906"/>
              </p:ext>
            </p:extLst>
          </p:nvPr>
        </p:nvGraphicFramePr>
        <p:xfrm>
          <a:off x="1708150" y="1870075"/>
          <a:ext cx="3289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2" name="Equation" r:id="rId3" imgW="3289300" imgH="1257300" progId="Equation.DSMT4">
                  <p:embed/>
                </p:oleObj>
              </mc:Choice>
              <mc:Fallback>
                <p:oleObj name="Equation" r:id="rId3" imgW="32893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8150" y="1870075"/>
                        <a:ext cx="32893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9471"/>
              </p:ext>
            </p:extLst>
          </p:nvPr>
        </p:nvGraphicFramePr>
        <p:xfrm>
          <a:off x="1860550" y="4240213"/>
          <a:ext cx="3289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3" name="Equation" r:id="rId5" imgW="3289300" imgH="1257300" progId="Equation.DSMT4">
                  <p:embed/>
                </p:oleObj>
              </mc:Choice>
              <mc:Fallback>
                <p:oleObj name="Equation" r:id="rId5" imgW="32893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0550" y="4240213"/>
                        <a:ext cx="32893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339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8011583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Draw a box around the </a:t>
            </a:r>
            <a:r>
              <a:rPr lang="en-US" dirty="0">
                <a:solidFill>
                  <a:srgbClr val="C0504D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832578"/>
              </p:ext>
            </p:extLst>
          </p:nvPr>
        </p:nvGraphicFramePr>
        <p:xfrm>
          <a:off x="2076450" y="1751013"/>
          <a:ext cx="32893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0" name="Equation" r:id="rId3" imgW="3289300" imgH="1409700" progId="Equation.DSMT4">
                  <p:embed/>
                </p:oleObj>
              </mc:Choice>
              <mc:Fallback>
                <p:oleObj name="Equation" r:id="rId3" imgW="3289300" imgH="140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450" y="1751013"/>
                        <a:ext cx="32893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9122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1" y="641350"/>
            <a:ext cx="7656512" cy="49974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b="1" dirty="0">
                <a:solidFill>
                  <a:srgbClr val="660066"/>
                </a:solidFill>
              </a:rPr>
              <a:t>Write the quotient. </a:t>
            </a:r>
            <a:r>
              <a:rPr lang="en-US" sz="2800" dirty="0"/>
              <a:t>	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Each </a:t>
            </a:r>
            <a:r>
              <a:rPr lang="en-US" dirty="0">
                <a:solidFill>
                  <a:srgbClr val="C0504D"/>
                </a:solidFill>
              </a:rPr>
              <a:t>sum</a:t>
            </a:r>
            <a:r>
              <a:rPr lang="en-US" dirty="0">
                <a:solidFill>
                  <a:srgbClr val="000000"/>
                </a:solidFill>
              </a:rPr>
              <a:t> represents the </a:t>
            </a:r>
            <a:r>
              <a:rPr lang="en-US" dirty="0">
                <a:solidFill>
                  <a:srgbClr val="C0504D"/>
                </a:solidFill>
              </a:rPr>
              <a:t>coefficient</a:t>
            </a:r>
            <a:r>
              <a:rPr lang="en-US" dirty="0">
                <a:solidFill>
                  <a:srgbClr val="000000"/>
                </a:solidFill>
              </a:rPr>
              <a:t> of the quotient. </a:t>
            </a:r>
          </a:p>
          <a:p>
            <a:r>
              <a:rPr lang="en-US" dirty="0"/>
              <a:t>	Recall that the order of the quotient is 1 less than 	the dividend,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-25000" dirty="0">
                <a:solidFill>
                  <a:srgbClr val="C0504D"/>
                </a:solidFill>
              </a:rPr>
              <a:t>2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	Write the </a:t>
            </a:r>
            <a:r>
              <a:rPr lang="en-US" dirty="0">
                <a:solidFill>
                  <a:srgbClr val="C0504D"/>
                </a:solidFill>
              </a:rPr>
              <a:t>remainder</a:t>
            </a:r>
            <a:r>
              <a:rPr lang="en-US" dirty="0"/>
              <a:t> over the divisor. 	</a:t>
            </a:r>
          </a:p>
          <a:p>
            <a:endParaRPr lang="en-US" sz="1200" dirty="0"/>
          </a:p>
          <a:p>
            <a:pPr>
              <a:lnSpc>
                <a:spcPct val="140000"/>
              </a:lnSpc>
            </a:pPr>
            <a:r>
              <a:rPr lang="en-US" dirty="0"/>
              <a:t>	The result of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5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20) ÷ 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mr-IN" dirty="0">
                <a:solidFill>
                  <a:srgbClr val="C0504D"/>
                </a:solidFill>
              </a:rPr>
              <a:t>–</a:t>
            </a:r>
            <a:r>
              <a:rPr lang="en-US" dirty="0">
                <a:solidFill>
                  <a:srgbClr val="C0504D"/>
                </a:solidFill>
              </a:rPr>
              <a:t> 4)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using 	synthetic 	division is  </a:t>
            </a:r>
            <a:endParaRPr lang="en-US" spc="-20" dirty="0"/>
          </a:p>
          <a:p>
            <a:endParaRPr lang="en-US" dirty="0"/>
          </a:p>
          <a:p>
            <a:pPr lvl="1" algn="l">
              <a:spcAft>
                <a:spcPts val="1200"/>
              </a:spcAft>
            </a:pPr>
            <a:r>
              <a:rPr lang="en-US" dirty="0"/>
              <a:t>	</a:t>
            </a:r>
          </a:p>
          <a:p>
            <a:pPr lvl="1" algn="l"/>
            <a:r>
              <a:rPr lang="en-US" dirty="0"/>
              <a:t>	</a:t>
            </a:r>
          </a:p>
          <a:p>
            <a:pPr marL="512064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7413" y="4273551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027735"/>
              </p:ext>
            </p:extLst>
          </p:nvPr>
        </p:nvGraphicFramePr>
        <p:xfrm>
          <a:off x="4089630" y="4659225"/>
          <a:ext cx="1460500" cy="79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6" name="Equation" r:id="rId3" imgW="774700" imgH="419100" progId="Equation.DSMT4">
                  <p:embed/>
                </p:oleObj>
              </mc:Choice>
              <mc:Fallback>
                <p:oleObj name="Equation" r:id="rId3" imgW="774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9630" y="4659225"/>
                        <a:ext cx="1460500" cy="790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677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7890063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3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Find the quotient of </a:t>
            </a:r>
            <a:r>
              <a:rPr lang="en-US" dirty="0">
                <a:solidFill>
                  <a:srgbClr val="C0504D"/>
                </a:solidFill>
              </a:rPr>
              <a:t>(3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3</a:t>
            </a:r>
            <a:r>
              <a:rPr lang="en-US" dirty="0">
                <a:solidFill>
                  <a:srgbClr val="C0504D"/>
                </a:solidFill>
              </a:rPr>
              <a:t> + 16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+ 18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+ 8) ÷ 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+ 4) </a:t>
            </a:r>
            <a:r>
              <a:rPr lang="en-US" dirty="0"/>
              <a:t>using synthetic division.  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170456855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808355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Identify the coefficients of the dividend.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dividend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dirty="0">
                <a:solidFill>
                  <a:srgbClr val="C0504D"/>
                </a:solidFill>
              </a:rPr>
              <a:t>3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3</a:t>
            </a:r>
            <a:r>
              <a:rPr lang="en-US" dirty="0">
                <a:solidFill>
                  <a:srgbClr val="C0504D"/>
                </a:solidFill>
              </a:rPr>
              <a:t> + 16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+ 18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+ 8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coefficients of this expression are </a:t>
            </a:r>
            <a:r>
              <a:rPr lang="en-US" dirty="0">
                <a:solidFill>
                  <a:srgbClr val="C0504D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C0504D"/>
                </a:solidFill>
              </a:rPr>
              <a:t>16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C0504D"/>
                </a:solidFill>
              </a:rPr>
              <a:t>18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>
                <a:solidFill>
                  <a:srgbClr val="C0504D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1076176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Identify the value of </a:t>
            </a:r>
            <a:r>
              <a:rPr lang="en-US" sz="2800" b="1" i="1" dirty="0">
                <a:solidFill>
                  <a:srgbClr val="660066"/>
                </a:solidFill>
              </a:rPr>
              <a:t>a</a:t>
            </a:r>
            <a:r>
              <a:rPr lang="en-US" sz="2800" b="1" dirty="0">
                <a:solidFill>
                  <a:srgbClr val="660066"/>
                </a:solidFill>
              </a:rPr>
              <a:t>.</a:t>
            </a: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Recall that, in general, the </a:t>
            </a:r>
            <a:r>
              <a:rPr lang="en-US" dirty="0">
                <a:solidFill>
                  <a:srgbClr val="C0504D"/>
                </a:solidFill>
              </a:rPr>
              <a:t>divisor</a:t>
            </a:r>
            <a:r>
              <a:rPr lang="en-US" dirty="0">
                <a:solidFill>
                  <a:srgbClr val="000000"/>
                </a:solidFill>
              </a:rPr>
              <a:t> is written in the form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 – a</a:t>
            </a:r>
            <a:r>
              <a:rPr lang="en-US" dirty="0">
                <a:solidFill>
                  <a:srgbClr val="C0504D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Here, the divisor is written as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+ 4)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dirty="0">
                <a:solidFill>
                  <a:srgbClr val="C0504D"/>
                </a:solidFill>
              </a:rPr>
              <a:t>[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– (– 4)]</a:t>
            </a:r>
            <a:r>
              <a:rPr lang="en-US" dirty="0">
                <a:solidFill>
                  <a:srgbClr val="000000"/>
                </a:solidFill>
              </a:rPr>
              <a:t>; therefore, the value of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C0504D"/>
                </a:solidFill>
              </a:rPr>
              <a:t>–4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19280552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Record the coefficients of the dividend and the value of </a:t>
            </a:r>
            <a:r>
              <a:rPr lang="en-US" sz="2800" b="1" i="1" dirty="0">
                <a:solidFill>
                  <a:srgbClr val="660066"/>
                </a:solidFill>
              </a:rPr>
              <a:t>a</a:t>
            </a:r>
            <a:r>
              <a:rPr lang="en-US" sz="2800" b="1" dirty="0">
                <a:solidFill>
                  <a:srgbClr val="660066"/>
                </a:solidFill>
              </a:rPr>
              <a:t> in the divisor in the synthetic division format.</a:t>
            </a:r>
          </a:p>
          <a:p>
            <a:pPr lvl="1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3307"/>
              </p:ext>
            </p:extLst>
          </p:nvPr>
        </p:nvGraphicFramePr>
        <p:xfrm>
          <a:off x="1624012" y="2768600"/>
          <a:ext cx="321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4" name="Equation" r:id="rId3" imgW="3213100" imgH="825500" progId="Equation.DSMT4">
                  <p:embed/>
                </p:oleObj>
              </mc:Choice>
              <mc:Fallback>
                <p:oleObj name="Equation" r:id="rId3" imgW="32131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012" y="2768600"/>
                        <a:ext cx="3213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79042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545130"/>
            <a:ext cx="838517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>
                <a:solidFill>
                  <a:srgbClr val="660066"/>
                </a:solidFill>
              </a:rPr>
              <a:t>Carry out the process of synthetic division. </a:t>
            </a:r>
          </a:p>
          <a:p>
            <a:pPr lvl="1" algn="l"/>
            <a:r>
              <a:rPr lang="en-US" dirty="0">
                <a:solidFill>
                  <a:srgbClr val="C0504D"/>
                </a:solidFill>
              </a:rPr>
              <a:t>Bring down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first coefficient </a:t>
            </a:r>
            <a:r>
              <a:rPr lang="en-US" dirty="0">
                <a:solidFill>
                  <a:srgbClr val="000000"/>
                </a:solidFill>
              </a:rPr>
              <a:t>of the dividend below the horizontal line.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sz="2000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C0504D"/>
                </a:solidFill>
              </a:rPr>
              <a:t>Multiply</a:t>
            </a:r>
            <a:r>
              <a:rPr lang="en-US" dirty="0">
                <a:solidFill>
                  <a:srgbClr val="000000"/>
                </a:solidFill>
              </a:rPr>
              <a:t> the </a:t>
            </a:r>
            <a:r>
              <a:rPr lang="en-US" dirty="0">
                <a:solidFill>
                  <a:srgbClr val="C0504D"/>
                </a:solidFill>
              </a:rPr>
              <a:t>first coefficient </a:t>
            </a:r>
            <a:r>
              <a:rPr lang="en-US" dirty="0">
                <a:solidFill>
                  <a:srgbClr val="000000"/>
                </a:solidFill>
              </a:rPr>
              <a:t>by the value of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write the value under the second coefficient.</a:t>
            </a:r>
          </a:p>
          <a:p>
            <a:pPr lvl="1" algn="l"/>
            <a:endParaRPr lang="en-US" b="1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303723"/>
              </p:ext>
            </p:extLst>
          </p:nvPr>
        </p:nvGraphicFramePr>
        <p:xfrm>
          <a:off x="1556280" y="2340061"/>
          <a:ext cx="3213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7" name="Equation" r:id="rId3" imgW="3213100" imgH="1257300" progId="Equation.DSMT4">
                  <p:embed/>
                </p:oleObj>
              </mc:Choice>
              <mc:Fallback>
                <p:oleObj name="Equation" r:id="rId3" imgW="32131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6280" y="2340061"/>
                        <a:ext cx="32131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98474"/>
              </p:ext>
            </p:extLst>
          </p:nvPr>
        </p:nvGraphicFramePr>
        <p:xfrm>
          <a:off x="1556280" y="4435755"/>
          <a:ext cx="32512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8" name="Equation" r:id="rId5" imgW="3251200" imgH="1257300" progId="Equation.DSMT4">
                  <p:embed/>
                </p:oleObj>
              </mc:Choice>
              <mc:Fallback>
                <p:oleObj name="Equation" r:id="rId5" imgW="32512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6280" y="4435755"/>
                        <a:ext cx="32512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026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8011583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/>
            <a:r>
              <a:rPr lang="en-US" dirty="0">
                <a:solidFill>
                  <a:srgbClr val="C0504D"/>
                </a:solidFill>
              </a:rPr>
              <a:t>Add</a:t>
            </a:r>
            <a:r>
              <a:rPr lang="en-US" dirty="0">
                <a:solidFill>
                  <a:srgbClr val="000000"/>
                </a:solidFill>
              </a:rPr>
              <a:t> the second column.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Continue </a:t>
            </a:r>
            <a:r>
              <a:rPr lang="en-US" dirty="0">
                <a:solidFill>
                  <a:srgbClr val="C0504D"/>
                </a:solidFill>
              </a:rPr>
              <a:t>multiplying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C0504D"/>
                </a:solidFill>
              </a:rPr>
              <a:t>adding</a:t>
            </a:r>
            <a:r>
              <a:rPr lang="en-US" dirty="0">
                <a:solidFill>
                  <a:srgbClr val="000000"/>
                </a:solidFill>
              </a:rPr>
              <a:t> for the remaining columns.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605668"/>
              </p:ext>
            </p:extLst>
          </p:nvPr>
        </p:nvGraphicFramePr>
        <p:xfrm>
          <a:off x="1589088" y="1709738"/>
          <a:ext cx="32512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1" name="Equation" r:id="rId3" imgW="3251200" imgH="1257300" progId="Equation.DSMT4">
                  <p:embed/>
                </p:oleObj>
              </mc:Choice>
              <mc:Fallback>
                <p:oleObj name="Equation" r:id="rId3" imgW="32512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088" y="1709738"/>
                        <a:ext cx="32512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31422"/>
              </p:ext>
            </p:extLst>
          </p:nvPr>
        </p:nvGraphicFramePr>
        <p:xfrm>
          <a:off x="1589088" y="4240213"/>
          <a:ext cx="3517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2" name="Equation" r:id="rId5" imgW="3517900" imgH="1257300" progId="Equation.DSMT4">
                  <p:embed/>
                </p:oleObj>
              </mc:Choice>
              <mc:Fallback>
                <p:oleObj name="Equation" r:id="rId5" imgW="35179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088" y="4240213"/>
                        <a:ext cx="35179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346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109538" y="530008"/>
            <a:ext cx="833596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088136" lvl="2" indent="-34290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9,284</a:t>
            </a:r>
            <a:r>
              <a:rPr lang="en-US" dirty="0">
                <a:latin typeface="Arial"/>
                <a:cs typeface="Arial"/>
              </a:rPr>
              <a:t> divided by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20</a:t>
            </a:r>
            <a:r>
              <a:rPr lang="en-US" dirty="0">
                <a:latin typeface="Arial"/>
                <a:cs typeface="Arial"/>
              </a:rPr>
              <a:t> is approximately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464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1088136" lvl="2" indent="-342900">
              <a:spcAft>
                <a:spcPts val="60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1088136" lvl="2" indent="-3429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It is unnecessary to continue the division past the whole number, because only the number of full boxes concerns us. </a:t>
            </a:r>
          </a:p>
          <a:p>
            <a:pPr marL="1088136" lvl="2" indent="-342900">
              <a:spcAft>
                <a:spcPts val="600"/>
              </a:spcAft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1088136" lvl="2" indent="-342900">
              <a:buFont typeface="Arial"/>
              <a:buChar char="•"/>
            </a:pP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464</a:t>
            </a:r>
            <a:r>
              <a:rPr lang="en-US" dirty="0">
                <a:latin typeface="Arial"/>
                <a:cs typeface="Arial"/>
              </a:rPr>
              <a:t> full boxes of sweatshirts are packaged in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1 hour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 dirty="0"/>
              <a:t> </a:t>
            </a:r>
            <a:endParaRPr lang="en-US" dirty="0">
              <a:latin typeface="Arial"/>
              <a:cs typeface="Arial"/>
            </a:endParaRPr>
          </a:p>
          <a:p>
            <a:pPr marL="914400" lvl="2" indent="0"/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2192" y="6249100"/>
            <a:ext cx="5751507" cy="26496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Remainder Theorem </a:t>
            </a:r>
          </a:p>
        </p:txBody>
      </p:sp>
    </p:spTree>
    <p:extLst>
      <p:ext uri="{BB962C8B-B14F-4D97-AF65-F5344CB8AC3E}">
        <p14:creationId xmlns:p14="http://schemas.microsoft.com/office/powerpoint/2010/main" val="14023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8011583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Draw a box around the </a:t>
            </a:r>
            <a:r>
              <a:rPr lang="en-US" dirty="0">
                <a:solidFill>
                  <a:srgbClr val="C0504D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Notice that the remainder is 0. 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Therefore, according to the </a:t>
            </a:r>
            <a:r>
              <a:rPr lang="en-US" dirty="0">
                <a:solidFill>
                  <a:srgbClr val="C0504D"/>
                </a:solidFill>
              </a:rPr>
              <a:t>Remainder Theorem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+ 4 </a:t>
            </a:r>
            <a:r>
              <a:rPr lang="en-US" dirty="0">
                <a:solidFill>
                  <a:srgbClr val="000000"/>
                </a:solidFill>
              </a:rPr>
              <a:t>is a </a:t>
            </a:r>
            <a:r>
              <a:rPr lang="en-US" dirty="0">
                <a:solidFill>
                  <a:srgbClr val="C0504D"/>
                </a:solidFill>
              </a:rPr>
              <a:t>factor</a:t>
            </a:r>
            <a:r>
              <a:rPr lang="en-US" dirty="0">
                <a:solidFill>
                  <a:srgbClr val="000000"/>
                </a:solidFill>
              </a:rPr>
              <a:t> of the expression </a:t>
            </a:r>
            <a:r>
              <a:rPr lang="en-US" dirty="0">
                <a:solidFill>
                  <a:srgbClr val="C0504D"/>
                </a:solidFill>
              </a:rPr>
              <a:t>3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3</a:t>
            </a:r>
            <a:r>
              <a:rPr lang="en-US" dirty="0">
                <a:solidFill>
                  <a:srgbClr val="C0504D"/>
                </a:solidFill>
              </a:rPr>
              <a:t> + 16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+ 18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+ 8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394787"/>
              </p:ext>
            </p:extLst>
          </p:nvPr>
        </p:nvGraphicFramePr>
        <p:xfrm>
          <a:off x="1617663" y="1710267"/>
          <a:ext cx="3530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6" name="Equation" r:id="rId3" imgW="3530600" imgH="1409700" progId="Equation.DSMT4">
                  <p:embed/>
                </p:oleObj>
              </mc:Choice>
              <mc:Fallback>
                <p:oleObj name="Equation" r:id="rId3" imgW="3530600" imgH="140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7663" y="1710267"/>
                        <a:ext cx="35306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153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1" y="641350"/>
            <a:ext cx="7656512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b="1" dirty="0">
                <a:solidFill>
                  <a:srgbClr val="660066"/>
                </a:solidFill>
              </a:rPr>
              <a:t>Write the quotient. </a:t>
            </a:r>
            <a:r>
              <a:rPr lang="en-US" sz="2800" dirty="0"/>
              <a:t>	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Each </a:t>
            </a:r>
            <a:r>
              <a:rPr lang="en-US" dirty="0">
                <a:solidFill>
                  <a:srgbClr val="C0504D"/>
                </a:solidFill>
              </a:rPr>
              <a:t>sum</a:t>
            </a:r>
            <a:r>
              <a:rPr lang="en-US" dirty="0">
                <a:solidFill>
                  <a:srgbClr val="000000"/>
                </a:solidFill>
              </a:rPr>
              <a:t> represents the </a:t>
            </a:r>
            <a:r>
              <a:rPr lang="en-US" dirty="0">
                <a:solidFill>
                  <a:srgbClr val="C0504D"/>
                </a:solidFill>
              </a:rPr>
              <a:t>coefficient</a:t>
            </a:r>
            <a:r>
              <a:rPr lang="en-US" dirty="0">
                <a:solidFill>
                  <a:srgbClr val="000000"/>
                </a:solidFill>
              </a:rPr>
              <a:t> of the quotient. </a:t>
            </a:r>
          </a:p>
          <a:p>
            <a:pPr lvl="1" algn="l"/>
            <a:r>
              <a:rPr lang="fr-FR" dirty="0">
                <a:solidFill>
                  <a:srgbClr val="000000"/>
                </a:solidFill>
              </a:rPr>
              <a:t>(3</a:t>
            </a:r>
            <a:r>
              <a:rPr lang="fr-FR" i="1" dirty="0">
                <a:solidFill>
                  <a:srgbClr val="000000"/>
                </a:solidFill>
              </a:rPr>
              <a:t>x</a:t>
            </a:r>
            <a:r>
              <a:rPr lang="fr-FR" baseline="30000" dirty="0">
                <a:solidFill>
                  <a:srgbClr val="000000"/>
                </a:solidFill>
              </a:rPr>
              <a:t>3</a:t>
            </a:r>
            <a:r>
              <a:rPr lang="fr-FR" dirty="0">
                <a:solidFill>
                  <a:srgbClr val="000000"/>
                </a:solidFill>
              </a:rPr>
              <a:t> + 16</a:t>
            </a:r>
            <a:r>
              <a:rPr lang="fr-FR" i="1" dirty="0">
                <a:solidFill>
                  <a:srgbClr val="000000"/>
                </a:solidFill>
              </a:rPr>
              <a:t>x</a:t>
            </a:r>
            <a:r>
              <a:rPr lang="fr-FR" baseline="30000" dirty="0">
                <a:solidFill>
                  <a:srgbClr val="000000"/>
                </a:solidFill>
              </a:rPr>
              <a:t>2</a:t>
            </a:r>
            <a:r>
              <a:rPr lang="fr-FR" dirty="0">
                <a:solidFill>
                  <a:srgbClr val="000000"/>
                </a:solidFill>
              </a:rPr>
              <a:t> + 18</a:t>
            </a:r>
            <a:r>
              <a:rPr lang="fr-FR" i="1" dirty="0">
                <a:solidFill>
                  <a:srgbClr val="000000"/>
                </a:solidFill>
              </a:rPr>
              <a:t>x </a:t>
            </a:r>
            <a:r>
              <a:rPr lang="fr-FR" dirty="0">
                <a:solidFill>
                  <a:srgbClr val="000000"/>
                </a:solidFill>
              </a:rPr>
              <a:t>+ 8) ÷ (</a:t>
            </a:r>
            <a:r>
              <a:rPr lang="fr-FR" i="1" dirty="0">
                <a:solidFill>
                  <a:srgbClr val="000000"/>
                </a:solidFill>
              </a:rPr>
              <a:t>x </a:t>
            </a:r>
            <a:r>
              <a:rPr lang="fr-FR" dirty="0">
                <a:solidFill>
                  <a:srgbClr val="000000"/>
                </a:solidFill>
              </a:rPr>
              <a:t>+ 4) = </a:t>
            </a:r>
            <a:r>
              <a:rPr lang="fr-FR" dirty="0">
                <a:solidFill>
                  <a:srgbClr val="0000FF"/>
                </a:solidFill>
              </a:rPr>
              <a:t>3</a:t>
            </a:r>
            <a:r>
              <a:rPr lang="fr-FR" i="1" dirty="0">
                <a:solidFill>
                  <a:srgbClr val="0000FF"/>
                </a:solidFill>
              </a:rPr>
              <a:t>x</a:t>
            </a:r>
            <a:r>
              <a:rPr lang="fr-FR" baseline="30000" dirty="0">
                <a:solidFill>
                  <a:srgbClr val="0000FF"/>
                </a:solidFill>
              </a:rPr>
              <a:t>2</a:t>
            </a:r>
            <a:r>
              <a:rPr lang="fr-FR" dirty="0">
                <a:solidFill>
                  <a:srgbClr val="0000FF"/>
                </a:solidFill>
              </a:rPr>
              <a:t> + 4</a:t>
            </a:r>
            <a:r>
              <a:rPr lang="fr-FR" i="1" dirty="0">
                <a:solidFill>
                  <a:srgbClr val="0000FF"/>
                </a:solidFill>
              </a:rPr>
              <a:t>x </a:t>
            </a:r>
            <a:r>
              <a:rPr lang="fr-FR" dirty="0">
                <a:solidFill>
                  <a:srgbClr val="0000FF"/>
                </a:solidFill>
              </a:rPr>
              <a:t>+ 2</a:t>
            </a:r>
            <a:r>
              <a:rPr lang="en-US" dirty="0"/>
              <a:t>	</a:t>
            </a:r>
          </a:p>
          <a:p>
            <a:pPr lvl="1" algn="l"/>
            <a:r>
              <a:rPr lang="en-US" dirty="0"/>
              <a:t>	</a:t>
            </a:r>
          </a:p>
          <a:p>
            <a:pPr marL="512064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8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pic>
        <p:nvPicPr>
          <p:cNvPr id="7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364195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7890063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4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Use synthetic substitution to evaluate </a:t>
            </a:r>
            <a:r>
              <a:rPr lang="en-US" i="1" dirty="0">
                <a:solidFill>
                  <a:schemeClr val="accent2"/>
                </a:solidFill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) = </a:t>
            </a:r>
            <a:r>
              <a:rPr lang="en-US" i="1" dirty="0">
                <a:solidFill>
                  <a:schemeClr val="accent2"/>
                </a:solidFill>
              </a:rPr>
              <a:t>x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– 32 </a:t>
            </a:r>
            <a:r>
              <a:rPr lang="en-US" dirty="0"/>
              <a:t>for </a:t>
            </a:r>
            <a:br>
              <a:rPr lang="en-US" dirty="0"/>
            </a:b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= –7</a:t>
            </a:r>
            <a:r>
              <a:rPr lang="en-US" dirty="0"/>
              <a:t>.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56012729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Identify the coefficients of the polynomial function.</a:t>
            </a: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The polynomial function is </a:t>
            </a:r>
            <a:r>
              <a:rPr lang="en-US" i="1" dirty="0">
                <a:solidFill>
                  <a:srgbClr val="C0504D"/>
                </a:solidFill>
              </a:rPr>
              <a:t>p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=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– 32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The coefficients of this function are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C0504D"/>
                </a:solidFill>
              </a:rPr>
              <a:t>–32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4169471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Use synthetic division to evaluate the function for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 = –7.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Write the divisor in the form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–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The value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C0504D"/>
                </a:solidFill>
              </a:rPr>
              <a:t>–7</a:t>
            </a:r>
            <a:r>
              <a:rPr lang="en-US" dirty="0">
                <a:solidFill>
                  <a:srgbClr val="000000"/>
                </a:solidFill>
              </a:rPr>
              <a:t>; therefore, it is written as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–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dirty="0">
                <a:solidFill>
                  <a:srgbClr val="C0504D"/>
                </a:solidFill>
              </a:rPr>
              <a:t>) = [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– (–7)]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+ 7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Determine the </a:t>
            </a:r>
            <a:r>
              <a:rPr lang="en-US" dirty="0">
                <a:solidFill>
                  <a:srgbClr val="C0504D"/>
                </a:solidFill>
              </a:rPr>
              <a:t>coefficients</a:t>
            </a:r>
            <a:r>
              <a:rPr lang="en-US" dirty="0">
                <a:solidFill>
                  <a:srgbClr val="000000"/>
                </a:solidFill>
              </a:rPr>
              <a:t> of the dividend. </a:t>
            </a:r>
            <a:r>
              <a:rPr lang="en-US" dirty="0"/>
              <a:t>	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3817418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583618"/>
            <a:ext cx="8108951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Compare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– 32 </a:t>
            </a:r>
            <a:r>
              <a:rPr lang="en-US" dirty="0">
                <a:solidFill>
                  <a:srgbClr val="000000"/>
                </a:solidFill>
              </a:rPr>
              <a:t>to the standard form of a polynomial,</a:t>
            </a:r>
          </a:p>
          <a:p>
            <a:pPr lvl="1" algn="l"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. </a:t>
            </a:r>
          </a:p>
          <a:p>
            <a:pPr lvl="1" algn="l">
              <a:spcAft>
                <a:spcPts val="8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lvl="1" algn="l"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</a:rPr>
              <a:t>Notice that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– 32 </a:t>
            </a:r>
            <a:r>
              <a:rPr lang="en-US" dirty="0">
                <a:solidFill>
                  <a:srgbClr val="000000"/>
                </a:solidFill>
              </a:rPr>
              <a:t>does not have a value for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i="1" baseline="-25000" dirty="0">
                <a:solidFill>
                  <a:srgbClr val="C0504D"/>
                </a:solidFill>
              </a:rPr>
              <a:t>n </a:t>
            </a:r>
            <a:r>
              <a:rPr lang="en-US" baseline="-25000" dirty="0">
                <a:solidFill>
                  <a:srgbClr val="C0504D"/>
                </a:solidFill>
              </a:rPr>
              <a:t>– 1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i="1" baseline="30000" dirty="0">
                <a:solidFill>
                  <a:srgbClr val="C0504D"/>
                </a:solidFill>
              </a:rPr>
              <a:t>n </a:t>
            </a:r>
            <a:r>
              <a:rPr lang="en-US" baseline="30000" dirty="0">
                <a:solidFill>
                  <a:srgbClr val="C0504D"/>
                </a:solidFill>
              </a:rPr>
              <a:t>– 1</a:t>
            </a:r>
            <a:r>
              <a:rPr lang="en-US" dirty="0">
                <a:solidFill>
                  <a:srgbClr val="000000"/>
                </a:solidFill>
              </a:rPr>
              <a:t>, or in this case, </a:t>
            </a:r>
            <a:r>
              <a:rPr lang="en-US" i="1" dirty="0">
                <a:solidFill>
                  <a:srgbClr val="C0504D"/>
                </a:solidFill>
              </a:rPr>
              <a:t>ax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lvl="1" algn="l">
              <a:spcAft>
                <a:spcPts val="8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lvl="1" algn="l"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</a:rPr>
              <a:t>Therefore, be sure to include </a:t>
            </a:r>
            <a:r>
              <a:rPr lang="en-US" dirty="0">
                <a:solidFill>
                  <a:srgbClr val="C0504D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in the setup of the synthetic division to represent the </a:t>
            </a:r>
            <a:r>
              <a:rPr lang="en-US" dirty="0">
                <a:solidFill>
                  <a:srgbClr val="C0504D"/>
                </a:solidFill>
              </a:rPr>
              <a:t>missing coefficient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240944"/>
              </p:ext>
            </p:extLst>
          </p:nvPr>
        </p:nvGraphicFramePr>
        <p:xfrm>
          <a:off x="1206385" y="1464130"/>
          <a:ext cx="4927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89" name="Equation" r:id="rId3" imgW="4927600" imgH="469900" progId="Equation.DSMT4">
                  <p:embed/>
                </p:oleObj>
              </mc:Choice>
              <mc:Fallback>
                <p:oleObj name="Equation" r:id="rId3" imgW="4927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385" y="1464130"/>
                        <a:ext cx="4927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340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583618"/>
            <a:ext cx="8011583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</a:rPr>
              <a:t>The other coefficients are </a:t>
            </a:r>
            <a:r>
              <a:rPr lang="en-US" dirty="0">
                <a:solidFill>
                  <a:srgbClr val="C0504D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C0504D"/>
                </a:solidFill>
              </a:rPr>
              <a:t>–32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Record the </a:t>
            </a:r>
            <a:r>
              <a:rPr lang="en-US" dirty="0">
                <a:solidFill>
                  <a:srgbClr val="C0504D"/>
                </a:solidFill>
              </a:rPr>
              <a:t>coefficients</a:t>
            </a:r>
            <a:r>
              <a:rPr lang="en-US" dirty="0">
                <a:solidFill>
                  <a:srgbClr val="000000"/>
                </a:solidFill>
              </a:rPr>
              <a:t> of the dividend and the value of </a:t>
            </a:r>
            <a:r>
              <a:rPr lang="en-US" i="1" dirty="0">
                <a:solidFill>
                  <a:srgbClr val="C0504D"/>
                </a:solidFill>
              </a:rPr>
              <a:t>a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the </a:t>
            </a:r>
            <a:r>
              <a:rPr lang="en-US" dirty="0">
                <a:solidFill>
                  <a:srgbClr val="C0504D"/>
                </a:solidFill>
              </a:rPr>
              <a:t>divisor</a:t>
            </a:r>
            <a:r>
              <a:rPr lang="en-US" dirty="0">
                <a:solidFill>
                  <a:srgbClr val="000000"/>
                </a:solidFill>
              </a:rPr>
              <a:t> in the synthetic division format.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064483"/>
              </p:ext>
            </p:extLst>
          </p:nvPr>
        </p:nvGraphicFramePr>
        <p:xfrm>
          <a:off x="2570692" y="3186588"/>
          <a:ext cx="2971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6" name="Equation" r:id="rId3" imgW="2971800" imgH="825500" progId="Equation.DSMT4">
                  <p:embed/>
                </p:oleObj>
              </mc:Choice>
              <mc:Fallback>
                <p:oleObj name="Equation" r:id="rId3" imgW="29718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0692" y="3186588"/>
                        <a:ext cx="2971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181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8011583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Work through the process of </a:t>
            </a:r>
            <a:r>
              <a:rPr lang="en-US" dirty="0">
                <a:solidFill>
                  <a:srgbClr val="C0504D"/>
                </a:solidFill>
              </a:rPr>
              <a:t>synthetic division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C0504D"/>
              </a:solidFill>
            </a:endParaRPr>
          </a:p>
          <a:p>
            <a:pPr lvl="1" algn="l"/>
            <a:r>
              <a:rPr lang="en-US" dirty="0">
                <a:solidFill>
                  <a:srgbClr val="C0504D"/>
                </a:solidFill>
              </a:rPr>
              <a:t>Draw a box </a:t>
            </a:r>
            <a:r>
              <a:rPr lang="en-US" dirty="0">
                <a:solidFill>
                  <a:srgbClr val="000000"/>
                </a:solidFill>
              </a:rPr>
              <a:t>around the </a:t>
            </a:r>
            <a:r>
              <a:rPr lang="en-US" dirty="0">
                <a:solidFill>
                  <a:srgbClr val="C0504D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38373"/>
              </p:ext>
            </p:extLst>
          </p:nvPr>
        </p:nvGraphicFramePr>
        <p:xfrm>
          <a:off x="1852613" y="1684865"/>
          <a:ext cx="2959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25" name="Equation" r:id="rId3" imgW="2959100" imgH="1257300" progId="Equation.DSMT4">
                  <p:embed/>
                </p:oleObj>
              </mc:Choice>
              <mc:Fallback>
                <p:oleObj name="Equation" r:id="rId3" imgW="29591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2613" y="1684865"/>
                        <a:ext cx="29591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74642"/>
              </p:ext>
            </p:extLst>
          </p:nvPr>
        </p:nvGraphicFramePr>
        <p:xfrm>
          <a:off x="1852613" y="3945467"/>
          <a:ext cx="3022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26" name="Equation" r:id="rId5" imgW="3022600" imgH="1409700" progId="Equation.DSMT4">
                  <p:embed/>
                </p:oleObj>
              </mc:Choice>
              <mc:Fallback>
                <p:oleObj name="Equation" r:id="rId5" imgW="3022600" imgH="140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2613" y="3945467"/>
                        <a:ext cx="30226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260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Identify the value of </a:t>
            </a:r>
            <a:r>
              <a:rPr lang="en-US" sz="2800" b="1" i="1" dirty="0">
                <a:solidFill>
                  <a:srgbClr val="660066"/>
                </a:solidFill>
              </a:rPr>
              <a:t>p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 when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 = –7.</a:t>
            </a: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remainder</a:t>
            </a:r>
            <a:r>
              <a:rPr lang="en-US" dirty="0">
                <a:solidFill>
                  <a:srgbClr val="000000"/>
                </a:solidFill>
              </a:rPr>
              <a:t> of the synthetic division is the value of </a:t>
            </a:r>
            <a:r>
              <a:rPr lang="en-US" i="1" dirty="0">
                <a:solidFill>
                  <a:srgbClr val="C0504D"/>
                </a:solidFill>
              </a:rPr>
              <a:t>p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for the given value of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lvl="1" algn="l">
              <a:spcAft>
                <a:spcPts val="120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</a:rPr>
              <a:t>The value of </a:t>
            </a:r>
            <a:r>
              <a:rPr lang="en-US" i="1" dirty="0">
                <a:solidFill>
                  <a:srgbClr val="C0504D"/>
                </a:solidFill>
              </a:rPr>
              <a:t>p</a:t>
            </a:r>
            <a:r>
              <a:rPr lang="en-US" dirty="0">
                <a:solidFill>
                  <a:srgbClr val="C0504D"/>
                </a:solidFill>
              </a:rPr>
              <a:t>(–7) </a:t>
            </a:r>
            <a:r>
              <a:rPr lang="en-US" dirty="0">
                <a:solidFill>
                  <a:srgbClr val="000000"/>
                </a:solidFill>
              </a:rPr>
              <a:t>is equal to </a:t>
            </a:r>
            <a:r>
              <a:rPr lang="en-US" dirty="0">
                <a:solidFill>
                  <a:srgbClr val="C0504D"/>
                </a:solidFill>
              </a:rPr>
              <a:t>17</a:t>
            </a:r>
            <a:r>
              <a:rPr lang="en-US" dirty="0">
                <a:solidFill>
                  <a:srgbClr val="000000"/>
                </a:solidFill>
              </a:rPr>
              <a:t>, the remainder found using synthetic division.	</a:t>
            </a:r>
          </a:p>
          <a:p>
            <a:pPr lvl="1" algn="l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3283054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Remainder Theorem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592138" y="557104"/>
            <a:ext cx="796134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en-US" b="1" dirty="0">
                <a:solidFill>
                  <a:srgbClr val="660066"/>
                </a:solidFill>
                <a:latin typeface="Arial"/>
                <a:cs typeface="Arial"/>
              </a:rPr>
              <a:t>How many sweatshirts are produced but not packaged in 1 hour?</a:t>
            </a:r>
            <a:endParaRPr lang="en-US" b="1" dirty="0">
              <a:solidFill>
                <a:srgbClr val="660066"/>
              </a:solidFill>
              <a:latin typeface="Arial"/>
              <a:ea typeface="Arial"/>
              <a:cs typeface="Arial"/>
            </a:endParaRPr>
          </a:p>
          <a:p>
            <a:pPr lvl="1" indent="0"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First, determine the number of sweatshirts that are packaged in 1 hour: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464 • 20 = 9280</a:t>
            </a:r>
            <a:r>
              <a:rPr lang="en-US" dirty="0">
                <a:latin typeface="Arial"/>
                <a:cs typeface="Arial"/>
              </a:rPr>
              <a:t>.  </a:t>
            </a:r>
          </a:p>
          <a:p>
            <a:pPr marL="1085850" lvl="1" indent="-342900"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 1 hour,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9,280</a:t>
            </a:r>
            <a:r>
              <a:rPr lang="en-US" dirty="0">
                <a:latin typeface="Arial"/>
                <a:cs typeface="Arial"/>
              </a:rPr>
              <a:t> sweatshirts are packaged in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464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boxes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lvl="1" indent="0"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Now subtract the number of packaged sweatshirts from the number of produced sweatshirts:         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9284 – 9280 = 4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 marL="1085850" lvl="1" indent="-342900"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remaining number of sweatshirts that are produced but not packaged is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49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>
                <a:solidFill>
                  <a:srgbClr val="660066"/>
                </a:solidFill>
              </a:rPr>
              <a:t>Verify your answer by substituting –7 for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 in the polynomial function </a:t>
            </a:r>
            <a:r>
              <a:rPr lang="en-US" sz="2800" b="1" i="1" dirty="0">
                <a:solidFill>
                  <a:srgbClr val="660066"/>
                </a:solidFill>
              </a:rPr>
              <a:t>p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 =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baseline="30000" dirty="0">
                <a:solidFill>
                  <a:srgbClr val="660066"/>
                </a:solidFill>
              </a:rPr>
              <a:t>2</a:t>
            </a:r>
            <a:r>
              <a:rPr lang="en-US" sz="2800" b="1" dirty="0">
                <a:solidFill>
                  <a:srgbClr val="660066"/>
                </a:solidFill>
              </a:rPr>
              <a:t> – 32.</a:t>
            </a:r>
          </a:p>
          <a:p>
            <a:pPr lvl="1" algn="l"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dirty="0">
              <a:solidFill>
                <a:srgbClr val="000000"/>
              </a:solidFill>
            </a:endParaRPr>
          </a:p>
          <a:p>
            <a:pPr lvl="1" algn="l"/>
            <a:endParaRPr lang="en-US" sz="4000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The process of synthetic substitution reveals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same</a:t>
            </a:r>
            <a:r>
              <a:rPr lang="en-US" dirty="0">
                <a:solidFill>
                  <a:srgbClr val="000000"/>
                </a:solidFill>
              </a:rPr>
              <a:t> answer as direct substitution.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0992" y="2144068"/>
            <a:ext cx="2412223" cy="2800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 dirty="0">
                <a:latin typeface="Arial"/>
                <a:cs typeface="Arial"/>
              </a:rPr>
              <a:t>p</a:t>
            </a:r>
            <a:r>
              <a:rPr lang="en-US" sz="2200" dirty="0">
                <a:latin typeface="Arial"/>
                <a:cs typeface="Arial"/>
              </a:rPr>
              <a:t>(</a:t>
            </a:r>
            <a:r>
              <a:rPr lang="en-US" sz="2200" i="1" dirty="0">
                <a:latin typeface="Arial"/>
                <a:cs typeface="Arial"/>
              </a:rPr>
              <a:t>x</a:t>
            </a:r>
            <a:r>
              <a:rPr lang="en-US" sz="2200" dirty="0">
                <a:latin typeface="Arial"/>
                <a:cs typeface="Arial"/>
              </a:rPr>
              <a:t>) = </a:t>
            </a:r>
            <a:r>
              <a:rPr lang="en-US" sz="2200" i="1" dirty="0">
                <a:latin typeface="Arial"/>
                <a:cs typeface="Arial"/>
              </a:rPr>
              <a:t>x</a:t>
            </a:r>
            <a:r>
              <a:rPr lang="en-US" sz="2200" baseline="30000" dirty="0">
                <a:latin typeface="Arial"/>
                <a:cs typeface="Arial"/>
              </a:rPr>
              <a:t>2</a:t>
            </a:r>
            <a:r>
              <a:rPr lang="en-US" sz="2200" dirty="0">
                <a:latin typeface="Arial"/>
                <a:cs typeface="Arial"/>
              </a:rPr>
              <a:t> – 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 dirty="0">
                <a:latin typeface="Arial"/>
                <a:cs typeface="Arial"/>
              </a:rPr>
              <a:t>p</a:t>
            </a:r>
            <a:r>
              <a:rPr lang="en-US" sz="2200" dirty="0">
                <a:latin typeface="Arial"/>
                <a:cs typeface="Arial"/>
              </a:rPr>
              <a:t>(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–7</a:t>
            </a:r>
            <a:r>
              <a:rPr lang="en-US" sz="2200" dirty="0">
                <a:latin typeface="Arial"/>
                <a:cs typeface="Arial"/>
              </a:rPr>
              <a:t>) = (</a:t>
            </a:r>
            <a:r>
              <a:rPr lang="en-US" sz="2200" i="1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7</a:t>
            </a:r>
            <a:r>
              <a:rPr lang="en-US" sz="2200" dirty="0">
                <a:latin typeface="Arial"/>
                <a:cs typeface="Arial"/>
              </a:rPr>
              <a:t>)</a:t>
            </a:r>
            <a:r>
              <a:rPr lang="en-US" sz="2200" baseline="30000" dirty="0">
                <a:latin typeface="Arial"/>
                <a:cs typeface="Arial"/>
              </a:rPr>
              <a:t>2</a:t>
            </a:r>
            <a:r>
              <a:rPr lang="en-US" sz="2200" dirty="0">
                <a:latin typeface="Arial"/>
                <a:cs typeface="Arial"/>
              </a:rPr>
              <a:t> – 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 dirty="0">
                <a:latin typeface="Arial"/>
                <a:cs typeface="Arial"/>
              </a:rPr>
              <a:t>p</a:t>
            </a:r>
            <a:r>
              <a:rPr lang="en-US" sz="2200" dirty="0">
                <a:latin typeface="Arial"/>
                <a:cs typeface="Arial"/>
              </a:rPr>
              <a:t>(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–7</a:t>
            </a:r>
            <a:r>
              <a:rPr lang="en-US" sz="2200" dirty="0">
                <a:latin typeface="Arial"/>
                <a:cs typeface="Arial"/>
              </a:rPr>
              <a:t>) =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 49 </a:t>
            </a:r>
            <a:r>
              <a:rPr lang="en-US" sz="2200" dirty="0">
                <a:latin typeface="Arial"/>
                <a:cs typeface="Arial"/>
              </a:rPr>
              <a:t>– 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 dirty="0">
                <a:latin typeface="Arial"/>
                <a:cs typeface="Arial"/>
              </a:rPr>
              <a:t>p</a:t>
            </a:r>
            <a:r>
              <a:rPr lang="en-US" sz="2200" dirty="0">
                <a:latin typeface="Arial"/>
                <a:cs typeface="Arial"/>
              </a:rPr>
              <a:t>(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–7</a:t>
            </a:r>
            <a:r>
              <a:rPr lang="en-US" sz="2200" dirty="0">
                <a:latin typeface="Arial"/>
                <a:cs typeface="Arial"/>
              </a:rPr>
              <a:t>) =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9374" y="2131368"/>
            <a:ext cx="253702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Arial"/>
                <a:cs typeface="Arial"/>
              </a:rPr>
              <a:t>Original function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Arial"/>
                <a:cs typeface="Arial"/>
              </a:rPr>
              <a:t>Substitute </a:t>
            </a:r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–7 </a:t>
            </a:r>
            <a:r>
              <a:rPr lang="en-US" sz="2200" dirty="0">
                <a:latin typeface="Arial"/>
                <a:cs typeface="Arial"/>
              </a:rPr>
              <a:t>for </a:t>
            </a:r>
            <a:r>
              <a:rPr lang="en-US" sz="2200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sz="2200" dirty="0"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Arial"/>
                <a:cs typeface="Arial"/>
              </a:rPr>
              <a:t>Simplify.</a:t>
            </a:r>
          </a:p>
        </p:txBody>
      </p:sp>
    </p:spTree>
    <p:extLst>
      <p:ext uri="{BB962C8B-B14F-4D97-AF65-F5344CB8AC3E}">
        <p14:creationId xmlns:p14="http://schemas.microsoft.com/office/powerpoint/2010/main" val="1701366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pic>
        <p:nvPicPr>
          <p:cNvPr id="7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646909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7890063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5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If the remainder of </a:t>
            </a:r>
            <a:r>
              <a:rPr lang="en-US" dirty="0">
                <a:solidFill>
                  <a:srgbClr val="C0504D"/>
                </a:solidFill>
              </a:rPr>
              <a:t>(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baseline="30000" dirty="0">
                <a:solidFill>
                  <a:srgbClr val="C0504D"/>
                </a:solidFill>
              </a:rPr>
              <a:t>2</a:t>
            </a:r>
            <a:r>
              <a:rPr lang="en-US" dirty="0">
                <a:solidFill>
                  <a:srgbClr val="C0504D"/>
                </a:solidFill>
              </a:rPr>
              <a:t> + </a:t>
            </a:r>
            <a:r>
              <a:rPr lang="en-US" i="1" dirty="0" err="1">
                <a:solidFill>
                  <a:srgbClr val="C0504D"/>
                </a:solidFill>
              </a:rPr>
              <a:t>kx</a:t>
            </a:r>
            <a:r>
              <a:rPr lang="en-US" i="1" dirty="0">
                <a:solidFill>
                  <a:srgbClr val="C0504D"/>
                </a:solidFill>
              </a:rPr>
              <a:t> </a:t>
            </a:r>
            <a:r>
              <a:rPr lang="en-US" dirty="0">
                <a:solidFill>
                  <a:srgbClr val="C0504D"/>
                </a:solidFill>
              </a:rPr>
              <a:t>+ 34) ÷ (</a:t>
            </a:r>
            <a:r>
              <a:rPr lang="en-US" i="1" dirty="0">
                <a:solidFill>
                  <a:srgbClr val="C0504D"/>
                </a:solidFill>
              </a:rPr>
              <a:t>x </a:t>
            </a:r>
            <a:r>
              <a:rPr lang="en-US" dirty="0">
                <a:solidFill>
                  <a:srgbClr val="C0504D"/>
                </a:solidFill>
              </a:rPr>
              <a:t>– 5) </a:t>
            </a:r>
            <a:r>
              <a:rPr lang="en-US" dirty="0"/>
              <a:t>is </a:t>
            </a:r>
            <a:r>
              <a:rPr lang="en-US" dirty="0">
                <a:solidFill>
                  <a:srgbClr val="C0504D"/>
                </a:solidFill>
              </a:rPr>
              <a:t>–21</a:t>
            </a:r>
            <a:r>
              <a:rPr lang="en-US" dirty="0"/>
              <a:t>, what is the value of </a:t>
            </a:r>
            <a:r>
              <a:rPr lang="en-US" i="1" dirty="0">
                <a:solidFill>
                  <a:srgbClr val="C0504D"/>
                </a:solidFill>
              </a:rPr>
              <a:t>k</a:t>
            </a:r>
            <a:r>
              <a:rPr lang="en-US" dirty="0"/>
              <a:t>? 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214162884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5,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Create a polynomial function given the dividend, 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baseline="30000" dirty="0">
                <a:solidFill>
                  <a:srgbClr val="660066"/>
                </a:solidFill>
              </a:rPr>
              <a:t>2</a:t>
            </a:r>
            <a:r>
              <a:rPr lang="en-US" sz="2800" b="1" dirty="0">
                <a:solidFill>
                  <a:srgbClr val="660066"/>
                </a:solidFill>
              </a:rPr>
              <a:t> + </a:t>
            </a:r>
            <a:r>
              <a:rPr lang="en-US" sz="2800" b="1" i="1" dirty="0" err="1">
                <a:solidFill>
                  <a:srgbClr val="660066"/>
                </a:solidFill>
              </a:rPr>
              <a:t>kx</a:t>
            </a:r>
            <a:r>
              <a:rPr lang="en-US" sz="2800" b="1" i="1" dirty="0">
                <a:solidFill>
                  <a:srgbClr val="660066"/>
                </a:solidFill>
              </a:rPr>
              <a:t> </a:t>
            </a:r>
            <a:r>
              <a:rPr lang="en-US" sz="2800" b="1" dirty="0">
                <a:solidFill>
                  <a:srgbClr val="660066"/>
                </a:solidFill>
              </a:rPr>
              <a:t>+ 34. </a:t>
            </a:r>
          </a:p>
          <a:p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8296" y="2817168"/>
            <a:ext cx="30166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i="1" dirty="0">
                <a:solidFill>
                  <a:srgbClr val="C0504D"/>
                </a:solidFill>
                <a:latin typeface="Arial"/>
                <a:cs typeface="Arial"/>
              </a:rPr>
              <a:t>p</a:t>
            </a:r>
            <a:r>
              <a:rPr lang="en-US" sz="2700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sz="2700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sz="2700" dirty="0">
                <a:solidFill>
                  <a:srgbClr val="C0504D"/>
                </a:solidFill>
                <a:latin typeface="Arial"/>
                <a:cs typeface="Arial"/>
              </a:rPr>
              <a:t>) </a:t>
            </a:r>
            <a:r>
              <a:rPr lang="en-US" sz="2700" i="1" dirty="0">
                <a:solidFill>
                  <a:srgbClr val="C0504D"/>
                </a:solidFill>
                <a:latin typeface="Arial"/>
                <a:cs typeface="Arial"/>
              </a:rPr>
              <a:t>= x</a:t>
            </a:r>
            <a:r>
              <a:rPr lang="en-US" sz="2700" baseline="30000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lang="en-US" sz="2700" dirty="0">
                <a:solidFill>
                  <a:srgbClr val="C0504D"/>
                </a:solidFill>
                <a:latin typeface="Arial"/>
                <a:cs typeface="Arial"/>
              </a:rPr>
              <a:t> + </a:t>
            </a:r>
            <a:r>
              <a:rPr lang="en-US" sz="2700" i="1" dirty="0" err="1">
                <a:solidFill>
                  <a:srgbClr val="C0504D"/>
                </a:solidFill>
                <a:latin typeface="Arial"/>
                <a:cs typeface="Arial"/>
              </a:rPr>
              <a:t>kx</a:t>
            </a:r>
            <a:r>
              <a:rPr lang="en-US" sz="2700" i="1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sz="2700" dirty="0">
                <a:solidFill>
                  <a:srgbClr val="C0504D"/>
                </a:solidFill>
                <a:latin typeface="Arial"/>
                <a:cs typeface="Arial"/>
              </a:rPr>
              <a:t>+ 34</a:t>
            </a:r>
            <a:endParaRPr lang="en-US"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693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5,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Determine the value of </a:t>
            </a:r>
            <a:r>
              <a:rPr lang="en-US" sz="2800" b="1" i="1" dirty="0">
                <a:solidFill>
                  <a:srgbClr val="660066"/>
                </a:solidFill>
              </a:rPr>
              <a:t>k</a:t>
            </a:r>
            <a:r>
              <a:rPr lang="en-US" sz="2800" b="1" dirty="0">
                <a:solidFill>
                  <a:srgbClr val="660066"/>
                </a:solidFill>
              </a:rPr>
              <a:t>. </a:t>
            </a:r>
          </a:p>
          <a:p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4104" y="2004368"/>
            <a:ext cx="76557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divisor,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chemeClr val="accent2"/>
                </a:solidFill>
                <a:latin typeface="Arial"/>
                <a:cs typeface="Arial"/>
              </a:rPr>
              <a:t>x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– 5)</a:t>
            </a:r>
            <a:r>
              <a:rPr lang="en-US" dirty="0">
                <a:latin typeface="Arial"/>
                <a:cs typeface="Arial"/>
              </a:rPr>
              <a:t>, is of the form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–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According to the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Remainder Theorem</a:t>
            </a:r>
            <a:r>
              <a:rPr lang="en-US" dirty="0">
                <a:latin typeface="Arial"/>
                <a:cs typeface="Arial"/>
              </a:rPr>
              <a:t>, when the value of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5</a:t>
            </a:r>
            <a:r>
              <a:rPr lang="en-US" dirty="0">
                <a:latin typeface="Arial"/>
                <a:cs typeface="Arial"/>
              </a:rPr>
              <a:t>, is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substituted</a:t>
            </a:r>
            <a:r>
              <a:rPr lang="en-US" dirty="0">
                <a:latin typeface="Arial"/>
                <a:cs typeface="Arial"/>
              </a:rPr>
              <a:t> into the polynomial function, the result is the remainder,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–21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Write the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dividend</a:t>
            </a:r>
            <a:r>
              <a:rPr lang="en-US" dirty="0">
                <a:latin typeface="Arial"/>
                <a:cs typeface="Arial"/>
              </a:rPr>
              <a:t> as a function,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) =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baseline="30000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+ </a:t>
            </a:r>
            <a:r>
              <a:rPr lang="en-US" i="1" dirty="0" err="1">
                <a:solidFill>
                  <a:srgbClr val="C0504D"/>
                </a:solidFill>
                <a:latin typeface="Arial"/>
                <a:cs typeface="Arial"/>
              </a:rPr>
              <a:t>kx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+ 34</a:t>
            </a:r>
            <a:r>
              <a:rPr lang="en-US" dirty="0">
                <a:latin typeface="Arial"/>
                <a:cs typeface="Arial"/>
              </a:rPr>
              <a:t>. 	</a:t>
            </a:r>
          </a:p>
        </p:txBody>
      </p:sp>
    </p:spTree>
    <p:extLst>
      <p:ext uri="{BB962C8B-B14F-4D97-AF65-F5344CB8AC3E}">
        <p14:creationId xmlns:p14="http://schemas.microsoft.com/office/powerpoint/2010/main" val="513865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5270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5,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r>
              <a:rPr lang="mr-IN" sz="2800" dirty="0"/>
              <a:t>  </a:t>
            </a:r>
          </a:p>
          <a:p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140" y="1359742"/>
            <a:ext cx="161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(5) = </a:t>
            </a:r>
            <a:r>
              <a:rPr lang="mr-IN" dirty="0">
                <a:latin typeface="Arial"/>
                <a:cs typeface="Arial"/>
              </a:rPr>
              <a:t>–</a:t>
            </a:r>
            <a:r>
              <a:rPr lang="en-US" dirty="0">
                <a:latin typeface="Arial"/>
                <a:cs typeface="Arial"/>
              </a:rPr>
              <a:t>21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940" y="2150936"/>
            <a:ext cx="2701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) = 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+ </a:t>
            </a:r>
            <a:r>
              <a:rPr lang="en-US" i="1" dirty="0" err="1">
                <a:latin typeface="Arial"/>
                <a:cs typeface="Arial"/>
              </a:rPr>
              <a:t>kx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+ 34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1940" y="3023297"/>
            <a:ext cx="3163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lang="en-US" dirty="0">
                <a:latin typeface="Arial"/>
                <a:cs typeface="Arial"/>
              </a:rPr>
              <a:t>) = 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lang="en-US" dirty="0">
                <a:latin typeface="Arial"/>
                <a:cs typeface="Arial"/>
              </a:rPr>
              <a:t>)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+ </a:t>
            </a:r>
            <a:r>
              <a:rPr lang="en-US" i="1" dirty="0"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lang="en-US" dirty="0">
                <a:latin typeface="Arial"/>
                <a:cs typeface="Arial"/>
              </a:rPr>
              <a:t>)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+ 34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5510" y="4383733"/>
            <a:ext cx="3129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21 </a:t>
            </a:r>
            <a:r>
              <a:rPr lang="en-US" dirty="0">
                <a:latin typeface="Arial"/>
                <a:cs typeface="Arial"/>
              </a:rPr>
              <a:t>= (5)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+ </a:t>
            </a:r>
            <a:r>
              <a:rPr lang="en-US" i="1" dirty="0"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(5)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+ 34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90565" y="1393208"/>
            <a:ext cx="3136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Remainder Theorem </a:t>
            </a:r>
          </a:p>
          <a:p>
            <a:r>
              <a:rPr lang="mr-IN" dirty="0">
                <a:latin typeface="Arial"/>
                <a:cs typeface="Arial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60963" y="2150936"/>
            <a:ext cx="313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Original Function</a:t>
            </a:r>
            <a:endParaRPr lang="mr-IN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0163" y="3023297"/>
            <a:ext cx="3187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Substitute the value of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lang="en-US" dirty="0">
                <a:latin typeface="Arial"/>
                <a:cs typeface="Arial"/>
              </a:rPr>
              <a:t>, 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r>
              <a:rPr lang="mr-IN" dirty="0">
                <a:latin typeface="Arial"/>
                <a:cs typeface="Arial"/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0162" y="4223625"/>
            <a:ext cx="350043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Substitute the remainder,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–21</a:t>
            </a:r>
            <a:r>
              <a:rPr lang="en-US" dirty="0">
                <a:latin typeface="Arial"/>
                <a:cs typeface="Arial"/>
              </a:rPr>
              <a:t>, 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(5)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r>
              <a:rPr lang="mr-IN" dirty="0">
                <a:latin typeface="Arial"/>
                <a:cs typeface="Arial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7246" y="5293667"/>
            <a:ext cx="180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362109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7" grpId="0"/>
      <p:bldP spid="15" grpId="0"/>
      <p:bldP spid="14" grpId="0"/>
      <p:bldP spid="16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527050"/>
            <a:ext cx="780041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5,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r>
              <a:rPr lang="mr-IN" sz="2800" dirty="0"/>
              <a:t>  </a:t>
            </a:r>
          </a:p>
          <a:p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9298" y="1453930"/>
            <a:ext cx="2862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>
                <a:latin typeface="Arial"/>
                <a:cs typeface="Arial"/>
              </a:rPr>
              <a:t>–</a:t>
            </a:r>
            <a:r>
              <a:rPr lang="en-US" dirty="0">
                <a:latin typeface="Arial"/>
                <a:cs typeface="Arial"/>
              </a:rPr>
              <a:t>21 =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25</a:t>
            </a:r>
            <a:r>
              <a:rPr lang="en-US" dirty="0">
                <a:latin typeface="Arial"/>
                <a:cs typeface="Arial"/>
              </a:rPr>
              <a:t> +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lang="en-US" i="1" dirty="0">
                <a:latin typeface="Arial"/>
                <a:cs typeface="Arial"/>
              </a:rPr>
              <a:t>k </a:t>
            </a:r>
            <a:r>
              <a:rPr lang="en-US" dirty="0">
                <a:latin typeface="Arial"/>
                <a:cs typeface="Arial"/>
              </a:rPr>
              <a:t>+ 34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9298" y="2247952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>
                <a:latin typeface="Arial"/>
                <a:cs typeface="Arial"/>
              </a:rPr>
              <a:t>–</a:t>
            </a:r>
            <a:r>
              <a:rPr lang="en-US" dirty="0">
                <a:latin typeface="Arial"/>
                <a:cs typeface="Arial"/>
              </a:rPr>
              <a:t>21 =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59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+ 5</a:t>
            </a:r>
            <a:r>
              <a:rPr lang="en-US" i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298" y="2912071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80 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5</a:t>
            </a:r>
            <a:r>
              <a:rPr lang="en-US" i="1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089" y="3618855"/>
            <a:ext cx="1288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16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0565" y="1513597"/>
            <a:ext cx="313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Simplify</a:t>
            </a:r>
            <a:endParaRPr lang="mr-IN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671" y="2199333"/>
            <a:ext cx="313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Solve for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.</a:t>
            </a:r>
            <a:endParaRPr lang="mr-IN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298" y="4445000"/>
            <a:ext cx="7776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The value of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</a:t>
            </a:r>
            <a:r>
              <a:rPr lang="mr-IN" dirty="0">
                <a:solidFill>
                  <a:srgbClr val="C0504D"/>
                </a:solidFill>
                <a:latin typeface="Arial"/>
                <a:cs typeface="Arial"/>
              </a:rPr>
              <a:t>–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16 </a:t>
            </a:r>
            <a:r>
              <a:rPr lang="en-US" dirty="0">
                <a:latin typeface="Arial"/>
                <a:cs typeface="Arial"/>
              </a:rPr>
              <a:t>because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baseline="30000" dirty="0">
                <a:solidFill>
                  <a:srgbClr val="C0504D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 + </a:t>
            </a:r>
            <a:r>
              <a:rPr lang="en-US" i="1" dirty="0" err="1">
                <a:solidFill>
                  <a:srgbClr val="C0504D"/>
                </a:solidFill>
                <a:latin typeface="Arial"/>
                <a:cs typeface="Arial"/>
              </a:rPr>
              <a:t>kx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+ 34) ÷ (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– 5) </a:t>
            </a:r>
            <a:r>
              <a:rPr lang="en-US" dirty="0">
                <a:latin typeface="Arial"/>
                <a:cs typeface="Arial"/>
              </a:rPr>
              <a:t>gives a remainder of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21</a:t>
            </a:r>
            <a:r>
              <a:rPr lang="en-US" dirty="0">
                <a:latin typeface="Arial"/>
                <a:cs typeface="Arial"/>
              </a:rPr>
              <a:t>.   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50484" y="44434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Zapf Dingbats" charset="0"/>
                <a:ea typeface="MS PGothic" charset="0"/>
                <a:cs typeface="MS PGothic" charset="0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10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The Remainder Theorem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592138" y="557104"/>
            <a:ext cx="796134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en-US" b="1" dirty="0">
                <a:solidFill>
                  <a:srgbClr val="660066"/>
                </a:solidFill>
                <a:latin typeface="Arial"/>
                <a:cs typeface="Arial"/>
              </a:rPr>
              <a:t>If the remaining sweatshirts were set aside, what fraction of a box would they make up? </a:t>
            </a:r>
          </a:p>
          <a:p>
            <a:pPr marL="1085850" lvl="1" indent="-34290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At the end of 1 hour,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sweatshirts</a:t>
            </a:r>
            <a:r>
              <a:rPr lang="en-US" dirty="0">
                <a:latin typeface="Arial"/>
                <a:cs typeface="Arial"/>
              </a:rPr>
              <a:t> remain unpackaged. Each box holds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20 sweatshirts </a:t>
            </a:r>
            <a:r>
              <a:rPr lang="en-US" dirty="0">
                <a:latin typeface="Arial"/>
                <a:cs typeface="Arial"/>
              </a:rPr>
              <a:t>when full. Therefore, the remaining sweatshirts can be represented as the fraction      or, in reduced form,    . </a:t>
            </a:r>
          </a:p>
          <a:p>
            <a:pPr marL="1085850" lvl="1" indent="-342900">
              <a:lnSpc>
                <a:spcPct val="150000"/>
              </a:lnSpc>
              <a:spcAft>
                <a:spcPts val="12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remaining unpackaged sweatshirts make up  </a:t>
            </a:r>
          </a:p>
          <a:p>
            <a:pPr marL="1380744" lvl="1" indent="0"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 of a box.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43566"/>
              </p:ext>
            </p:extLst>
          </p:nvPr>
        </p:nvGraphicFramePr>
        <p:xfrm>
          <a:off x="6423271" y="3017406"/>
          <a:ext cx="393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" name="Equation" r:id="rId4" imgW="393700" imgH="800100" progId="Equation.DSMT4">
                  <p:embed/>
                </p:oleObj>
              </mc:Choice>
              <mc:Fallback>
                <p:oleObj name="Equation" r:id="rId4" imgW="3937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3271" y="3017406"/>
                        <a:ext cx="3937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78649"/>
              </p:ext>
            </p:extLst>
          </p:nvPr>
        </p:nvGraphicFramePr>
        <p:xfrm>
          <a:off x="3713128" y="3570237"/>
          <a:ext cx="22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" name="Equation" r:id="rId6" imgW="228600" imgH="800100" progId="Equation.DSMT4">
                  <p:embed/>
                </p:oleObj>
              </mc:Choice>
              <mc:Fallback>
                <p:oleObj name="Equation" r:id="rId6" imgW="228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3128" y="3570237"/>
                        <a:ext cx="228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05445"/>
              </p:ext>
            </p:extLst>
          </p:nvPr>
        </p:nvGraphicFramePr>
        <p:xfrm>
          <a:off x="1766074" y="4833838"/>
          <a:ext cx="22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" name="Equation" r:id="rId8" imgW="228600" imgH="800100" progId="Equation.DSMT4">
                  <p:embed/>
                </p:oleObj>
              </mc:Choice>
              <mc:Fallback>
                <p:oleObj name="Equation" r:id="rId8" imgW="228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6074" y="4833838"/>
                        <a:ext cx="228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2316967"/>
            <a:ext cx="7855776" cy="499823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8000" dirty="0">
                <a:ea typeface="+mn-ea"/>
              </a:rPr>
              <a:t>Instruction</a:t>
            </a:r>
            <a:endParaRPr lang="en-US" sz="8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76003" y="6246670"/>
            <a:ext cx="5996807" cy="26496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Introduction</a:t>
            </a:r>
          </a:p>
          <a:p>
            <a:r>
              <a:rPr lang="en-US" dirty="0"/>
              <a:t>In mathematics, the word “</a:t>
            </a:r>
            <a:r>
              <a:rPr lang="en-US" dirty="0">
                <a:solidFill>
                  <a:srgbClr val="C0504D"/>
                </a:solidFill>
              </a:rPr>
              <a:t>remainder</a:t>
            </a:r>
            <a:r>
              <a:rPr lang="en-US" dirty="0"/>
              <a:t>” is often used in relation to the process of long division. </a:t>
            </a:r>
          </a:p>
          <a:p>
            <a:endParaRPr lang="en-US" dirty="0"/>
          </a:p>
          <a:p>
            <a:r>
              <a:rPr lang="en-US" dirty="0"/>
              <a:t>You are probably familiar with dividing whole numbers. For example, the result (or quotient) of </a:t>
            </a:r>
            <a:r>
              <a:rPr lang="en-US" dirty="0">
                <a:solidFill>
                  <a:srgbClr val="C0504D"/>
                </a:solidFill>
              </a:rPr>
              <a:t>8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divided</a:t>
            </a:r>
            <a:r>
              <a:rPr lang="en-US" dirty="0"/>
              <a:t> by </a:t>
            </a:r>
            <a:r>
              <a:rPr lang="en-US" dirty="0">
                <a:solidFill>
                  <a:srgbClr val="C0504D"/>
                </a:solidFill>
              </a:rPr>
              <a:t>4</a:t>
            </a:r>
            <a:r>
              <a:rPr lang="en-US" dirty="0"/>
              <a:t> is </a:t>
            </a:r>
            <a:r>
              <a:rPr lang="en-US" dirty="0">
                <a:solidFill>
                  <a:srgbClr val="C0504D"/>
                </a:solidFill>
              </a:rPr>
              <a:t>2</a:t>
            </a:r>
            <a:r>
              <a:rPr lang="en-US" dirty="0"/>
              <a:t>; that is, </a:t>
            </a:r>
            <a:r>
              <a:rPr lang="en-US" dirty="0">
                <a:solidFill>
                  <a:srgbClr val="0000FF"/>
                </a:solidFill>
              </a:rPr>
              <a:t>8 ÷ 4 = 2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In other words, if the dividend of </a:t>
            </a:r>
            <a:r>
              <a:rPr lang="en-US" dirty="0">
                <a:solidFill>
                  <a:srgbClr val="C0504D"/>
                </a:solidFill>
              </a:rPr>
              <a:t>8 units </a:t>
            </a:r>
            <a:r>
              <a:rPr lang="en-US" dirty="0"/>
              <a:t>were divided by a divisor of</a:t>
            </a:r>
            <a:r>
              <a:rPr lang="en-US" dirty="0">
                <a:solidFill>
                  <a:srgbClr val="C0504D"/>
                </a:solidFill>
              </a:rPr>
              <a:t> 4</a:t>
            </a:r>
            <a:r>
              <a:rPr lang="en-US" dirty="0"/>
              <a:t>, each group would have </a:t>
            </a:r>
            <a:r>
              <a:rPr lang="en-US" dirty="0">
                <a:solidFill>
                  <a:srgbClr val="C0504D"/>
                </a:solidFill>
              </a:rPr>
              <a:t>2 units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76003" y="6246670"/>
            <a:ext cx="5996807" cy="26496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The Remainder Theorem</a:t>
            </a:r>
          </a:p>
        </p:txBody>
      </p:sp>
    </p:spTree>
    <p:extLst>
      <p:ext uri="{BB962C8B-B14F-4D97-AF65-F5344CB8AC3E}">
        <p14:creationId xmlns:p14="http://schemas.microsoft.com/office/powerpoint/2010/main" val="15525249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18923</TotalTime>
  <Words>3527</Words>
  <Application>Microsoft Office PowerPoint</Application>
  <PresentationFormat>On-screen Show (4:3)</PresentationFormat>
  <Paragraphs>507</Paragraphs>
  <Slides>66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ＭＳ Ｐゴシック</vt:lpstr>
      <vt:lpstr>ＭＳ Ｐゴシック</vt:lpstr>
      <vt:lpstr>Arial</vt:lpstr>
      <vt:lpstr>Calibri</vt:lpstr>
      <vt:lpstr>Myriad Pro</vt:lpstr>
      <vt:lpstr>Zapf Dingbats</vt:lpstr>
      <vt:lpstr>Enhanced Instruction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Walch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Walch Education</dc:creator>
  <cp:keywords/>
  <dc:description/>
  <cp:lastModifiedBy>Pam Loveridge</cp:lastModifiedBy>
  <cp:revision>645</cp:revision>
  <cp:lastPrinted>2013-05-14T17:20:40Z</cp:lastPrinted>
  <dcterms:created xsi:type="dcterms:W3CDTF">2012-02-22T19:14:19Z</dcterms:created>
  <dcterms:modified xsi:type="dcterms:W3CDTF">2018-07-02T03:09:41Z</dcterms:modified>
  <cp:category/>
</cp:coreProperties>
</file>