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65" r:id="rId2"/>
    <p:sldId id="366" r:id="rId3"/>
    <p:sldId id="360" r:id="rId4"/>
    <p:sldId id="361" r:id="rId5"/>
    <p:sldId id="362" r:id="rId6"/>
    <p:sldId id="363" r:id="rId7"/>
    <p:sldId id="364" r:id="rId8"/>
    <p:sldId id="367" r:id="rId9"/>
    <p:sldId id="256" r:id="rId10"/>
    <p:sldId id="258" r:id="rId11"/>
    <p:sldId id="259" r:id="rId12"/>
    <p:sldId id="291" r:id="rId13"/>
    <p:sldId id="260" r:id="rId14"/>
    <p:sldId id="348" r:id="rId15"/>
    <p:sldId id="349" r:id="rId16"/>
    <p:sldId id="290" r:id="rId17"/>
    <p:sldId id="294" r:id="rId18"/>
    <p:sldId id="295" r:id="rId19"/>
    <p:sldId id="296" r:id="rId20"/>
    <p:sldId id="297" r:id="rId21"/>
    <p:sldId id="298" r:id="rId22"/>
    <p:sldId id="299" r:id="rId23"/>
    <p:sldId id="350" r:id="rId24"/>
    <p:sldId id="35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05" r:id="rId34"/>
    <p:sldId id="337" r:id="rId35"/>
    <p:sldId id="338" r:id="rId36"/>
    <p:sldId id="339" r:id="rId37"/>
    <p:sldId id="340" r:id="rId38"/>
    <p:sldId id="341" r:id="rId39"/>
    <p:sldId id="342" r:id="rId40"/>
    <p:sldId id="347" r:id="rId41"/>
    <p:sldId id="351" r:id="rId42"/>
    <p:sldId id="346" r:id="rId43"/>
    <p:sldId id="343" r:id="rId44"/>
    <p:sldId id="352" r:id="rId45"/>
    <p:sldId id="353" r:id="rId46"/>
    <p:sldId id="354" r:id="rId47"/>
    <p:sldId id="355" r:id="rId48"/>
    <p:sldId id="356" r:id="rId49"/>
    <p:sldId id="358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240" y="43"/>
      </p:cViewPr>
      <p:guideLst>
        <p:guide orient="horz" pos="129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7/2/2018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2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http://www.walch.com/ei/00126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8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A357504-D104-4D4D-A267-0F27714739CE}" type="slidenum">
              <a:rPr lang="en-US" sz="1200">
                <a:latin typeface="Arial"/>
              </a:rPr>
              <a:pPr eaLnBrk="1" hangingPunct="1"/>
              <a:t>3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Arial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F11BBCF-B2A5-114C-BB98-96AF20AFD7C4}" type="slidenum">
              <a:rPr lang="en-US" sz="1200">
                <a:latin typeface="Arial"/>
              </a:rPr>
              <a:pPr eaLnBrk="1" hangingPunct="1"/>
              <a:t>5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Arial"/>
              </a:rPr>
              <a:t>Connection to the Lesson</a:t>
            </a:r>
          </a:p>
          <a:p>
            <a:pPr marL="171450" indent="-171450" rtl="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Students will extend their understanding of parallel and perpendicular lines in the upcoming lesson. </a:t>
            </a:r>
          </a:p>
          <a:p>
            <a:pPr marL="171450" indent="-171450" rtl="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Students will be asked to take a scenario like this a step further and find a line parallel and/or perpendicular to a given line through a specified point. </a:t>
            </a:r>
            <a:endParaRPr lang="en-US" baseline="0" dirty="0">
              <a:cs typeface="Arial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270311C-7E75-C049-B055-CD83C17D8A8E}" type="slidenum">
              <a:rPr lang="en-US" sz="1200">
                <a:latin typeface="Arial"/>
              </a:rPr>
              <a:pPr eaLnBrk="1" hangingPunct="1"/>
              <a:t>7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http://www.walch.com/ei/00125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0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6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7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9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SS Agnostic PPT bgd Instruction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8967" y="6281638"/>
            <a:ext cx="5658681" cy="293687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7ABF-EB05-234A-8498-918597666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8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E963-ACDC-744B-86C2-FFCE733D1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711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SS Agnostic PPT bgd Instruction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8967" y="6281638"/>
            <a:ext cx="5658681" cy="293687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B8CF2CE-7C32-D445-A4D6-595F27B60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0137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1.6.1: Defining Similarity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0496-8925-9B49-9A36-2AB75C5B6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554C-E08A-124E-968F-066B418B9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0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5915-779A-F84F-8270-F51C7E082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420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1A5C-C537-5E42-89C8-8618689A1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E27-A5F0-4149-82C0-F615F6C4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37AB-05C7-D840-8202-554EAFDF8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45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648-7553-1544-915A-A9E1DE8B2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4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53E-5832-004C-88FD-D188459EB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9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6.1.2: Working with Parallel and Perpendicular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1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12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/>
          </a:p>
          <a:p>
            <a:pPr algn="ctr"/>
            <a:r>
              <a:rPr lang="en-US" sz="6000" dirty="0"/>
              <a:t>Working with Parallel and Perpendicular Lines</a:t>
            </a:r>
          </a:p>
          <a:p>
            <a:pPr algn="ctr"/>
            <a:endParaRPr 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940D8-F5BB-4E6F-95C2-F7829E05A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Working with Parallel and Perpendicular Lines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52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</a:t>
            </a:r>
            <a:endParaRPr lang="en-US" sz="2000" b="1" dirty="0">
              <a:ea typeface="+mn-ea"/>
            </a:endParaRP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You can write the equation of a line through a given point that is parallel or perpendicular to a given line if you know the </a:t>
            </a:r>
            <a:r>
              <a:rPr lang="en-US" dirty="0">
                <a:solidFill>
                  <a:schemeClr val="accent2"/>
                </a:solidFill>
              </a:rPr>
              <a:t>slope</a:t>
            </a:r>
            <a:r>
              <a:rPr lang="en-US" dirty="0"/>
              <a:t> of the given line.</a:t>
            </a: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Writing the given equation in slope-intercept form allows you to quickly identify the slope,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/>
              <a:t>, of the equation.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552862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If the given equation is not in slope-intercept form, take a few moments to rewrite 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41500"/>
              </p:ext>
            </p:extLst>
          </p:nvPr>
        </p:nvGraphicFramePr>
        <p:xfrm>
          <a:off x="733976" y="2093425"/>
          <a:ext cx="7756256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spc="-4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Writing Equations Parallel to a Given Line Through a Given Point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516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Rewrite the given equation in slope-intercept form if necessary.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Identify the slope of the given line.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Write the general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point-slope form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a linear equation: </a:t>
                      </a:r>
                      <a:b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=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m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 the slope of the given line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 the general equation.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from the given point into the general equation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Simplify the equation.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Rewrite the equation in slope-intercept form if necessary. </a:t>
                      </a:r>
                      <a:endParaRPr lang="en-US" sz="2000" baseline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82994"/>
            <a:ext cx="7854950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Writing the equation of a line perpendicular to a given line through a given point is similar to writing equations of parallel lines.</a:t>
            </a: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The slopes of perpendicular lines are opposite reciprocals.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745FB-C580-D54B-AC2B-25625DE378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2874A2-F4C7-A94A-BCBD-CEF1185171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02457"/>
              </p:ext>
            </p:extLst>
          </p:nvPr>
        </p:nvGraphicFramePr>
        <p:xfrm>
          <a:off x="733976" y="1233362"/>
          <a:ext cx="7756256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Writing the Equation of a Line Perpendicular to a Given Line Through a Given Point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516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Rewrite the given equation in slope-intercept form if necessary.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Identify the slope of the given line.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Find the opposite reciprocal of the slope of the given line.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Write the general point-slope form of a linear equation: </a:t>
                      </a:r>
                      <a:b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=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m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 the opposite reciprocal of the given line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 the general equation.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from the given point into the general equation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-2500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Simplify the equation.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Rewrite the equation in slope-intercept form if necessary.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</a:p>
          <a:p>
            <a:pPr marL="457200" indent="-457200">
              <a:spcBef>
                <a:spcPts val="2400"/>
              </a:spcBef>
              <a:buFont typeface="Arial"/>
              <a:buChar char="•"/>
            </a:pPr>
            <a:r>
              <a:rPr lang="en-US" dirty="0"/>
              <a:t>The shortest distance between two points is a line. 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The shortest distance between a given point and a given line is the line segment that is perpendicular to the given line through the given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3501280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22022"/>
              </p:ext>
            </p:extLst>
          </p:nvPr>
        </p:nvGraphicFramePr>
        <p:xfrm>
          <a:off x="733976" y="1233362"/>
          <a:ext cx="7756256" cy="4433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282">
                <a:tc>
                  <a:txBody>
                    <a:bodyPr/>
                    <a:lstStyle/>
                    <a:p>
                      <a:pPr rtl="0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Finding the Shortest Distance Between a Given Point and a Given Line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156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spc="-3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Follow the steps outlined previously to find the equation of the line that is perpendicular to the given line through the given point.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Find the intersection between the two lines by substituting the value of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from the second equation in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the first equation.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Solve for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 the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-value into the equation of the given line to find the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-value.  </a:t>
                      </a:r>
                    </a:p>
                    <a:p>
                      <a:pPr marL="457200" indent="-457200" rtl="0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Find the distance between the given point and the point of intersection of the given line and the perpendicular line using the distance formula,                              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8139"/>
              </p:ext>
            </p:extLst>
          </p:nvPr>
        </p:nvGraphicFramePr>
        <p:xfrm>
          <a:off x="3697288" y="5210175"/>
          <a:ext cx="2476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3" imgW="2870200" imgH="457200" progId="Equation.DSMT4">
                  <p:embed/>
                </p:oleObj>
              </mc:Choice>
              <mc:Fallback>
                <p:oleObj name="Equation" r:id="rId3" imgW="287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7288" y="5210175"/>
                        <a:ext cx="2476500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656426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attempting to identify the slope of the given line without </a:t>
            </a:r>
            <a:r>
              <a:rPr lang="en-US" dirty="0">
                <a:solidFill>
                  <a:schemeClr val="accent2"/>
                </a:solidFill>
              </a:rPr>
              <a:t>transforming the equation </a:t>
            </a:r>
            <a:r>
              <a:rPr lang="en-US" dirty="0"/>
              <a:t>into slope-intercept form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incorrectly </a:t>
            </a:r>
            <a:r>
              <a:rPr lang="en-US" dirty="0">
                <a:solidFill>
                  <a:srgbClr val="C0504D"/>
                </a:solidFill>
              </a:rPr>
              <a:t>identifying the slope </a:t>
            </a:r>
            <a:r>
              <a:rPr lang="en-US" dirty="0"/>
              <a:t>of the given line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incorrectly </a:t>
            </a:r>
            <a:r>
              <a:rPr lang="en-US" dirty="0">
                <a:solidFill>
                  <a:srgbClr val="C0504D"/>
                </a:solidFill>
              </a:rPr>
              <a:t>finding the slope </a:t>
            </a:r>
            <a:r>
              <a:rPr lang="en-US" dirty="0"/>
              <a:t>of the line parallel to the given line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incorrectly identifying the slope of the line </a:t>
            </a:r>
            <a:r>
              <a:rPr lang="en-US" dirty="0">
                <a:solidFill>
                  <a:srgbClr val="C0504D"/>
                </a:solidFill>
              </a:rPr>
              <a:t>perpendicular</a:t>
            </a:r>
            <a:r>
              <a:rPr lang="en-US" dirty="0"/>
              <a:t> to the given line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improperly </a:t>
            </a:r>
            <a:r>
              <a:rPr lang="en-US" dirty="0">
                <a:solidFill>
                  <a:srgbClr val="C0504D"/>
                </a:solidFill>
              </a:rPr>
              <a:t>substituting </a:t>
            </a:r>
            <a:r>
              <a:rPr lang="en-US" dirty="0"/>
              <a:t>the </a:t>
            </a:r>
            <a:r>
              <a:rPr lang="en-US" i="1" dirty="0"/>
              <a:t>x- </a:t>
            </a:r>
            <a:r>
              <a:rPr lang="en-US" dirty="0"/>
              <a:t>and </a:t>
            </a:r>
            <a:r>
              <a:rPr lang="en-US" i="1" dirty="0"/>
              <a:t>y-</a:t>
            </a:r>
            <a:r>
              <a:rPr lang="en-US" dirty="0"/>
              <a:t>values into the general point-slope equation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Myriad Bold" charset="0"/>
                <a:ea typeface="MS PGothic" charset="0"/>
                <a:cs typeface="MS PGothic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800" dirty="0">
              <a:solidFill>
                <a:srgbClr val="000000"/>
              </a:solidFill>
              <a:latin typeface="Myriad Bold" charset="0"/>
              <a:ea typeface="MS PGothic" charset="0"/>
              <a:cs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/>
              <a:t>Write the slope-intercept form of an equation for the line that passes through the point </a:t>
            </a:r>
            <a:r>
              <a:rPr lang="en-US" dirty="0">
                <a:solidFill>
                  <a:srgbClr val="0000FF"/>
                </a:solidFill>
              </a:rPr>
              <a:t>(5, –2) </a:t>
            </a:r>
            <a:r>
              <a:rPr lang="en-US" dirty="0"/>
              <a:t>and is parallel to the graph of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6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582358" y="552861"/>
            <a:ext cx="7854950" cy="52272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660066"/>
                </a:solidFill>
              </a:rPr>
              <a:t>Rewrite the given equation in slope-intercept form. </a:t>
            </a:r>
          </a:p>
          <a:p>
            <a:pPr lvl="2" algn="l">
              <a:spcBef>
                <a:spcPts val="2400"/>
              </a:spcBef>
            </a:pP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6</a:t>
            </a:r>
            <a:r>
              <a:rPr lang="en-US" dirty="0">
                <a:solidFill>
                  <a:schemeClr val="tx1"/>
                </a:solidFill>
              </a:rPr>
              <a:t>		Given equation	</a:t>
            </a:r>
          </a:p>
          <a:p>
            <a:pPr lvl="2" algn="l">
              <a:spcBef>
                <a:spcPts val="2400"/>
              </a:spcBef>
            </a:pPr>
            <a:r>
              <a:rPr lang="en-US" dirty="0">
                <a:solidFill>
                  <a:srgbClr val="0000FF"/>
                </a:solidFill>
              </a:rPr>
              <a:t>–2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6 – 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Subtract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from both sides.	</a:t>
            </a:r>
          </a:p>
          <a:p>
            <a:pPr lvl="2" algn="l">
              <a:spcBef>
                <a:spcPts val="24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–3 + 4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		Divide both sides by </a:t>
            </a:r>
            <a:r>
              <a:rPr lang="en-US" dirty="0">
                <a:solidFill>
                  <a:srgbClr val="0000FF"/>
                </a:solidFill>
              </a:rPr>
              <a:t>–2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 algn="l">
              <a:spcBef>
                <a:spcPts val="24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3 </a:t>
            </a:r>
            <a:r>
              <a:rPr lang="en-US" dirty="0">
                <a:solidFill>
                  <a:schemeClr val="tx1"/>
                </a:solidFill>
              </a:rPr>
              <a:t>		Write the equation in slope-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intercept form.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2800" b="1" dirty="0">
                <a:solidFill>
                  <a:srgbClr val="660066"/>
                </a:solidFill>
              </a:rPr>
              <a:t>Identify the slope of the given line.</a:t>
            </a:r>
          </a:p>
          <a:p>
            <a:pPr lvl="1" algn="l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The slope of the line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3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38" y="652689"/>
            <a:ext cx="784630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</p:spPr>
        <p:txBody>
          <a:bodyPr>
            <a:normAutofit/>
          </a:bodyPr>
          <a:lstStyle/>
          <a:p>
            <a:pPr algn="ctr"/>
            <a:endParaRPr lang="en-US" sz="8000" dirty="0"/>
          </a:p>
          <a:p>
            <a:pPr algn="ctr"/>
            <a:r>
              <a:rPr lang="en-US" sz="8000" dirty="0"/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09197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Substitute the slope of the given line for </a:t>
            </a:r>
            <a:r>
              <a:rPr lang="en-US" sz="2800" b="1" i="1" dirty="0">
                <a:solidFill>
                  <a:srgbClr val="660066"/>
                </a:solidFill>
              </a:rPr>
              <a:t>m</a:t>
            </a:r>
            <a:r>
              <a:rPr lang="en-US" sz="2800" b="1" dirty="0">
                <a:solidFill>
                  <a:srgbClr val="660066"/>
                </a:solidFill>
              </a:rPr>
              <a:t> in the point-slope form of a linear equation.</a:t>
            </a:r>
          </a:p>
          <a:p>
            <a:pPr lvl="1" algn="l"/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	Point-slope form	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indent="-457200" algn="l"/>
            <a:r>
              <a:rPr lang="en-US" i="1" dirty="0">
                <a:solidFill>
                  <a:schemeClr val="tx1"/>
                </a:solidFill>
              </a:rPr>
              <a:t>	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4(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	</a:t>
            </a:r>
            <a:r>
              <a:rPr lang="en-US" dirty="0">
                <a:solidFill>
                  <a:schemeClr val="tx1"/>
                </a:solidFill>
              </a:rPr>
              <a:t>	Substitute 4 for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15317E-1B80-0043-B4F7-B8EE21FF83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Substitute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 from the given point into the equation for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lvl="1" algn="l">
              <a:spcBef>
                <a:spcPts val="2400"/>
              </a:spcBef>
            </a:pP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4(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		 Equation	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(–2) = 4(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5)</a:t>
            </a:r>
            <a:r>
              <a:rPr lang="en-US" dirty="0">
                <a:solidFill>
                  <a:schemeClr val="tx1"/>
                </a:solidFill>
              </a:rPr>
              <a:t>	 The given point is </a:t>
            </a:r>
            <a:r>
              <a:rPr lang="en-US" dirty="0">
                <a:solidFill>
                  <a:srgbClr val="0000FF"/>
                </a:solidFill>
              </a:rPr>
              <a:t>(5, –2)</a:t>
            </a:r>
            <a:r>
              <a:rPr lang="en-US" dirty="0">
                <a:solidFill>
                  <a:schemeClr val="tx1"/>
                </a:solidFill>
              </a:rPr>
              <a:t>.  		                            Substitute 5 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–2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	 for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5016FC-958F-784B-855F-38A5AAD0EF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50133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b="1" dirty="0">
                <a:solidFill>
                  <a:srgbClr val="660066"/>
                </a:solidFill>
              </a:rPr>
              <a:t>Simplify the equation.</a:t>
            </a:r>
          </a:p>
          <a:p>
            <a:pPr marL="738188" lvl="2" algn="l">
              <a:spcBef>
                <a:spcPts val="18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(–2) = 4(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5)</a:t>
            </a:r>
            <a:r>
              <a:rPr lang="en-US" dirty="0">
                <a:solidFill>
                  <a:srgbClr val="000000"/>
                </a:solidFill>
              </a:rPr>
              <a:t>		Equation with substituted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		values 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  <a:p>
            <a:pPr marL="738188" lvl="2" algn="l">
              <a:spcBef>
                <a:spcPts val="1800"/>
              </a:spcBef>
            </a:pPr>
            <a:r>
              <a:rPr lang="da-DK" i="1" dirty="0">
                <a:solidFill>
                  <a:srgbClr val="0000FF"/>
                </a:solidFill>
              </a:rPr>
              <a:t>y</a:t>
            </a:r>
            <a:r>
              <a:rPr lang="da-DK" dirty="0">
                <a:solidFill>
                  <a:srgbClr val="0000FF"/>
                </a:solidFill>
              </a:rPr>
              <a:t> – (–2) = 4</a:t>
            </a:r>
            <a:r>
              <a:rPr lang="da-DK" i="1" dirty="0">
                <a:solidFill>
                  <a:srgbClr val="0000FF"/>
                </a:solidFill>
              </a:rPr>
              <a:t>x</a:t>
            </a:r>
            <a:r>
              <a:rPr lang="da-DK" dirty="0">
                <a:solidFill>
                  <a:srgbClr val="0000FF"/>
                </a:solidFill>
              </a:rPr>
              <a:t> – 20</a:t>
            </a:r>
            <a:r>
              <a:rPr lang="da-DK" dirty="0">
                <a:solidFill>
                  <a:srgbClr val="000000"/>
                </a:solidFill>
              </a:rPr>
              <a:t>	     </a:t>
            </a:r>
            <a:r>
              <a:rPr lang="en-US" dirty="0">
                <a:solidFill>
                  <a:srgbClr val="000000"/>
                </a:solidFill>
              </a:rPr>
              <a:t>Distribute</a:t>
            </a:r>
            <a:r>
              <a:rPr lang="da-DK" dirty="0">
                <a:solidFill>
                  <a:srgbClr val="000000"/>
                </a:solidFill>
              </a:rPr>
              <a:t> 4 over </a:t>
            </a:r>
            <a:r>
              <a:rPr lang="da-DK" dirty="0">
                <a:solidFill>
                  <a:srgbClr val="0000FF"/>
                </a:solidFill>
              </a:rPr>
              <a:t>(</a:t>
            </a:r>
            <a:r>
              <a:rPr lang="da-DK" i="1" dirty="0">
                <a:solidFill>
                  <a:srgbClr val="0000FF"/>
                </a:solidFill>
              </a:rPr>
              <a:t>x</a:t>
            </a:r>
            <a:r>
              <a:rPr lang="da-DK" dirty="0">
                <a:solidFill>
                  <a:srgbClr val="0000FF"/>
                </a:solidFill>
              </a:rPr>
              <a:t> – 5)</a:t>
            </a:r>
            <a:r>
              <a:rPr lang="da-DK" dirty="0">
                <a:solidFill>
                  <a:srgbClr val="000000"/>
                </a:solidFill>
              </a:rPr>
              <a:t>.</a:t>
            </a:r>
          </a:p>
          <a:p>
            <a:pPr marL="738188" lvl="2" algn="l">
              <a:spcBef>
                <a:spcPts val="1800"/>
              </a:spcBef>
            </a:pPr>
            <a:r>
              <a:rPr lang="is-IS" i="1" dirty="0">
                <a:solidFill>
                  <a:srgbClr val="0000FF"/>
                </a:solidFill>
              </a:rPr>
              <a:t>y</a:t>
            </a:r>
            <a:r>
              <a:rPr lang="is-IS" dirty="0">
                <a:solidFill>
                  <a:srgbClr val="0000FF"/>
                </a:solidFill>
              </a:rPr>
              <a:t> + 2 = 4</a:t>
            </a:r>
            <a:r>
              <a:rPr lang="is-IS" i="1" dirty="0">
                <a:solidFill>
                  <a:srgbClr val="0000FF"/>
                </a:solidFill>
              </a:rPr>
              <a:t>x</a:t>
            </a:r>
            <a:r>
              <a:rPr lang="is-IS" dirty="0">
                <a:solidFill>
                  <a:srgbClr val="0000FF"/>
                </a:solidFill>
              </a:rPr>
              <a:t> – 20</a:t>
            </a:r>
            <a:r>
              <a:rPr lang="is-IS" dirty="0">
                <a:solidFill>
                  <a:srgbClr val="000000"/>
                </a:solidFill>
              </a:rPr>
              <a:t>		Simplify.</a:t>
            </a:r>
          </a:p>
          <a:p>
            <a:pPr marL="738188" lvl="2" algn="l">
              <a:spcBef>
                <a:spcPts val="18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22</a:t>
            </a:r>
            <a:r>
              <a:rPr lang="en-US" dirty="0">
                <a:solidFill>
                  <a:srgbClr val="000000"/>
                </a:solidFill>
              </a:rPr>
              <a:t>				Subtract 2 from both sides.</a:t>
            </a:r>
            <a:r>
              <a:rPr lang="en-US" sz="2800" baseline="30000" dirty="0"/>
              <a:t>	</a:t>
            </a:r>
            <a:endParaRPr lang="en-US" sz="2800" dirty="0"/>
          </a:p>
          <a:p>
            <a:pPr lvl="1" algn="l" eaLnBrk="1" hangingPunct="1"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The equation of the line through the point </a:t>
            </a:r>
            <a:r>
              <a:rPr lang="en-US" dirty="0">
                <a:solidFill>
                  <a:srgbClr val="0000FF"/>
                </a:solidFill>
              </a:rPr>
              <a:t>(5, –2) </a:t>
            </a:r>
            <a:r>
              <a:rPr lang="en-US" dirty="0">
                <a:solidFill>
                  <a:srgbClr val="000000"/>
                </a:solidFill>
              </a:rPr>
              <a:t>that is parallel to the equation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6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22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400" dirty="0">
              <a:solidFill>
                <a:srgbClr val="000000"/>
              </a:solidFill>
            </a:endParaRPr>
          </a:p>
          <a:p>
            <a:pPr lvl="1" algn="l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6345F-9490-2B4B-AB4B-B5516D42A3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8967" y="6281638"/>
            <a:ext cx="5658681" cy="293687"/>
          </a:xfrm>
        </p:spPr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en-US" dirty="0"/>
              <a:t>This can be seen on the following graph.</a:t>
            </a:r>
            <a:endParaRPr lang="en-US" b="1" i="1" dirty="0">
              <a:solidFill>
                <a:srgbClr val="00009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U6L1_03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4083" r="3885" b="3901"/>
          <a:stretch/>
        </p:blipFill>
        <p:spPr>
          <a:xfrm>
            <a:off x="2400060" y="1747287"/>
            <a:ext cx="3962880" cy="3794676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254157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  <a:endParaRPr lang="en-US" sz="2800" b="1" dirty="0">
              <a:solidFill>
                <a:srgbClr val="000090"/>
              </a:solidFill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3174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83B6D6-545E-0746-921E-4688BEC884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978967" y="6281638"/>
            <a:ext cx="5658681" cy="293687"/>
          </a:xfrm>
        </p:spPr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41245756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>
              <a:spcAft>
                <a:spcPts val="2400"/>
              </a:spcAft>
            </a:pPr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/>
              <a:t>Write the slope-intercept form of an equation for the line that passes through the point </a:t>
            </a:r>
            <a:r>
              <a:rPr lang="en-US" dirty="0">
                <a:solidFill>
                  <a:srgbClr val="0000FF"/>
                </a:solidFill>
              </a:rPr>
              <a:t>(-1, 6) </a:t>
            </a:r>
            <a:r>
              <a:rPr lang="en-US" dirty="0"/>
              <a:t>and is perpendicular to the graph of </a:t>
            </a:r>
            <a:r>
              <a:rPr lang="en-US" dirty="0">
                <a:solidFill>
                  <a:srgbClr val="0000FF"/>
                </a:solidFill>
              </a:rPr>
              <a:t>-10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+ 5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20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6060011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 eaLnBrk="1" hangingPunct="1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660066"/>
                </a:solidFill>
              </a:rPr>
              <a:t>Rewrite the given equation in slope-intercept form. </a:t>
            </a:r>
          </a:p>
          <a:p>
            <a:pPr lvl="2" algn="l"/>
            <a:r>
              <a:rPr lang="en-US" dirty="0">
                <a:solidFill>
                  <a:srgbClr val="0000FF"/>
                </a:solidFill>
              </a:rPr>
              <a:t>-10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5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20</a:t>
            </a:r>
            <a:r>
              <a:rPr lang="en-US" dirty="0">
                <a:solidFill>
                  <a:schemeClr val="tx1"/>
                </a:solidFill>
              </a:rPr>
              <a:t>		Given equation	</a:t>
            </a:r>
          </a:p>
          <a:p>
            <a:pPr lvl="2" algn="l">
              <a:spcBef>
                <a:spcPts val="1800"/>
              </a:spcBef>
            </a:pP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20 + 10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Subtract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from both sides.</a:t>
            </a:r>
          </a:p>
          <a:p>
            <a:pPr lvl="2" algn="l">
              <a:spcBef>
                <a:spcPts val="18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 + 2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				Divide both sides by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 algn="l">
              <a:spcBef>
                <a:spcPts val="1800"/>
              </a:spcBef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+ 4	 </a:t>
            </a:r>
            <a:r>
              <a:rPr lang="en-US" dirty="0">
                <a:solidFill>
                  <a:schemeClr val="tx1"/>
                </a:solidFill>
              </a:rPr>
              <a:t>			Write the equation in slope-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intercept form.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375293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2"/>
              <a:defRPr/>
            </a:pPr>
            <a:r>
              <a:rPr lang="en-US" sz="2800" b="1" dirty="0">
                <a:solidFill>
                  <a:srgbClr val="660066"/>
                </a:solidFill>
              </a:rPr>
              <a:t>Identify the slope of the given line.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slope of the line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+ 4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476220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3"/>
              <a:defRPr/>
            </a:pPr>
            <a:r>
              <a:rPr lang="en-US" sz="2800" b="1" dirty="0">
                <a:solidFill>
                  <a:srgbClr val="660066"/>
                </a:solidFill>
              </a:rPr>
              <a:t>Find the opposite reciprocal of the slope of the given line.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slope of the line is 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The opposite if 2 is -2.</a:t>
            </a:r>
          </a:p>
          <a:p>
            <a:pPr lvl="1" algn="l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The reciprocal of -2 is     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88744"/>
              </p:ext>
            </p:extLst>
          </p:nvPr>
        </p:nvGraphicFramePr>
        <p:xfrm>
          <a:off x="4159250" y="3411161"/>
          <a:ext cx="463550" cy="83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Equation" r:id="rId3" imgW="368300" imgH="660400" progId="Equation.DSMT4">
                  <p:embed/>
                </p:oleObj>
              </mc:Choice>
              <mc:Fallback>
                <p:oleObj name="Equation" r:id="rId3" imgW="3683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0" y="3411161"/>
                        <a:ext cx="463550" cy="83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825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spcAft>
                <a:spcPts val="2400"/>
              </a:spcAft>
              <a:buFont typeface="+mj-lt"/>
              <a:buAutoNum type="arabicPeriod" startAt="4"/>
            </a:pPr>
            <a:r>
              <a:rPr lang="en-US" sz="2600" b="1" dirty="0">
                <a:solidFill>
                  <a:srgbClr val="660066"/>
                </a:solidFill>
              </a:rPr>
              <a:t>Substitute the opposite reciprocal slope of for </a:t>
            </a:r>
            <a:r>
              <a:rPr lang="en-US" sz="2600" b="1" i="1" dirty="0">
                <a:solidFill>
                  <a:srgbClr val="660066"/>
                </a:solidFill>
              </a:rPr>
              <a:t>m</a:t>
            </a:r>
            <a:r>
              <a:rPr lang="en-US" sz="2600" b="1" dirty="0">
                <a:solidFill>
                  <a:srgbClr val="660066"/>
                </a:solidFill>
              </a:rPr>
              <a:t> in the point-slope form of a linear equation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lvl="1" algn="l"/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	Point-slope form	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indent="-457200" algn="l"/>
            <a:r>
              <a:rPr lang="en-US" i="1" dirty="0">
                <a:solidFill>
                  <a:schemeClr val="tx1"/>
                </a:solidFill>
              </a:rPr>
              <a:t>		</a:t>
            </a:r>
            <a:r>
              <a:rPr lang="en-US" i="1" dirty="0">
                <a:solidFill>
                  <a:srgbClr val="0000FF"/>
                </a:solidFill>
              </a:rPr>
              <a:t> 					</a:t>
            </a:r>
            <a:r>
              <a:rPr lang="en-US" dirty="0">
                <a:solidFill>
                  <a:schemeClr val="tx1"/>
                </a:solidFill>
              </a:rPr>
              <a:t>	Substitute       for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15317E-1B80-0043-B4F7-B8EE21FF835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51622"/>
              </p:ext>
            </p:extLst>
          </p:nvPr>
        </p:nvGraphicFramePr>
        <p:xfrm>
          <a:off x="1574800" y="3468117"/>
          <a:ext cx="2489200" cy="819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3" name="Equation" r:id="rId3" imgW="2006600" imgH="660400" progId="Equation.DSMT4">
                  <p:embed/>
                </p:oleObj>
              </mc:Choice>
              <mc:Fallback>
                <p:oleObj name="Equation" r:id="rId3" imgW="20066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800" y="3468117"/>
                        <a:ext cx="2489200" cy="819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366829"/>
              </p:ext>
            </p:extLst>
          </p:nvPr>
        </p:nvGraphicFramePr>
        <p:xfrm>
          <a:off x="5791200" y="3366518"/>
          <a:ext cx="457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Equation" r:id="rId5" imgW="368300" imgH="660400" progId="Equation.DSMT4">
                  <p:embed/>
                </p:oleObj>
              </mc:Choice>
              <mc:Fallback>
                <p:oleObj name="Equation" r:id="rId5" imgW="3683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200" y="3366518"/>
                        <a:ext cx="4572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572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492967" y="674852"/>
            <a:ext cx="3504016" cy="50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dirty="0">
                <a:latin typeface="Arial"/>
                <a:cs typeface="Arial"/>
              </a:rPr>
              <a:t>Civil engineers are planning a new shopping center downtown. They would like the entrance to the center to run perpendicular to the street represented by the equation                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AD4152-8DB3-F340-8D70-EFF88DEF0EA3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2237"/>
              </p:ext>
            </p:extLst>
          </p:nvPr>
        </p:nvGraphicFramePr>
        <p:xfrm>
          <a:off x="2289219" y="4657682"/>
          <a:ext cx="1346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5" name="Equation" r:id="rId4" imgW="1346200" imgH="800100" progId="Equation.DSMT4">
                  <p:embed/>
                </p:oleObj>
              </mc:Choice>
              <mc:Fallback>
                <p:oleObj name="Equation" r:id="rId4" imgW="13462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9219" y="4657682"/>
                        <a:ext cx="1346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U6L1_039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4548" r="3979" b="4041"/>
          <a:stretch/>
        </p:blipFill>
        <p:spPr>
          <a:xfrm>
            <a:off x="3962401" y="1014457"/>
            <a:ext cx="4660756" cy="427827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7210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spcBef>
                <a:spcPts val="60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Substitute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 from the given point into the equation for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lvl="1" algn="l"/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 					</a:t>
            </a:r>
            <a:r>
              <a:rPr lang="en-US" dirty="0">
                <a:solidFill>
                  <a:schemeClr val="tx1"/>
                </a:solidFill>
              </a:rPr>
              <a:t>	 Equation	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 					</a:t>
            </a:r>
            <a:r>
              <a:rPr lang="en-US" dirty="0">
                <a:solidFill>
                  <a:schemeClr val="tx1"/>
                </a:solidFill>
              </a:rPr>
              <a:t>	The given point is </a:t>
            </a:r>
            <a:r>
              <a:rPr lang="en-US" dirty="0">
                <a:solidFill>
                  <a:srgbClr val="0000FF"/>
                </a:solidFill>
              </a:rPr>
              <a:t>(-1, 6)</a:t>
            </a:r>
            <a:r>
              <a:rPr lang="en-US" dirty="0">
                <a:solidFill>
                  <a:schemeClr val="tx1"/>
                </a:solidFill>
              </a:rPr>
              <a:t>.  		                            	Substitute -1 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6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	for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5016FC-958F-784B-855F-38A5AAD0EF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7895"/>
              </p:ext>
            </p:extLst>
          </p:nvPr>
        </p:nvGraphicFramePr>
        <p:xfrm>
          <a:off x="1485900" y="2231709"/>
          <a:ext cx="2489200" cy="819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Equation" r:id="rId3" imgW="2006600" imgH="660400" progId="Equation.DSMT4">
                  <p:embed/>
                </p:oleObj>
              </mc:Choice>
              <mc:Fallback>
                <p:oleObj name="Equation" r:id="rId3" imgW="20066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5900" y="2231709"/>
                        <a:ext cx="2489200" cy="819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12200"/>
              </p:ext>
            </p:extLst>
          </p:nvPr>
        </p:nvGraphicFramePr>
        <p:xfrm>
          <a:off x="1430338" y="3357090"/>
          <a:ext cx="26003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5" imgW="2095500" imgH="660400" progId="Equation.DSMT4">
                  <p:embed/>
                </p:oleObj>
              </mc:Choice>
              <mc:Fallback>
                <p:oleObj name="Equation" r:id="rId5" imgW="20955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338" y="3357090"/>
                        <a:ext cx="26003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452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538114"/>
            <a:ext cx="7854950" cy="524197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b="1" dirty="0">
                <a:solidFill>
                  <a:srgbClr val="660066"/>
                </a:solidFill>
              </a:rPr>
              <a:t>Simplify the equation.</a:t>
            </a:r>
          </a:p>
          <a:p>
            <a:pPr lvl="2" algn="l"/>
            <a:r>
              <a:rPr lang="en-US" i="1" dirty="0">
                <a:solidFill>
                  <a:srgbClr val="0000FF"/>
                </a:solidFill>
              </a:rPr>
              <a:t> 				</a:t>
            </a:r>
            <a:r>
              <a:rPr lang="en-US" dirty="0">
                <a:solidFill>
                  <a:srgbClr val="000000"/>
                </a:solidFill>
              </a:rPr>
              <a:t>		Equation with substituted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	values 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  <a:p>
            <a:pPr lvl="2" algn="l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lvl="2" algn="l"/>
            <a:r>
              <a:rPr lang="da-DK" i="1" dirty="0">
                <a:solidFill>
                  <a:srgbClr val="0000FF"/>
                </a:solidFill>
              </a:rPr>
              <a:t> 				</a:t>
            </a:r>
            <a:r>
              <a:rPr lang="da-DK" dirty="0">
                <a:solidFill>
                  <a:srgbClr val="000000"/>
                </a:solidFill>
              </a:rPr>
              <a:t>		</a:t>
            </a:r>
            <a:r>
              <a:rPr lang="en-US" dirty="0">
                <a:solidFill>
                  <a:srgbClr val="000000"/>
                </a:solidFill>
              </a:rPr>
              <a:t>Distribute</a:t>
            </a:r>
            <a:r>
              <a:rPr lang="da-DK" dirty="0">
                <a:solidFill>
                  <a:srgbClr val="000000"/>
                </a:solidFill>
              </a:rPr>
              <a:t>      over </a:t>
            </a:r>
            <a:r>
              <a:rPr lang="da-DK" dirty="0">
                <a:solidFill>
                  <a:srgbClr val="0000FF"/>
                </a:solidFill>
              </a:rPr>
              <a:t>(</a:t>
            </a:r>
            <a:r>
              <a:rPr lang="da-DK" i="1" dirty="0">
                <a:solidFill>
                  <a:srgbClr val="0000FF"/>
                </a:solidFill>
              </a:rPr>
              <a:t>x</a:t>
            </a:r>
            <a:r>
              <a:rPr lang="da-DK" dirty="0">
                <a:solidFill>
                  <a:srgbClr val="0000FF"/>
                </a:solidFill>
              </a:rPr>
              <a:t> – (-1))</a:t>
            </a:r>
            <a:r>
              <a:rPr lang="da-DK" dirty="0">
                <a:solidFill>
                  <a:srgbClr val="000000"/>
                </a:solidFill>
              </a:rPr>
              <a:t>.</a:t>
            </a:r>
          </a:p>
          <a:p>
            <a:pPr lvl="2" algn="l"/>
            <a:r>
              <a:rPr lang="da-DK" dirty="0">
                <a:solidFill>
                  <a:srgbClr val="000000"/>
                </a:solidFill>
              </a:rPr>
              <a:t>	</a:t>
            </a:r>
          </a:p>
          <a:p>
            <a:pPr lvl="2" algn="l"/>
            <a:r>
              <a:rPr lang="is-IS" i="1" dirty="0">
                <a:solidFill>
                  <a:srgbClr val="0000FF"/>
                </a:solidFill>
              </a:rPr>
              <a:t> 				</a:t>
            </a:r>
            <a:r>
              <a:rPr lang="is-IS" dirty="0">
                <a:solidFill>
                  <a:srgbClr val="000000"/>
                </a:solidFill>
              </a:rPr>
              <a:t>		Add 6 to both sides.</a:t>
            </a:r>
            <a:r>
              <a:rPr lang="en-US" i="1" dirty="0">
                <a:solidFill>
                  <a:srgbClr val="0000FF"/>
                </a:solidFill>
              </a:rPr>
              <a:t>		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800" baseline="30000" dirty="0"/>
              <a:t>	</a:t>
            </a:r>
            <a:endParaRPr lang="en-US" sz="2800" dirty="0"/>
          </a:p>
          <a:p>
            <a:pPr lvl="1" algn="l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The equation of the line through the point </a:t>
            </a:r>
            <a:r>
              <a:rPr lang="en-US" dirty="0">
                <a:solidFill>
                  <a:srgbClr val="0000FF"/>
                </a:solidFill>
              </a:rPr>
              <a:t>(-1, 6) </a:t>
            </a:r>
            <a:r>
              <a:rPr lang="en-US" dirty="0">
                <a:solidFill>
                  <a:srgbClr val="000000"/>
                </a:solidFill>
              </a:rPr>
              <a:t>that is perpendicular to the graph of </a:t>
            </a:r>
            <a:r>
              <a:rPr lang="en-US" dirty="0">
                <a:solidFill>
                  <a:srgbClr val="0000FF"/>
                </a:solidFill>
              </a:rPr>
              <a:t>-10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+ 5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20</a:t>
            </a:r>
            <a:endParaRPr lang="en-US" dirty="0">
              <a:solidFill>
                <a:srgbClr val="000000"/>
              </a:solidFill>
            </a:endParaRPr>
          </a:p>
          <a:p>
            <a:pPr lvl="1" algn="l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                   .</a:t>
            </a:r>
            <a:endParaRPr lang="en-US" dirty="0">
              <a:solidFill>
                <a:srgbClr val="0000FF"/>
              </a:solidFill>
            </a:endParaRPr>
          </a:p>
          <a:p>
            <a:pPr lvl="1" algn="l" eaLnBrk="1" hangingPunct="1"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 algn="l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 algn="l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6345F-9490-2B4B-AB4B-B5516D42A3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0145"/>
              </p:ext>
            </p:extLst>
          </p:nvPr>
        </p:nvGraphicFramePr>
        <p:xfrm>
          <a:off x="1430338" y="1430798"/>
          <a:ext cx="26003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3" name="Equation" r:id="rId3" imgW="2095500" imgH="660400" progId="Equation.DSMT4">
                  <p:embed/>
                </p:oleObj>
              </mc:Choice>
              <mc:Fallback>
                <p:oleObj name="Equation" r:id="rId3" imgW="20955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430798"/>
                        <a:ext cx="26003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09197"/>
              </p:ext>
            </p:extLst>
          </p:nvPr>
        </p:nvGraphicFramePr>
        <p:xfrm>
          <a:off x="1430338" y="2271664"/>
          <a:ext cx="20177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4" name="Equation" r:id="rId5" imgW="1625600" imgH="660400" progId="Equation.DSMT4">
                  <p:embed/>
                </p:oleObj>
              </mc:Choice>
              <mc:Fallback>
                <p:oleObj name="Equation" r:id="rId5" imgW="16256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338" y="2271664"/>
                        <a:ext cx="201771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8507"/>
              </p:ext>
            </p:extLst>
          </p:nvPr>
        </p:nvGraphicFramePr>
        <p:xfrm>
          <a:off x="1430338" y="3090814"/>
          <a:ext cx="17668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5" name="Equation" r:id="rId7" imgW="1422400" imgH="660400" progId="Equation.DSMT4">
                  <p:embed/>
                </p:oleObj>
              </mc:Choice>
              <mc:Fallback>
                <p:oleObj name="Equation" r:id="rId7" imgW="1422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0338" y="3090814"/>
                        <a:ext cx="1766888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93270"/>
              </p:ext>
            </p:extLst>
          </p:nvPr>
        </p:nvGraphicFramePr>
        <p:xfrm>
          <a:off x="1201738" y="4868545"/>
          <a:ext cx="1604962" cy="74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6" name="Equation" r:id="rId9" imgW="1422400" imgH="660400" progId="Equation.DSMT4">
                  <p:embed/>
                </p:oleObj>
              </mc:Choice>
              <mc:Fallback>
                <p:oleObj name="Equation" r:id="rId9" imgW="1422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1738" y="4868545"/>
                        <a:ext cx="1604962" cy="74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01720"/>
              </p:ext>
            </p:extLst>
          </p:nvPr>
        </p:nvGraphicFramePr>
        <p:xfrm>
          <a:off x="5705475" y="2411364"/>
          <a:ext cx="415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7" name="Equation" r:id="rId10" imgW="368300" imgH="660400" progId="Equation.DSMT4">
                  <p:embed/>
                </p:oleObj>
              </mc:Choice>
              <mc:Fallback>
                <p:oleObj name="Equation" r:id="rId10" imgW="3683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5475" y="2411364"/>
                        <a:ext cx="4159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049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en-US" dirty="0"/>
              <a:t>This can be seen on the following graph.</a:t>
            </a:r>
            <a:endParaRPr lang="en-US" b="1" i="1" dirty="0">
              <a:solidFill>
                <a:srgbClr val="00009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985049" y="412099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18" y="1767630"/>
            <a:ext cx="4029177" cy="38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0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5013325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3</a:t>
            </a:r>
            <a:endParaRPr lang="en-US" sz="2800" b="1" i="1" dirty="0">
              <a:solidFill>
                <a:srgbClr val="000090"/>
              </a:solidFill>
            </a:endParaRPr>
          </a:p>
          <a:p>
            <a:pPr eaLnBrk="1" hangingPunct="1"/>
            <a:endParaRPr lang="en-US" sz="1100" baseline="300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Find the point on the line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+ 1 </a:t>
            </a:r>
            <a:r>
              <a:rPr lang="en-US" dirty="0"/>
              <a:t>that is closest to the point </a:t>
            </a:r>
            <a:r>
              <a:rPr lang="en-US" dirty="0">
                <a:solidFill>
                  <a:srgbClr val="0000FF"/>
                </a:solidFill>
              </a:rPr>
              <a:t>(–2, 8)</a:t>
            </a:r>
            <a:r>
              <a:rPr lang="en-US" dirty="0"/>
              <a:t>.</a:t>
            </a:r>
            <a:endParaRPr lang="en-US" sz="400" dirty="0">
              <a:solidFill>
                <a:srgbClr val="000000"/>
              </a:solidFill>
            </a:endParaRPr>
          </a:p>
          <a:p>
            <a:pPr lvl="1" algn="l"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2BF39-9CCA-2749-A0B5-E63153C43B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 eaLnBrk="1" hangingPunct="1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660066"/>
                </a:solidFill>
              </a:rPr>
              <a:t>Find the line perpendicular to the given line,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 = 4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+ 1, that passes through the point (–2, 8).</a:t>
            </a:r>
          </a:p>
          <a:p>
            <a:pPr eaLnBrk="1" hangingPunct="1">
              <a:defRPr/>
            </a:pP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56EBA-760D-B34B-AF3B-AAEF720997D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Identify the slope of the given line. 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slope of the </a:t>
            </a:r>
            <a:r>
              <a:rPr lang="en-US" dirty="0">
                <a:solidFill>
                  <a:srgbClr val="0000FF"/>
                </a:solidFill>
              </a:rPr>
              <a:t>line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+ 1 </a:t>
            </a:r>
            <a:r>
              <a:rPr lang="en-US" dirty="0">
                <a:solidFill>
                  <a:schemeClr val="tx1"/>
                </a:solidFill>
              </a:rPr>
              <a:t>is 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69DFF-1916-A94A-9BAF-6747184CDDD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Find the opposite reciprocal of the slope of the given line.</a:t>
            </a:r>
          </a:p>
          <a:p>
            <a:endParaRPr lang="en-US" sz="2800" b="1" dirty="0">
              <a:solidFill>
                <a:srgbClr val="660066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opposite of 4 is –4.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reciprocal of –4 is       .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E6582-2712-9642-A352-8FA58E807F0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3625"/>
              </p:ext>
            </p:extLst>
          </p:nvPr>
        </p:nvGraphicFramePr>
        <p:xfrm>
          <a:off x="4277969" y="3304783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6" name="Equation" r:id="rId3" imgW="457200" imgH="800100" progId="Equation.3">
                  <p:embed/>
                </p:oleObj>
              </mc:Choice>
              <mc:Fallback>
                <p:oleObj name="Equation" r:id="rId3" imgW="4572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7969" y="3304783"/>
                        <a:ext cx="457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Substitute the opposite reciprocal for </a:t>
            </a:r>
            <a:r>
              <a:rPr lang="en-US" sz="2800" b="1" i="1" dirty="0">
                <a:solidFill>
                  <a:srgbClr val="660066"/>
                </a:solidFill>
              </a:rPr>
              <a:t>m</a:t>
            </a:r>
            <a:r>
              <a:rPr lang="en-US" sz="2800" b="1" dirty="0">
                <a:solidFill>
                  <a:srgbClr val="660066"/>
                </a:solidFill>
              </a:rPr>
              <a:t> in the point-slope form of a linear equation.</a:t>
            </a:r>
          </a:p>
          <a:p>
            <a:pPr lvl="2" algn="l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	Point-slope form	</a:t>
            </a:r>
          </a:p>
          <a:p>
            <a:pPr lvl="2" algn="l"/>
            <a:endParaRPr lang="en-US" sz="2000" dirty="0">
              <a:solidFill>
                <a:schemeClr val="tx1"/>
              </a:solidFill>
            </a:endParaRPr>
          </a:p>
          <a:p>
            <a:pPr lvl="2" algn="l"/>
            <a:r>
              <a:rPr lang="en-US" sz="2000" dirty="0">
                <a:solidFill>
                  <a:schemeClr val="tx1"/>
                </a:solidFill>
              </a:rPr>
              <a:t>						</a:t>
            </a:r>
            <a:r>
              <a:rPr lang="en-US" dirty="0">
                <a:solidFill>
                  <a:srgbClr val="000000"/>
                </a:solidFill>
              </a:rPr>
              <a:t>Substitute       for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B02B5A-FE55-1C4B-AD33-3139489C421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77966"/>
              </p:ext>
            </p:extLst>
          </p:nvPr>
        </p:nvGraphicFramePr>
        <p:xfrm>
          <a:off x="1557338" y="2841625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1" name="Equation" r:id="rId3" imgW="2438400" imgH="800100" progId="Equation.DSMT4">
                  <p:embed/>
                </p:oleObj>
              </mc:Choice>
              <mc:Fallback>
                <p:oleObj name="Equation" r:id="rId3" imgW="24384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338" y="2841625"/>
                        <a:ext cx="2438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839590"/>
              </p:ext>
            </p:extLst>
          </p:nvPr>
        </p:nvGraphicFramePr>
        <p:xfrm>
          <a:off x="5788819" y="3082533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2" name="Equation" r:id="rId5" imgW="457200" imgH="800100" progId="Equation.DSMT4">
                  <p:embed/>
                </p:oleObj>
              </mc:Choice>
              <mc:Fallback>
                <p:oleObj name="Equation" r:id="rId5" imgW="4572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8819" y="3082533"/>
                        <a:ext cx="457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370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Substitute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 from the given point into the equation for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 and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baseline="-25000" dirty="0">
                <a:solidFill>
                  <a:srgbClr val="660066"/>
                </a:solidFill>
              </a:rPr>
              <a:t>1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									Equation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									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660066"/>
              </a:solidFill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491AB0-B915-5C41-8AFD-B8CA438B1C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69024"/>
              </p:ext>
            </p:extLst>
          </p:nvPr>
        </p:nvGraphicFramePr>
        <p:xfrm>
          <a:off x="1557338" y="2201863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" name="Equation" r:id="rId3" imgW="2438400" imgH="800100" progId="Equation.DSMT4">
                  <p:embed/>
                </p:oleObj>
              </mc:Choice>
              <mc:Fallback>
                <p:oleObj name="Equation" r:id="rId3" imgW="24384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338" y="2201863"/>
                        <a:ext cx="2438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9369"/>
              </p:ext>
            </p:extLst>
          </p:nvPr>
        </p:nvGraphicFramePr>
        <p:xfrm>
          <a:off x="1550988" y="3389313"/>
          <a:ext cx="2603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Equation" r:id="rId5" imgW="2603500" imgH="800100" progId="Equation.DSMT4">
                  <p:embed/>
                </p:oleObj>
              </mc:Choice>
              <mc:Fallback>
                <p:oleObj name="Equation" r:id="rId5" imgW="26035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0988" y="3389313"/>
                        <a:ext cx="2603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563" y="3325496"/>
            <a:ext cx="3975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given point is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(–2, 8)</a:t>
            </a:r>
            <a:r>
              <a:rPr lang="en-US" dirty="0">
                <a:latin typeface="Arial"/>
                <a:cs typeface="Arial"/>
              </a:rPr>
              <a:t>. Substitute –2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8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85C5E-FFAF-9F43-9E19-AD861D9786F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636588" y="660400"/>
            <a:ext cx="7856537" cy="50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latin typeface="Arial"/>
                <a:cs typeface="Arial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latin typeface="Arial"/>
                <a:cs typeface="Arial"/>
              </a:rPr>
              <a:t>continued</a:t>
            </a:r>
            <a:endParaRPr lang="en-US" sz="2800" baseline="300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Simplify the equation.</a:t>
            </a:r>
            <a:endParaRPr lang="en-US" sz="2800" b="1" dirty="0">
              <a:solidFill>
                <a:srgbClr val="558ED5"/>
              </a:solidFill>
              <a:latin typeface="Arial"/>
              <a:cs typeface="Arial"/>
            </a:endParaRPr>
          </a:p>
          <a:p>
            <a:pPr lvl="1" algn="l">
              <a:lnSpc>
                <a:spcPct val="5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								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Equation with substituted</a:t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								values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baseline="30000" dirty="0">
                <a:latin typeface="Arial"/>
                <a:cs typeface="Arial"/>
              </a:rPr>
              <a:t>	</a:t>
            </a:r>
          </a:p>
          <a:p>
            <a:pPr lvl="1" algn="l">
              <a:defRPr/>
            </a:pPr>
            <a:endParaRPr lang="en-US" baseline="30000" dirty="0">
              <a:latin typeface="Arial"/>
              <a:cs typeface="Arial"/>
            </a:endParaRPr>
          </a:p>
          <a:p>
            <a:pPr lvl="1" algn="l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							</a:t>
            </a:r>
            <a:r>
              <a:rPr lang="en-US" spc="-30" dirty="0">
                <a:solidFill>
                  <a:srgbClr val="000000"/>
                </a:solidFill>
                <a:latin typeface="Arial"/>
                <a:cs typeface="Arial"/>
              </a:rPr>
              <a:t>Distribute         over </a:t>
            </a:r>
            <a:br>
              <a:rPr lang="en-US" spc="-3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pc="-30" dirty="0">
                <a:solidFill>
                  <a:srgbClr val="000000"/>
                </a:solidFill>
                <a:latin typeface="Arial"/>
                <a:cs typeface="Arial"/>
              </a:rPr>
              <a:t>								</a:t>
            </a:r>
            <a:r>
              <a:rPr lang="en-US" spc="-3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i="1" spc="-3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spc="-30" dirty="0">
                <a:solidFill>
                  <a:srgbClr val="0000FF"/>
                </a:solidFill>
                <a:latin typeface="Arial"/>
                <a:cs typeface="Arial"/>
              </a:rPr>
              <a:t> – (–2))</a:t>
            </a:r>
            <a:r>
              <a:rPr lang="en-US" spc="-3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 algn="l">
              <a:lnSpc>
                <a:spcPct val="50000"/>
              </a:lnSpc>
              <a:defRPr/>
            </a:pPr>
            <a:endParaRPr lang="en-US" spc="-3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>
              <a:lnSpc>
                <a:spcPct val="50000"/>
              </a:lnSpc>
              <a:defRPr/>
            </a:pPr>
            <a:endParaRPr lang="en-US" spc="-3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>
              <a:defRPr/>
            </a:pPr>
            <a:r>
              <a:rPr lang="en-US" spc="-30" dirty="0">
                <a:solidFill>
                  <a:srgbClr val="000000"/>
                </a:solidFill>
                <a:latin typeface="Arial"/>
                <a:cs typeface="Arial"/>
              </a:rPr>
              <a:t>								Add 8 to both sides.</a:t>
            </a:r>
          </a:p>
          <a:p>
            <a:pPr lvl="1" algn="l">
              <a:defRPr/>
            </a:pPr>
            <a:endParaRPr lang="en-US" sz="2600" spc="-3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>
              <a:defRPr/>
            </a:pPr>
            <a:endParaRPr lang="en-US" baseline="30000" dirty="0">
              <a:latin typeface="Arial"/>
              <a:cs typeface="Arial"/>
            </a:endParaRPr>
          </a:p>
          <a:p>
            <a:pPr lvl="1" algn="l">
              <a:defRPr/>
            </a:pP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48314"/>
              </p:ext>
            </p:extLst>
          </p:nvPr>
        </p:nvGraphicFramePr>
        <p:xfrm>
          <a:off x="1371600" y="1935163"/>
          <a:ext cx="2603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4" name="Equation" r:id="rId3" imgW="2603500" imgH="800100" progId="Equation.DSMT4">
                  <p:embed/>
                </p:oleObj>
              </mc:Choice>
              <mc:Fallback>
                <p:oleObj name="Equation" r:id="rId3" imgW="26035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935163"/>
                        <a:ext cx="2603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97550"/>
              </p:ext>
            </p:extLst>
          </p:nvPr>
        </p:nvGraphicFramePr>
        <p:xfrm>
          <a:off x="1377950" y="2978150"/>
          <a:ext cx="208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5" name="Equation" r:id="rId5" imgW="2082800" imgH="800100" progId="Equation.DSMT4">
                  <p:embed/>
                </p:oleObj>
              </mc:Choice>
              <mc:Fallback>
                <p:oleObj name="Equation" r:id="rId5" imgW="20828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7950" y="2978150"/>
                        <a:ext cx="2082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99926"/>
              </p:ext>
            </p:extLst>
          </p:nvPr>
        </p:nvGraphicFramePr>
        <p:xfrm>
          <a:off x="1563688" y="4138613"/>
          <a:ext cx="1778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6" name="Equation" r:id="rId7" imgW="1778000" imgH="800100" progId="Equation.DSMT4">
                  <p:embed/>
                </p:oleObj>
              </mc:Choice>
              <mc:Fallback>
                <p:oleObj name="Equation" r:id="rId7" imgW="1778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3688" y="4138613"/>
                        <a:ext cx="1778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25250"/>
              </p:ext>
            </p:extLst>
          </p:nvPr>
        </p:nvGraphicFramePr>
        <p:xfrm>
          <a:off x="6219650" y="2928921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7" name="Equation" r:id="rId9" imgW="457200" imgH="800100" progId="Equation.DSMT4">
                  <p:embed/>
                </p:oleObj>
              </mc:Choice>
              <mc:Fallback>
                <p:oleObj name="Equation" r:id="rId9" imgW="4572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9650" y="2928921"/>
                        <a:ext cx="457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876537"/>
            <a:ext cx="7855776" cy="4998233"/>
          </a:xfrm>
        </p:spPr>
        <p:txBody>
          <a:bodyPr/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Write an equation that could represent the entrance to the shopping center. Explain your reasoning.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</a:p>
          <a:p>
            <a:pPr marL="457200" indent="-457200" algn="l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A second entrance will run parallel to the first entrance. Write an equation that could represent the second entrance to the shopping center.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1B4337-BFC0-4740-BFA4-D4AB9F70F9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3217637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36C7D-5C99-D44F-9C69-120314CDF4E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1683" name="Subtitle 1"/>
          <p:cNvSpPr txBox="1">
            <a:spLocks/>
          </p:cNvSpPr>
          <p:nvPr/>
        </p:nvSpPr>
        <p:spPr bwMode="auto">
          <a:xfrm>
            <a:off x="636588" y="660400"/>
            <a:ext cx="78565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400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Arial"/>
                <a:cs typeface="Arial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latin typeface="Arial"/>
                <a:cs typeface="Arial"/>
              </a:rPr>
              <a:t>continued</a:t>
            </a:r>
            <a:endParaRPr lang="en-US" sz="1100" b="1" i="1" baseline="300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2" eaLnBrk="1" hangingPunct="1"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equation of the line through the point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(–2, 8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that is perpendicular to the graph of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= 4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+ 1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                        .</a:t>
            </a:r>
            <a:endParaRPr lang="en-US" spc="-3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eaLnBrk="1" hangingPunct="1">
              <a:spcBef>
                <a:spcPct val="20000"/>
              </a:spcBef>
            </a:pPr>
            <a:endParaRPr lang="en-US" sz="28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lvl="2"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This can be seen on the following graph.</a:t>
            </a:r>
            <a:endParaRPr lang="en-US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100" baseline="30000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74035"/>
              </p:ext>
            </p:extLst>
          </p:nvPr>
        </p:nvGraphicFramePr>
        <p:xfrm>
          <a:off x="1412875" y="2458468"/>
          <a:ext cx="1778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9" name="Equation" r:id="rId3" imgW="1778000" imgH="800100" progId="Equation.DSMT4">
                  <p:embed/>
                </p:oleObj>
              </mc:Choice>
              <mc:Fallback>
                <p:oleObj name="Equation" r:id="rId3" imgW="1778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2458468"/>
                        <a:ext cx="1778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b="1" i="1" baseline="30000" dirty="0">
              <a:solidFill>
                <a:srgbClr val="00009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 descr="U6L1_03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4083" r="4025" b="3755"/>
          <a:stretch/>
        </p:blipFill>
        <p:spPr>
          <a:xfrm>
            <a:off x="2292351" y="1407110"/>
            <a:ext cx="4345298" cy="417379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798024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4FE720-1906-7D4F-B159-DE0F2419391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636588" y="660400"/>
            <a:ext cx="7856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/>
                <a:ea typeface="ＭＳ Ｐゴシック" charset="0"/>
                <a:cs typeface="Myriad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latin typeface="Arial"/>
                <a:cs typeface="Arial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latin typeface="Arial"/>
                <a:cs typeface="Arial"/>
              </a:rPr>
              <a:t>continued</a:t>
            </a:r>
          </a:p>
          <a:p>
            <a:pPr marL="514350" indent="-557784">
              <a:buFont typeface="+mj-lt"/>
              <a:buAutoNum type="arabicPeriod" startAt="7"/>
            </a:pP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Find the intersection between the two lines by substituting the value of </a:t>
            </a:r>
            <a:r>
              <a:rPr lang="en-US" sz="2800" b="1" i="1" dirty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 in the second equation for </a:t>
            </a:r>
            <a:r>
              <a:rPr lang="en-US" sz="2800" b="1" i="1" dirty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 in the first equation, then solve for </a:t>
            </a:r>
            <a:r>
              <a:rPr lang="en-US" sz="2800" b="1" i="1" dirty="0">
                <a:solidFill>
                  <a:srgbClr val="660066"/>
                </a:solidFill>
                <a:latin typeface="Arial"/>
                <a:cs typeface="Arial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</a:p>
          <a:p>
            <a:pPr lvl="2" algn="l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					</a:t>
            </a:r>
            <a:endParaRPr lang="en-US" baseline="30000" dirty="0">
              <a:latin typeface="Arial"/>
              <a:cs typeface="Arial"/>
            </a:endParaRPr>
          </a:p>
          <a:p>
            <a:pPr lvl="2" algn="l">
              <a:defRPr/>
            </a:pPr>
            <a:r>
              <a:rPr lang="en-US" baseline="30000" dirty="0">
                <a:latin typeface="Arial"/>
                <a:cs typeface="Arial"/>
              </a:rPr>
              <a:t>						</a:t>
            </a:r>
          </a:p>
          <a:p>
            <a:pPr lvl="2" algn="l">
              <a:defRPr/>
            </a:pP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algn="l">
              <a:defRPr/>
            </a:pP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algn="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Subtract 1 from both sides.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91663"/>
              </p:ext>
            </p:extLst>
          </p:nvPr>
        </p:nvGraphicFramePr>
        <p:xfrm>
          <a:off x="1635125" y="2989263"/>
          <a:ext cx="2324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1" name="Equation" r:id="rId4" imgW="2324100" imgH="800100" progId="Equation.DSMT4">
                  <p:embed/>
                </p:oleObj>
              </mc:Choice>
              <mc:Fallback>
                <p:oleObj name="Equation" r:id="rId4" imgW="23241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25" y="2989263"/>
                        <a:ext cx="2324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49192"/>
              </p:ext>
            </p:extLst>
          </p:nvPr>
        </p:nvGraphicFramePr>
        <p:xfrm>
          <a:off x="2003425" y="4094163"/>
          <a:ext cx="1943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2" name="Equation" r:id="rId6" imgW="1943100" imgH="800100" progId="Equation.DSMT4">
                  <p:embed/>
                </p:oleObj>
              </mc:Choice>
              <mc:Fallback>
                <p:oleObj name="Equation" r:id="rId6" imgW="19431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3425" y="4094163"/>
                        <a:ext cx="1943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7555" y="3207048"/>
            <a:ext cx="385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Substitute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+ 1 </a:t>
            </a:r>
            <a:r>
              <a:rPr lang="en-US" dirty="0">
                <a:latin typeface="Arial"/>
                <a:cs typeface="Arial"/>
              </a:rPr>
              <a:t>in for </a:t>
            </a:r>
            <a:r>
              <a:rPr lang="en-US" i="1" dirty="0">
                <a:latin typeface="Arial"/>
                <a:cs typeface="Arial"/>
              </a:rPr>
              <a:t>y </a:t>
            </a:r>
            <a:r>
              <a:rPr lang="en-US" dirty="0">
                <a:latin typeface="Arial"/>
                <a:cs typeface="Arial"/>
              </a:rPr>
              <a:t>in the first equation.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  <a:endParaRPr lang="en-US" sz="2800" b="1" dirty="0">
              <a:solidFill>
                <a:srgbClr val="000090"/>
              </a:solidFill>
              <a:ea typeface="MS PGothic" charset="0"/>
              <a:cs typeface="MS PGothic" charset="0"/>
            </a:endParaRP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  <a:p>
            <a:pPr lvl="1" algn="l" eaLnBrk="1" hangingPunct="1"/>
            <a:r>
              <a:rPr lang="en-US" dirty="0">
                <a:ea typeface="MS PGothic" charset="0"/>
                <a:cs typeface="MS PGothic" charset="0"/>
              </a:rPr>
              <a:t>						</a:t>
            </a:r>
            <a:r>
              <a:rPr lang="en-US" dirty="0">
                <a:solidFill>
                  <a:srgbClr val="000000"/>
                </a:solidFill>
                <a:ea typeface="MS PGothic" charset="0"/>
                <a:cs typeface="MS PGothic" charset="0"/>
              </a:rPr>
              <a:t>Add        to both sides.</a:t>
            </a:r>
          </a:p>
          <a:p>
            <a:pPr lvl="1" algn="l" eaLnBrk="1" hangingPunct="1"/>
            <a:endParaRPr lang="en-US" dirty="0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lvl="1"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  <a:cs typeface="MS PGothic" charset="0"/>
              </a:rPr>
              <a:t>						</a:t>
            </a:r>
            <a:r>
              <a:rPr lang="en-US" dirty="0">
                <a:solidFill>
                  <a:srgbClr val="000000"/>
                </a:solidFill>
              </a:rPr>
              <a:t>Divide both sides by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    .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AAE8E0-018C-274E-A155-DD4AD7553CB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150335"/>
              </p:ext>
            </p:extLst>
          </p:nvPr>
        </p:nvGraphicFramePr>
        <p:xfrm>
          <a:off x="2071688" y="1343025"/>
          <a:ext cx="1231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" name="Equation" r:id="rId3" imgW="1231900" imgH="800100" progId="Equation.DSMT4">
                  <p:embed/>
                </p:oleObj>
              </mc:Choice>
              <mc:Fallback>
                <p:oleObj name="Equation" r:id="rId3" imgW="12319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688" y="1343025"/>
                        <a:ext cx="12319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21271"/>
              </p:ext>
            </p:extLst>
          </p:nvPr>
        </p:nvGraphicFramePr>
        <p:xfrm>
          <a:off x="6795050" y="2263227"/>
          <a:ext cx="368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" name="Equation" r:id="rId5" imgW="368300" imgH="800100" progId="Equation.DSMT4">
                  <p:embed/>
                </p:oleObj>
              </mc:Choice>
              <mc:Fallback>
                <p:oleObj name="Equation" r:id="rId5" imgW="368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5050" y="2263227"/>
                        <a:ext cx="3683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07034"/>
              </p:ext>
            </p:extLst>
          </p:nvPr>
        </p:nvGraphicFramePr>
        <p:xfrm>
          <a:off x="4597115" y="1393145"/>
          <a:ext cx="444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0" name="Equation" r:id="rId7" imgW="444500" imgH="800100" progId="Equation.DSMT4">
                  <p:embed/>
                </p:oleObj>
              </mc:Choice>
              <mc:Fallback>
                <p:oleObj name="Equation" r:id="rId7" imgW="4445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7115" y="1393145"/>
                        <a:ext cx="444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79330"/>
              </p:ext>
            </p:extLst>
          </p:nvPr>
        </p:nvGraphicFramePr>
        <p:xfrm>
          <a:off x="2065338" y="2276475"/>
          <a:ext cx="889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1" name="Equation" r:id="rId9" imgW="889000" imgH="800100" progId="Equation.DSMT4">
                  <p:embed/>
                </p:oleObj>
              </mc:Choice>
              <mc:Fallback>
                <p:oleObj name="Equation" r:id="rId9" imgW="889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5338" y="2276475"/>
                        <a:ext cx="889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</a:p>
          <a:p>
            <a:pPr marL="514350" indent="-557784" eaLnBrk="1" hangingPunct="1">
              <a:spcAft>
                <a:spcPts val="2400"/>
              </a:spcAft>
              <a:buFont typeface="+mj-lt"/>
              <a:buAutoNum type="arabicPeriod" startAt="8"/>
            </a:pPr>
            <a:r>
              <a:rPr lang="en-US" sz="2800" b="1" dirty="0">
                <a:solidFill>
                  <a:srgbClr val="660066"/>
                </a:solidFill>
              </a:rPr>
              <a:t>Substitute the value of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back into the given equation to find the value of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lvl="2" algn="l">
              <a:lnSpc>
                <a:spcPct val="140000"/>
              </a:lnSpc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4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+ 1	</a:t>
            </a:r>
            <a:r>
              <a:rPr lang="en-US" dirty="0">
                <a:solidFill>
                  <a:schemeClr val="tx1"/>
                </a:solidFill>
              </a:rPr>
              <a:t>			Given equation</a:t>
            </a:r>
          </a:p>
          <a:p>
            <a:pPr lvl="2" algn="l">
              <a:lnSpc>
                <a:spcPct val="14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1" algn="l">
              <a:lnSpc>
                <a:spcPct val="140000"/>
              </a:lnSpc>
            </a:pPr>
            <a:r>
              <a:rPr lang="en-US" dirty="0">
                <a:solidFill>
                  <a:schemeClr val="tx1"/>
                </a:solidFill>
              </a:rPr>
              <a:t>							Substitute       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.	</a:t>
            </a:r>
          </a:p>
          <a:p>
            <a:pPr lvl="1" algn="l">
              <a:lnSpc>
                <a:spcPct val="14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lnSpc>
                <a:spcPct val="140000"/>
              </a:lnSpc>
            </a:pPr>
            <a:r>
              <a:rPr lang="en-US" dirty="0">
                <a:solidFill>
                  <a:schemeClr val="tx1"/>
                </a:solidFill>
              </a:rPr>
              <a:t>							Simplify.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46884"/>
              </p:ext>
            </p:extLst>
          </p:nvPr>
        </p:nvGraphicFramePr>
        <p:xfrm>
          <a:off x="1558925" y="3427098"/>
          <a:ext cx="1816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" name="Equation" r:id="rId3" imgW="1816100" imgH="952500" progId="Equation.DSMT4">
                  <p:embed/>
                </p:oleObj>
              </mc:Choice>
              <mc:Fallback>
                <p:oleObj name="Equation" r:id="rId3" imgW="18161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8925" y="3427098"/>
                        <a:ext cx="18161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58670"/>
              </p:ext>
            </p:extLst>
          </p:nvPr>
        </p:nvGraphicFramePr>
        <p:xfrm>
          <a:off x="5829758" y="3446404"/>
          <a:ext cx="393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6" name="Equation" r:id="rId5" imgW="393700" imgH="800100" progId="Equation.DSMT4">
                  <p:embed/>
                </p:oleObj>
              </mc:Choice>
              <mc:Fallback>
                <p:oleObj name="Equation" r:id="rId5" imgW="3937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9758" y="3446404"/>
                        <a:ext cx="3937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82524"/>
              </p:ext>
            </p:extLst>
          </p:nvPr>
        </p:nvGraphicFramePr>
        <p:xfrm>
          <a:off x="1609725" y="4650394"/>
          <a:ext cx="1003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7" name="Equation" r:id="rId7" imgW="1003300" imgH="800100" progId="Equation.DSMT4">
                  <p:embed/>
                </p:oleObj>
              </mc:Choice>
              <mc:Fallback>
                <p:oleObj name="Equation" r:id="rId7" imgW="1003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9725" y="4650394"/>
                        <a:ext cx="10033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59789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</a:p>
          <a:p>
            <a:pPr lvl="1" algn="l"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 descr="U6L1_03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3936" r="3885" b="3756"/>
          <a:stretch/>
        </p:blipFill>
        <p:spPr>
          <a:xfrm>
            <a:off x="4165589" y="1353206"/>
            <a:ext cx="4343401" cy="417222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95209"/>
              </p:ext>
            </p:extLst>
          </p:nvPr>
        </p:nvGraphicFramePr>
        <p:xfrm>
          <a:off x="2328863" y="2420938"/>
          <a:ext cx="1282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1" name="Equation" r:id="rId4" imgW="1282700" imgH="952500" progId="Equation.DSMT4">
                  <p:embed/>
                </p:oleObj>
              </mc:Choice>
              <mc:Fallback>
                <p:oleObj name="Equation" r:id="rId4" imgW="1282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8863" y="2420938"/>
                        <a:ext cx="1282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5282" y="926493"/>
            <a:ext cx="3003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point on the line closest to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(–2, 8)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is the point               . 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82713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7864479" cy="4998233"/>
          </a:xfrm>
        </p:spPr>
        <p:txBody>
          <a:bodyPr>
            <a:normAutofit/>
          </a:bodyPr>
          <a:lstStyle/>
          <a:p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</a:p>
          <a:p>
            <a:pPr marL="514350" indent="-557784">
              <a:buFont typeface="+mj-lt"/>
              <a:buAutoNum type="arabicPeriod" startAt="9"/>
            </a:pPr>
            <a:r>
              <a:rPr lang="en-US" sz="2800" b="1" dirty="0">
                <a:solidFill>
                  <a:srgbClr val="660066"/>
                </a:solidFill>
              </a:rPr>
              <a:t>Calculate the distance between the two points using the distance formula.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										</a:t>
            </a:r>
            <a:r>
              <a:rPr lang="en-US" dirty="0"/>
              <a:t>Distance formula</a:t>
            </a:r>
          </a:p>
          <a:p>
            <a:endParaRPr lang="en-US" dirty="0"/>
          </a:p>
          <a:p>
            <a:r>
              <a:rPr lang="en-US" dirty="0"/>
              <a:t>										Substitute values for </a:t>
            </a:r>
            <a:br>
              <a:rPr lang="en-US" dirty="0"/>
            </a:br>
            <a:r>
              <a:rPr lang="en-US" dirty="0"/>
              <a:t>										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 </a:t>
            </a:r>
            <a:br>
              <a:rPr lang="en-US" dirty="0"/>
            </a:br>
            <a:r>
              <a:rPr lang="en-US" dirty="0"/>
              <a:t>										using </a:t>
            </a:r>
            <a:r>
              <a:rPr lang="en-US" dirty="0">
                <a:solidFill>
                  <a:srgbClr val="0000FF"/>
                </a:solidFill>
              </a:rPr>
              <a:t>(–2, 8)</a:t>
            </a:r>
            <a:r>
              <a:rPr lang="en-US" dirty="0"/>
              <a:t> and </a:t>
            </a:r>
          </a:p>
          <a:p>
            <a:r>
              <a:rPr lang="en-US" dirty="0"/>
              <a:t>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07449"/>
              </p:ext>
            </p:extLst>
          </p:nvPr>
        </p:nvGraphicFramePr>
        <p:xfrm>
          <a:off x="1177925" y="2247743"/>
          <a:ext cx="3378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9" name="Equation" r:id="rId4" imgW="3378200" imgH="546100" progId="Equation.DSMT4">
                  <p:embed/>
                </p:oleObj>
              </mc:Choice>
              <mc:Fallback>
                <p:oleObj name="Equation" r:id="rId4" imgW="3378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925" y="2247743"/>
                        <a:ext cx="3378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59520"/>
              </p:ext>
            </p:extLst>
          </p:nvPr>
        </p:nvGraphicFramePr>
        <p:xfrm>
          <a:off x="1228725" y="3327243"/>
          <a:ext cx="3759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0" name="Equation" r:id="rId6" imgW="3759200" imgH="1104900" progId="Equation.DSMT4">
                  <p:embed/>
                </p:oleObj>
              </mc:Choice>
              <mc:Fallback>
                <p:oleObj name="Equation" r:id="rId6" imgW="37592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8725" y="3327243"/>
                        <a:ext cx="37592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5237"/>
              </p:ext>
            </p:extLst>
          </p:nvPr>
        </p:nvGraphicFramePr>
        <p:xfrm>
          <a:off x="5298920" y="4350594"/>
          <a:ext cx="1358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1" name="Equation" r:id="rId8" imgW="1358900" imgH="952500" progId="Equation.DSMT4">
                  <p:embed/>
                </p:oleObj>
              </mc:Choice>
              <mc:Fallback>
                <p:oleObj name="Equation" r:id="rId8" imgW="13589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8920" y="4350594"/>
                        <a:ext cx="1358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329947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</a:p>
          <a:p>
            <a:endParaRPr lang="en-US" sz="2800" b="1" i="1" dirty="0">
              <a:solidFill>
                <a:srgbClr val="000090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1800"/>
              </a:spcBef>
            </a:pP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								</a:t>
            </a:r>
            <a:r>
              <a:rPr lang="en-US" dirty="0">
                <a:ea typeface="MS PGothic" charset="0"/>
                <a:cs typeface="MS PGothic" charset="0"/>
              </a:rPr>
              <a:t>Simplify.</a:t>
            </a:r>
          </a:p>
          <a:p>
            <a:endParaRPr lang="en-US" dirty="0"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  <a:p>
            <a:r>
              <a:rPr lang="en-US" dirty="0">
                <a:ea typeface="MS PGothic" charset="0"/>
                <a:cs typeface="MS PGothic" charset="0"/>
              </a:rPr>
              <a:t>								Evaluate squares.</a:t>
            </a:r>
          </a:p>
          <a:p>
            <a:endParaRPr lang="en-US" dirty="0"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  <a:p>
            <a:r>
              <a:rPr lang="en-US" dirty="0">
                <a:ea typeface="MS PGothic" charset="0"/>
                <a:cs typeface="MS PGothic" charset="0"/>
              </a:rPr>
              <a:t>								Simplify.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83456"/>
              </p:ext>
            </p:extLst>
          </p:nvPr>
        </p:nvGraphicFramePr>
        <p:xfrm>
          <a:off x="1295400" y="1458089"/>
          <a:ext cx="2578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" name="Equation" r:id="rId3" imgW="2578100" imgH="1104900" progId="Equation.DSMT4">
                  <p:embed/>
                </p:oleObj>
              </mc:Choice>
              <mc:Fallback>
                <p:oleObj name="Equation" r:id="rId3" imgW="2578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58089"/>
                        <a:ext cx="2578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66334"/>
              </p:ext>
            </p:extLst>
          </p:nvPr>
        </p:nvGraphicFramePr>
        <p:xfrm>
          <a:off x="1301750" y="2972564"/>
          <a:ext cx="2628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4" name="Equation" r:id="rId5" imgW="2628900" imgH="1028700" progId="Equation.DSMT4">
                  <p:embed/>
                </p:oleObj>
              </mc:Choice>
              <mc:Fallback>
                <p:oleObj name="Equation" r:id="rId5" imgW="26289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0" y="2972564"/>
                        <a:ext cx="2628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32494"/>
              </p:ext>
            </p:extLst>
          </p:nvPr>
        </p:nvGraphicFramePr>
        <p:xfrm>
          <a:off x="1384300" y="4317176"/>
          <a:ext cx="1193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5" name="Equation" r:id="rId7" imgW="1193800" imgH="876300" progId="Equation.DSMT4">
                  <p:embed/>
                </p:oleObj>
              </mc:Choice>
              <mc:Fallback>
                <p:oleObj name="Equation" r:id="rId7" imgW="11938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4300" y="4317176"/>
                        <a:ext cx="1193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450983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						Reduce to lowest terms.</a:t>
            </a:r>
          </a:p>
          <a:p>
            <a:endParaRPr lang="en-US" dirty="0"/>
          </a:p>
          <a:p>
            <a:pPr lvl="1"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The distance between the point of intersection and the given point is           units, or approximately </a:t>
            </a:r>
            <a:r>
              <a:rPr lang="en-US" dirty="0">
                <a:solidFill>
                  <a:srgbClr val="FF0000"/>
                </a:solidFill>
              </a:rPr>
              <a:t>3.6 units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46888"/>
              </p:ext>
            </p:extLst>
          </p:nvPr>
        </p:nvGraphicFramePr>
        <p:xfrm>
          <a:off x="1390650" y="1520922"/>
          <a:ext cx="1028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9" name="Equation" r:id="rId3" imgW="1028700" imgH="876300" progId="Equation.DSMT4">
                  <p:embed/>
                </p:oleObj>
              </mc:Choice>
              <mc:Fallback>
                <p:oleObj name="Equation" r:id="rId3" imgW="1028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520922"/>
                        <a:ext cx="10287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33545"/>
              </p:ext>
            </p:extLst>
          </p:nvPr>
        </p:nvGraphicFramePr>
        <p:xfrm>
          <a:off x="3521355" y="3182066"/>
          <a:ext cx="78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0" name="Equation" r:id="rId5" imgW="787400" imgH="876300" progId="Equation.DSMT4">
                  <p:embed/>
                </p:oleObj>
              </mc:Choice>
              <mc:Fallback>
                <p:oleObj name="Equation" r:id="rId5" imgW="7874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1355" y="3182066"/>
                        <a:ext cx="787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81813" y="419473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8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r>
              <a:rPr lang="en-US" sz="2800" b="1" dirty="0">
                <a:ea typeface="MS PGothic" charset="0"/>
                <a:cs typeface="MS PGothic" charset="0"/>
              </a:rPr>
              <a:t>Guided Practice: </a:t>
            </a:r>
            <a:r>
              <a:rPr lang="en-US" sz="2800" b="1" dirty="0">
                <a:solidFill>
                  <a:srgbClr val="000090"/>
                </a:solidFill>
                <a:ea typeface="MS PGothic" charset="0"/>
                <a:cs typeface="MS PGothic" charset="0"/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  <a:ea typeface="MS PGothic" charset="0"/>
                <a:cs typeface="MS PGothic" charset="0"/>
              </a:rPr>
              <a:t>continued</a:t>
            </a:r>
            <a:endParaRPr lang="en-US" sz="2800" b="1" dirty="0">
              <a:solidFill>
                <a:srgbClr val="000090"/>
              </a:solidFill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  <a:p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3174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83B6D6-545E-0746-921E-4688BEC884F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978967" y="6281638"/>
            <a:ext cx="5658681" cy="293687"/>
          </a:xfrm>
        </p:spPr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1113337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3624" y="552079"/>
            <a:ext cx="7855776" cy="499823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660066"/>
                </a:solidFill>
              </a:rPr>
              <a:t>Write an equation that could represent the entrance to the shopping center. Explain your reasoning.  </a:t>
            </a:r>
          </a:p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The equation that represents Water Street is              The entrance will be perpendicular to Water Street. </a:t>
            </a:r>
          </a:p>
          <a:p>
            <a:pPr lvl="1" algn="l">
              <a:lnSpc>
                <a:spcPct val="114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The slopes of perpendicular lines are opposite reciprocals.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The slope of the equation representing Water Street is   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86E977-F7B8-7042-8100-EBBB46C22565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85697" y="563902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690521"/>
              </p:ext>
            </p:extLst>
          </p:nvPr>
        </p:nvGraphicFramePr>
        <p:xfrm>
          <a:off x="7111305" y="1776002"/>
          <a:ext cx="139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1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1305" y="1776002"/>
                        <a:ext cx="1397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79226"/>
              </p:ext>
            </p:extLst>
          </p:nvPr>
        </p:nvGraphicFramePr>
        <p:xfrm>
          <a:off x="1276930" y="4815081"/>
          <a:ext cx="22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2" name="Equation" r:id="rId6" imgW="228600" imgH="800100" progId="Equation.DSMT4">
                  <p:embed/>
                </p:oleObj>
              </mc:Choice>
              <mc:Fallback>
                <p:oleObj name="Equation" r:id="rId6" imgW="22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6930" y="4815081"/>
                        <a:ext cx="22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678503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891283"/>
            <a:ext cx="7855776" cy="4998233"/>
          </a:xfrm>
        </p:spPr>
        <p:txBody>
          <a:bodyPr>
            <a:normAutofit/>
          </a:bodyPr>
          <a:lstStyle/>
          <a:p>
            <a:pPr lvl="1" algn="l"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</a:rPr>
              <a:t>The reciprocal of     is     or 5.</a:t>
            </a:r>
          </a:p>
          <a:p>
            <a:pPr lvl="1" algn="l">
              <a:spcBef>
                <a:spcPts val="18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The opposite of 5 is –5.  </a:t>
            </a:r>
          </a:p>
          <a:p>
            <a:pPr lvl="1" algn="l">
              <a:lnSpc>
                <a:spcPct val="15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0"/>
                </a:solidFill>
              </a:rPr>
              <a:t>The location of the entrance was not specified, so any equation with a slope of –5 will be perpendicular to the equation                 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 algn="l">
              <a:lnSpc>
                <a:spcPct val="15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0"/>
                </a:solidFill>
              </a:rPr>
              <a:t>Possible answers: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= –5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+ 2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= –5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–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1B4337-BFC0-4740-BFA4-D4AB9F70F9C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35017"/>
              </p:ext>
            </p:extLst>
          </p:nvPr>
        </p:nvGraphicFramePr>
        <p:xfrm>
          <a:off x="3522314" y="689521"/>
          <a:ext cx="22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7" name="Equation" r:id="rId3" imgW="228600" imgH="800100" progId="Equation.DSMT4">
                  <p:embed/>
                </p:oleObj>
              </mc:Choice>
              <mc:Fallback>
                <p:oleObj name="Equation" r:id="rId3" imgW="22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14" y="689521"/>
                        <a:ext cx="22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87609"/>
              </p:ext>
            </p:extLst>
          </p:nvPr>
        </p:nvGraphicFramePr>
        <p:xfrm>
          <a:off x="4219376" y="689521"/>
          <a:ext cx="22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8" name="Equation" r:id="rId5" imgW="228600" imgH="800100" progId="Equation.DSMT4">
                  <p:embed/>
                </p:oleObj>
              </mc:Choice>
              <mc:Fallback>
                <p:oleObj name="Equation" r:id="rId5" imgW="22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9376" y="689521"/>
                        <a:ext cx="22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55116"/>
              </p:ext>
            </p:extLst>
          </p:nvPr>
        </p:nvGraphicFramePr>
        <p:xfrm>
          <a:off x="3262107" y="3491616"/>
          <a:ext cx="139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9" name="Equation" r:id="rId7" imgW="1397000" imgH="800100" progId="Equation.DSMT4">
                  <p:embed/>
                </p:oleObj>
              </mc:Choice>
              <mc:Fallback>
                <p:oleObj name="Equation" r:id="rId7" imgW="1397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2107" y="3491616"/>
                        <a:ext cx="1397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9938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13952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b="1" dirty="0">
                <a:solidFill>
                  <a:srgbClr val="660066"/>
                </a:solidFill>
              </a:rPr>
              <a:t>A second entrance will run parallel to the first entrance. Write an equation that could represent the second entrance to the shopping center.</a:t>
            </a:r>
            <a:endParaRPr lang="en-US" sz="2400" b="1" dirty="0">
              <a:solidFill>
                <a:srgbClr val="660066"/>
              </a:solidFill>
            </a:endParaRPr>
          </a:p>
          <a:p>
            <a:pPr lvl="1" algn="l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The slopes of parallel lines are equal. </a:t>
            </a:r>
          </a:p>
          <a:p>
            <a:pPr lvl="1" algn="l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The slope of the equation representing the first entrance is –5. </a:t>
            </a:r>
          </a:p>
          <a:p>
            <a:pPr lvl="1" algn="l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The location of the second entrance was not specified, so any equation with a slope of –5, other than the original equation, will be parallel to the first entrance. </a:t>
            </a:r>
          </a:p>
          <a:p>
            <a:pPr lvl="1" algn="l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Possible answers: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= –5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+ 7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= –5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–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C76204-E9DE-EB49-AF45-448339670D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6399208" cy="264966"/>
          </a:xfrm>
        </p:spPr>
        <p:txBody>
          <a:bodyPr/>
          <a:lstStyle/>
          <a:p>
            <a:pPr lvl="0"/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2809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8000" dirty="0"/>
          </a:p>
          <a:p>
            <a:pPr algn="ctr"/>
            <a:r>
              <a:rPr lang="en-US" sz="8000" dirty="0"/>
              <a:t>Instruction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5134" y="6294186"/>
            <a:ext cx="6805366" cy="261479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Working with Parallel and 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30220537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The slopes of parallel lines are always equal, whereas the slopes of perpendicular lines are always opposite reciprocals.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It is important to be able to determine whether lines are parallel or perpendicular, but the creation of parallel and perpendicular lines is also important.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/>
              <a:t>In this lesson, you will write the equations of lines that are parallel and perpendicular to a given line through a given point.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with Parallel and Perpendicular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10538</TotalTime>
  <Words>1972</Words>
  <Application>Microsoft Office PowerPoint</Application>
  <PresentationFormat>On-screen Show (4:3)</PresentationFormat>
  <Paragraphs>345</Paragraphs>
  <Slides>49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Myriad Bold</vt:lpstr>
      <vt:lpstr>Myriad Pro</vt:lpstr>
      <vt:lpstr>Zapf Dingbats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Pam Loveridge</cp:lastModifiedBy>
  <cp:revision>203</cp:revision>
  <dcterms:created xsi:type="dcterms:W3CDTF">2012-02-22T19:14:19Z</dcterms:created>
  <dcterms:modified xsi:type="dcterms:W3CDTF">2018-07-03T01:44:55Z</dcterms:modified>
  <cp:category/>
</cp:coreProperties>
</file>