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8" r:id="rId2"/>
  </p:sldMasterIdLst>
  <p:notesMasterIdLst>
    <p:notesMasterId r:id="rId72"/>
  </p:notesMasterIdLst>
  <p:handoutMasterIdLst>
    <p:handoutMasterId r:id="rId73"/>
  </p:handoutMasterIdLst>
  <p:sldIdLst>
    <p:sldId id="511" r:id="rId3"/>
    <p:sldId id="512" r:id="rId4"/>
    <p:sldId id="505" r:id="rId5"/>
    <p:sldId id="506" r:id="rId6"/>
    <p:sldId id="507" r:id="rId7"/>
    <p:sldId id="514" r:id="rId8"/>
    <p:sldId id="515" r:id="rId9"/>
    <p:sldId id="508" r:id="rId10"/>
    <p:sldId id="516" r:id="rId11"/>
    <p:sldId id="509" r:id="rId12"/>
    <p:sldId id="517" r:id="rId13"/>
    <p:sldId id="510" r:id="rId14"/>
    <p:sldId id="518" r:id="rId15"/>
    <p:sldId id="513" r:id="rId16"/>
    <p:sldId id="256" r:id="rId17"/>
    <p:sldId id="519" r:id="rId18"/>
    <p:sldId id="258" r:id="rId19"/>
    <p:sldId id="434" r:id="rId20"/>
    <p:sldId id="482" r:id="rId21"/>
    <p:sldId id="520" r:id="rId22"/>
    <p:sldId id="483" r:id="rId23"/>
    <p:sldId id="484" r:id="rId24"/>
    <p:sldId id="521" r:id="rId25"/>
    <p:sldId id="522" r:id="rId26"/>
    <p:sldId id="485" r:id="rId27"/>
    <p:sldId id="486" r:id="rId28"/>
    <p:sldId id="487" r:id="rId29"/>
    <p:sldId id="488" r:id="rId30"/>
    <p:sldId id="489" r:id="rId31"/>
    <p:sldId id="523" r:id="rId32"/>
    <p:sldId id="490" r:id="rId33"/>
    <p:sldId id="491" r:id="rId34"/>
    <p:sldId id="524" r:id="rId35"/>
    <p:sldId id="492" r:id="rId36"/>
    <p:sldId id="493" r:id="rId37"/>
    <p:sldId id="290" r:id="rId38"/>
    <p:sldId id="525" r:id="rId39"/>
    <p:sldId id="294" r:id="rId40"/>
    <p:sldId id="295" r:id="rId41"/>
    <p:sldId id="296" r:id="rId42"/>
    <p:sldId id="467" r:id="rId43"/>
    <p:sldId id="474" r:id="rId44"/>
    <p:sldId id="462" r:id="rId45"/>
    <p:sldId id="475" r:id="rId46"/>
    <p:sldId id="477" r:id="rId47"/>
    <p:sldId id="478" r:id="rId48"/>
    <p:sldId id="479" r:id="rId49"/>
    <p:sldId id="494" r:id="rId50"/>
    <p:sldId id="503" r:id="rId51"/>
    <p:sldId id="526" r:id="rId52"/>
    <p:sldId id="527" r:id="rId53"/>
    <p:sldId id="528" r:id="rId54"/>
    <p:sldId id="530" r:id="rId55"/>
    <p:sldId id="531" r:id="rId56"/>
    <p:sldId id="532" r:id="rId57"/>
    <p:sldId id="529" r:id="rId58"/>
    <p:sldId id="533" r:id="rId59"/>
    <p:sldId id="534" r:id="rId60"/>
    <p:sldId id="535" r:id="rId61"/>
    <p:sldId id="536" r:id="rId62"/>
    <p:sldId id="537" r:id="rId63"/>
    <p:sldId id="538" r:id="rId64"/>
    <p:sldId id="539" r:id="rId65"/>
    <p:sldId id="540" r:id="rId66"/>
    <p:sldId id="541" r:id="rId67"/>
    <p:sldId id="542" r:id="rId68"/>
    <p:sldId id="543" r:id="rId69"/>
    <p:sldId id="544" r:id="rId70"/>
    <p:sldId id="545" r:id="rId7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795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 autoAdjust="0"/>
    <p:restoredTop sz="91530" autoAdjust="0"/>
  </p:normalViewPr>
  <p:slideViewPr>
    <p:cSldViewPr snapToGrid="0" snapToObjects="1" showGuides="1">
      <p:cViewPr varScale="1">
        <p:scale>
          <a:sx n="63" d="100"/>
          <a:sy n="63" d="100"/>
        </p:scale>
        <p:origin x="744" y="48"/>
      </p:cViewPr>
      <p:guideLst>
        <p:guide orient="horz" pos="1795"/>
        <p:guide pos="2881"/>
      </p:guideLst>
    </p:cSldViewPr>
  </p:slideViewPr>
  <p:outlineViewPr>
    <p:cViewPr>
      <p:scale>
        <a:sx n="33" d="100"/>
        <a:sy n="33" d="100"/>
      </p:scale>
      <p:origin x="0" y="72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D5EDD0BC-854B-5546-A8FF-AF6B249B6AF5}" type="datetimeFigureOut">
              <a:rPr lang="en-US">
                <a:latin typeface="Arial"/>
                <a:ea typeface="Arial"/>
                <a:cs typeface="Arial"/>
              </a:rPr>
              <a:pPr>
                <a:defRPr/>
              </a:pPr>
              <a:t>7/1/2018</a:t>
            </a:fld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yriad Pro"/>
              </a:defRPr>
            </a:lvl1pPr>
          </a:lstStyle>
          <a:p>
            <a:pPr>
              <a:defRPr/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yriad Pro"/>
              </a:defRPr>
            </a:lvl1pPr>
          </a:lstStyle>
          <a:p>
            <a:pPr>
              <a:defRPr/>
            </a:pPr>
            <a:fld id="{892397C2-5B49-104A-B1D7-DDE182C52C34}" type="slidenum">
              <a:rPr lang="en-US">
                <a:latin typeface="Arial"/>
                <a:ea typeface="Arial"/>
                <a:cs typeface="Arial"/>
              </a:rPr>
              <a:pPr>
                <a:defRPr/>
              </a:pPr>
              <a:t>‹#›</a:t>
            </a:fld>
            <a:endParaRPr lang="en-US" dirty="0"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4672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fld id="{B485999A-F397-D44F-A9CA-C8E36A937B72}" type="datetimeFigureOut">
              <a:rPr lang="en-US" smtClean="0"/>
              <a:pPr>
                <a:defRPr/>
              </a:pPr>
              <a:t>7/1/2018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642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Arial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Arial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3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Connection to the Lesson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extend their understanding of when functions are increasing and decreasing.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also extend their understanding of maximums and minimums of quadratic functions to that of identifying local maximums and minimums of polynomial functions.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interpret maximums and minimums as well as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-intercepts of polynomial functions.</a:t>
            </a: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12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Connection to the Lesson 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extend their understanding of when functions are increasing and decreasing.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also extend their understanding of maximums and minimums of quadratic functions to that of identifying local maximums and minimums of polynomial functions. </a:t>
            </a:r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Students will interpret maximums and minimums as well as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-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y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-intercepts of polynomial functions.</a:t>
            </a: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13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15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D2D5D9F8-D567-244F-880C-4BB4785F1C4C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16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</a:rPr>
              <a:t>www.walch.com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</a:rPr>
              <a:t>ei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/00521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69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http://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</a:rPr>
              <a:t>www.walch.com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/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Arial"/>
              </a:rPr>
              <a:t>ei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Arial"/>
              </a:rPr>
              <a:t>/00522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2D0005-74DA-9042-BDA8-A6CFDFF9710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6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baseline="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3269F200-044B-854D-B613-DAEFCA442ED0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4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5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6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7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8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9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10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173A89F-2E73-BC4E-BA4B-39387A1A2A83}" type="slidenum">
              <a:rPr lang="en-US" sz="1200">
                <a:latin typeface="Arial"/>
                <a:ea typeface="Arial"/>
                <a:cs typeface="Arial"/>
              </a:rPr>
              <a:pPr eaLnBrk="1" hangingPunct="1"/>
              <a:t>11</a:t>
            </a:fld>
            <a:endParaRPr lang="en-US" sz="1200" dirty="0"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976004" y="6246670"/>
            <a:ext cx="5741117" cy="264965"/>
          </a:xfrm>
        </p:spPr>
        <p:txBody>
          <a:bodyPr/>
          <a:lstStyle>
            <a:lvl1pPr algn="l">
              <a:defRPr sz="1500"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r>
              <a:rPr lang="en-US" dirty="0"/>
              <a:t>Describing End Behavior and Turns</a:t>
            </a:r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0D614-EE40-0E47-94A5-6CB874B263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9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0E126-48F9-AC4D-AC38-C2AB0BEB93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189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29D7-C8DC-7147-AE58-F1E4E6A792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92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976004" y="6246670"/>
            <a:ext cx="5741117" cy="264965"/>
          </a:xfrm>
        </p:spPr>
        <p:txBody>
          <a:bodyPr/>
          <a:lstStyle>
            <a:lvl1pPr algn="l">
              <a:defRPr sz="1500"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r>
              <a:rPr lang="en-US" dirty="0"/>
              <a:t>Polynomial Identities</a:t>
            </a:r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976004" y="6246670"/>
            <a:ext cx="5741117" cy="264965"/>
          </a:xfrm>
        </p:spPr>
        <p:txBody>
          <a:bodyPr/>
          <a:lstStyle>
            <a:lvl1pPr algn="l">
              <a:defRPr sz="1500"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r>
              <a:rPr lang="en-US" dirty="0"/>
              <a:t>Polynomial Identities</a:t>
            </a:r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7"/>
            <a:ext cx="9144000" cy="664816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976004" y="6246670"/>
            <a:ext cx="5741117" cy="264965"/>
          </a:xfrm>
        </p:spPr>
        <p:txBody>
          <a:bodyPr/>
          <a:lstStyle>
            <a:lvl1pPr algn="l">
              <a:defRPr sz="1500">
                <a:solidFill>
                  <a:srgbClr val="000090"/>
                </a:solidFill>
              </a:defRPr>
            </a:lvl1pPr>
          </a:lstStyle>
          <a:p>
            <a:pPr>
              <a:defRPr/>
            </a:pPr>
            <a:r>
              <a:rPr lang="en-US" dirty="0"/>
              <a:t>Polynomial Identities</a:t>
            </a:r>
          </a:p>
        </p:txBody>
      </p:sp>
    </p:spTree>
    <p:extLst>
      <p:ext uri="{BB962C8B-B14F-4D97-AF65-F5344CB8AC3E}">
        <p14:creationId xmlns:p14="http://schemas.microsoft.com/office/powerpoint/2010/main" val="221986218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9143238" cy="665018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4998233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992192" y="6249100"/>
            <a:ext cx="5751507" cy="264966"/>
          </a:xfrm>
        </p:spPr>
        <p:txBody>
          <a:bodyPr>
            <a:no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en-US" sz="1500" b="0" i="0" u="none" strike="noStrike" kern="1200" baseline="0" dirty="0" smtClean="0">
                <a:solidFill>
                  <a:srgbClr val="008000"/>
                </a:solidFill>
                <a:latin typeface=""/>
                <a:ea typeface="Arial"/>
                <a:cs typeface="Arial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1500" b="0" i="0" u="none" strike="noStrike" baseline="0" dirty="0">
                <a:latin typeface=""/>
              </a:rPr>
              <a:t>2A.3.1: Describing End Behavior and Turns</a:t>
            </a:r>
            <a:endParaRPr lang="en-US" dirty="0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297863" y="5497513"/>
            <a:ext cx="728662" cy="282575"/>
          </a:xfrm>
        </p:spPr>
        <p:txBody>
          <a:bodyPr/>
          <a:lstStyle>
            <a:lvl1pPr>
              <a:defRPr sz="1800" b="1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78250F6-F2CD-3E43-A816-19C1884C6E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08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D2668-DA52-FD4D-ABB2-66B91D89C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1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B277-BC37-F24A-9674-DFC199BE5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4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CDAA-D19F-6749-9B12-3026E45469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3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1E53-7C3F-3F47-8304-167F5C0B1B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365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AE0CC-F7F9-4643-AB57-365FC48E1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50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D869-41B7-2C49-86D6-4C0988455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29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40223-E867-AA43-9C85-268758CA77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75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B293FF8-CD88-C24E-B901-491EE6C88A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 spd="slow"/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Arial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Arial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Arial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Arial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Arial"/>
          <a:ea typeface="Arial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16CD3905-04BB-974C-B6A1-1CB11239165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Arial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Myriad Pro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Myriad Pro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Myriad Pro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 charset="0"/>
          <a:ea typeface="ＭＳ Ｐゴシック" charset="0"/>
          <a:cs typeface="Myriad Pro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Arial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Arial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Arial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Arial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Arial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521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ch.com/ei/0052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6000" dirty="0"/>
          </a:p>
          <a:p>
            <a:pPr algn="ctr"/>
            <a:r>
              <a:rPr lang="en-US" sz="6000" dirty="0"/>
              <a:t>Describing End Behavior and Turns</a:t>
            </a:r>
          </a:p>
          <a:p>
            <a:pPr algn="ctr"/>
            <a:endParaRPr lang="en-US" sz="6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F48E0-08D1-4483-B32A-9426C6E097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2192" y="6217433"/>
            <a:ext cx="5751507" cy="264966"/>
          </a:xfrm>
        </p:spPr>
        <p:txBody>
          <a:bodyPr/>
          <a:lstStyle/>
          <a:p>
            <a:r>
              <a:rPr lang="en-US" dirty="0"/>
              <a:t>Describing End Behavior and Turns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1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96480" cy="4997450"/>
          </a:xfrm>
        </p:spPr>
        <p:txBody>
          <a:bodyPr/>
          <a:lstStyle/>
          <a:p>
            <a:pPr marL="457200" indent="-457200" algn="l">
              <a:buFont typeface="+mj-lt"/>
              <a:buAutoNum type="arabicPeriod" startAt="3"/>
            </a:pPr>
            <a:r>
              <a:rPr lang="en-US" b="1" dirty="0">
                <a:solidFill>
                  <a:srgbClr val="660066"/>
                </a:solidFill>
              </a:rPr>
              <a:t>What is the </a:t>
            </a:r>
            <a:r>
              <a:rPr lang="en-US" b="1" i="1" dirty="0">
                <a:solidFill>
                  <a:srgbClr val="660066"/>
                </a:solidFill>
              </a:rPr>
              <a:t>x</a:t>
            </a:r>
            <a:r>
              <a:rPr lang="en-US" b="1" dirty="0">
                <a:solidFill>
                  <a:srgbClr val="660066"/>
                </a:solidFill>
              </a:rPr>
              <a:t>-intercept and what does it represent?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chemeClr val="accent2"/>
                </a:solidFill>
              </a:rPr>
              <a:t>x</a:t>
            </a:r>
            <a:r>
              <a:rPr lang="en-US" sz="2400" dirty="0">
                <a:solidFill>
                  <a:schemeClr val="accent2"/>
                </a:solidFill>
              </a:rPr>
              <a:t>-intercept </a:t>
            </a:r>
            <a:r>
              <a:rPr lang="en-US" sz="2400" dirty="0">
                <a:solidFill>
                  <a:schemeClr val="tx1"/>
                </a:solidFill>
              </a:rPr>
              <a:t>is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the point at which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the function </a:t>
            </a:r>
            <a:r>
              <a:rPr lang="en-US" sz="2400" dirty="0">
                <a:solidFill>
                  <a:srgbClr val="C0504D"/>
                </a:solidFill>
              </a:rPr>
              <a:t>crosses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i="1" dirty="0">
                <a:solidFill>
                  <a:srgbClr val="C0504D"/>
                </a:solidFill>
              </a:rPr>
              <a:t>x</a:t>
            </a:r>
            <a:r>
              <a:rPr lang="en-US" sz="2400" dirty="0">
                <a:solidFill>
                  <a:srgbClr val="C0504D"/>
                </a:solidFill>
              </a:rPr>
              <a:t>-axis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407" y="1254017"/>
            <a:ext cx="4172193" cy="4103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937500" y="49784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62700" y="4673600"/>
            <a:ext cx="1892300" cy="29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x-intercept</a:t>
            </a:r>
          </a:p>
        </p:txBody>
      </p:sp>
    </p:spTree>
    <p:extLst>
      <p:ext uri="{BB962C8B-B14F-4D97-AF65-F5344CB8AC3E}">
        <p14:creationId xmlns:p14="http://schemas.microsoft.com/office/powerpoint/2010/main" val="21625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3835157" cy="4997450"/>
          </a:xfrm>
        </p:spPr>
        <p:txBody>
          <a:bodyPr/>
          <a:lstStyle/>
          <a:p>
            <a:pPr marL="457200" indent="-457200" algn="l"/>
            <a:endParaRPr lang="en-US" sz="1200" dirty="0">
              <a:solidFill>
                <a:schemeClr val="tx1"/>
              </a:solidFill>
            </a:endParaRPr>
          </a:p>
          <a:p>
            <a:pPr marL="457200" indent="-457200" algn="l"/>
            <a:r>
              <a:rPr lang="en-US" sz="2400" dirty="0">
                <a:solidFill>
                  <a:schemeClr val="tx1"/>
                </a:solidFill>
              </a:rPr>
              <a:t>	In this graph, the </a:t>
            </a:r>
            <a:r>
              <a:rPr lang="en-US" sz="2400" i="1" dirty="0">
                <a:solidFill>
                  <a:srgbClr val="C0504D"/>
                </a:solidFill>
              </a:rPr>
              <a:t>x</a:t>
            </a:r>
            <a:r>
              <a:rPr lang="en-US" sz="2400" dirty="0">
                <a:solidFill>
                  <a:srgbClr val="C0504D"/>
                </a:solidFill>
              </a:rPr>
              <a:t>-intercept </a:t>
            </a:r>
            <a:r>
              <a:rPr lang="en-US" sz="2400" dirty="0">
                <a:solidFill>
                  <a:schemeClr val="tx1"/>
                </a:solidFill>
              </a:rPr>
              <a:t>appears to be </a:t>
            </a:r>
            <a:r>
              <a:rPr lang="en-US" sz="2400" dirty="0">
                <a:solidFill>
                  <a:srgbClr val="0000FF"/>
                </a:solidFill>
              </a:rPr>
              <a:t>(41, 0) </a:t>
            </a:r>
            <a:r>
              <a:rPr lang="en-US" sz="2400" dirty="0">
                <a:solidFill>
                  <a:schemeClr val="tx1"/>
                </a:solidFill>
              </a:rPr>
              <a:t>and represents when, </a:t>
            </a:r>
            <a:r>
              <a:rPr lang="en-US" sz="2400" dirty="0">
                <a:solidFill>
                  <a:srgbClr val="0000FF"/>
                </a:solidFill>
              </a:rPr>
              <a:t>41 hours</a:t>
            </a:r>
            <a:r>
              <a:rPr lang="en-US" sz="2400" dirty="0">
                <a:solidFill>
                  <a:schemeClr val="tx1"/>
                </a:solidFill>
              </a:rPr>
              <a:t> after the dose is first taken, the concentration of medicine in the bloodstream is </a:t>
            </a:r>
            <a:r>
              <a:rPr lang="en-US" sz="2400" dirty="0">
                <a:solidFill>
                  <a:srgbClr val="0000FF"/>
                </a:solidFill>
              </a:rPr>
              <a:t>0 parts per million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07" y="720617"/>
            <a:ext cx="4172193" cy="4103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229600" y="44450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416800" y="4114800"/>
            <a:ext cx="889000" cy="381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(41,0)</a:t>
            </a:r>
          </a:p>
        </p:txBody>
      </p:sp>
    </p:spTree>
    <p:extLst>
      <p:ext uri="{BB962C8B-B14F-4D97-AF65-F5344CB8AC3E}">
        <p14:creationId xmlns:p14="http://schemas.microsoft.com/office/powerpoint/2010/main" val="216251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7656513" cy="4997450"/>
          </a:xfrm>
        </p:spPr>
        <p:txBody>
          <a:bodyPr/>
          <a:lstStyle/>
          <a:p>
            <a:pPr marL="457200" indent="-457200" algn="l">
              <a:buFont typeface="+mj-lt"/>
              <a:buAutoNum type="arabicPeriod" startAt="4"/>
            </a:pPr>
            <a:r>
              <a:rPr lang="en-US" b="1" dirty="0">
                <a:solidFill>
                  <a:srgbClr val="660066"/>
                </a:solidFill>
              </a:rPr>
              <a:t>What is the </a:t>
            </a:r>
            <a:r>
              <a:rPr lang="en-US" b="1" i="1" dirty="0">
                <a:solidFill>
                  <a:srgbClr val="660066"/>
                </a:solidFill>
              </a:rPr>
              <a:t>y</a:t>
            </a:r>
            <a:r>
              <a:rPr lang="en-US" b="1" dirty="0">
                <a:solidFill>
                  <a:srgbClr val="660066"/>
                </a:solidFill>
              </a:rPr>
              <a:t>-intercept and what does it represent? </a:t>
            </a:r>
          </a:p>
          <a:p>
            <a:pPr marL="457200" indent="-457200" algn="l"/>
            <a:endParaRPr lang="en-US" sz="1200" b="1" dirty="0">
              <a:solidFill>
                <a:srgbClr val="660066"/>
              </a:solidFill>
            </a:endParaRPr>
          </a:p>
          <a:p>
            <a:pPr marL="457200" indent="-457200" algn="l"/>
            <a:r>
              <a:rPr lang="en-US" sz="2400" dirty="0"/>
              <a:t>	The </a:t>
            </a:r>
            <a:r>
              <a:rPr lang="en-US" sz="2400" i="1" dirty="0">
                <a:solidFill>
                  <a:srgbClr val="C0504D"/>
                </a:solidFill>
              </a:rPr>
              <a:t>y</a:t>
            </a:r>
            <a:r>
              <a:rPr lang="en-US" sz="2400" dirty="0">
                <a:solidFill>
                  <a:srgbClr val="C0504D"/>
                </a:solidFill>
              </a:rPr>
              <a:t>-intercept </a:t>
            </a:r>
            <a:r>
              <a:rPr lang="en-US" sz="2400" dirty="0"/>
              <a:t>is the </a:t>
            </a:r>
          </a:p>
          <a:p>
            <a:pPr marL="457200" indent="-457200" algn="l"/>
            <a:r>
              <a:rPr lang="en-US" dirty="0"/>
              <a:t>	</a:t>
            </a:r>
            <a:r>
              <a:rPr lang="en-US" sz="2400" dirty="0"/>
              <a:t>point at which the </a:t>
            </a:r>
          </a:p>
          <a:p>
            <a:pPr marL="457200" indent="-457200" algn="l"/>
            <a:r>
              <a:rPr lang="en-US" dirty="0"/>
              <a:t>	</a:t>
            </a:r>
            <a:r>
              <a:rPr lang="en-US" sz="2400" dirty="0"/>
              <a:t>function </a:t>
            </a:r>
            <a:r>
              <a:rPr lang="en-US" sz="2400" dirty="0">
                <a:solidFill>
                  <a:srgbClr val="C0504D"/>
                </a:solidFill>
              </a:rPr>
              <a:t>crosses</a:t>
            </a:r>
            <a:r>
              <a:rPr lang="en-US" sz="2400" dirty="0"/>
              <a:t> the </a:t>
            </a:r>
          </a:p>
          <a:p>
            <a:pPr marL="457200" indent="-457200" algn="l"/>
            <a:r>
              <a:rPr lang="en-US" i="1" dirty="0"/>
              <a:t>	</a:t>
            </a:r>
            <a:r>
              <a:rPr lang="en-US" sz="2400" i="1" dirty="0">
                <a:solidFill>
                  <a:srgbClr val="C0504D"/>
                </a:solidFill>
              </a:rPr>
              <a:t>y</a:t>
            </a:r>
            <a:r>
              <a:rPr lang="en-US" sz="2400" dirty="0">
                <a:solidFill>
                  <a:srgbClr val="C0504D"/>
                </a:solidFill>
              </a:rPr>
              <a:t>-axis</a:t>
            </a:r>
            <a:r>
              <a:rPr lang="en-US" sz="2400" dirty="0"/>
              <a:t>.</a:t>
            </a:r>
          </a:p>
          <a:p>
            <a:pPr marL="800100" lvl="1" indent="-342900" algn="l">
              <a:spcBef>
                <a:spcPts val="576"/>
              </a:spcBef>
              <a:spcAft>
                <a:spcPts val="600"/>
              </a:spcAft>
              <a:buFont typeface="Arial"/>
              <a:buChar char="•"/>
            </a:pPr>
            <a:endParaRPr lang="en-US" sz="2400" dirty="0">
              <a:solidFill>
                <a:srgbClr val="660066"/>
              </a:solidFill>
            </a:endParaRPr>
          </a:p>
          <a:p>
            <a:pPr lvl="1" algn="l"/>
            <a:endParaRPr lang="en-US" sz="2400" dirty="0">
              <a:solidFill>
                <a:srgbClr val="660066"/>
              </a:solidFill>
            </a:endParaRPr>
          </a:p>
          <a:p>
            <a:pPr lvl="1" algn="l"/>
            <a:endParaRPr lang="en-US" sz="2400" dirty="0">
              <a:solidFill>
                <a:srgbClr val="660066"/>
              </a:solidFill>
            </a:endParaRPr>
          </a:p>
          <a:p>
            <a:pPr lvl="1" algn="l">
              <a:spcBef>
                <a:spcPts val="1176"/>
              </a:spcBef>
            </a:pPr>
            <a:endParaRPr lang="da-DK" sz="2400" dirty="0">
              <a:solidFill>
                <a:srgbClr val="660066"/>
              </a:solidFill>
            </a:endParaRPr>
          </a:p>
          <a:p>
            <a:pPr lvl="1" algn="l">
              <a:spcBef>
                <a:spcPts val="1176"/>
              </a:spcBef>
            </a:pPr>
            <a:endParaRPr lang="en-US" sz="2400" dirty="0">
              <a:solidFill>
                <a:srgbClr val="660066"/>
              </a:solidFill>
            </a:endParaRPr>
          </a:p>
          <a:p>
            <a:pPr lvl="6" algn="l">
              <a:lnSpc>
                <a:spcPct val="150000"/>
              </a:lnSpc>
              <a:spcBef>
                <a:spcPts val="1176"/>
              </a:spcBef>
            </a:pPr>
            <a:endParaRPr lang="en-US" sz="2400" dirty="0">
              <a:solidFill>
                <a:srgbClr val="660066"/>
              </a:solidFill>
              <a:latin typeface="Arial"/>
              <a:cs typeface="Arial"/>
            </a:endParaRPr>
          </a:p>
          <a:p>
            <a:pPr lvl="6" algn="l">
              <a:lnSpc>
                <a:spcPct val="150000"/>
              </a:lnSpc>
            </a:pPr>
            <a:endParaRPr lang="en-US" sz="240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8" name="Picture 7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732" y="1365250"/>
            <a:ext cx="4172193" cy="410379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848225" y="4797533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65700" y="4607033"/>
            <a:ext cx="1389062" cy="2540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y-intercept</a:t>
            </a:r>
          </a:p>
        </p:txBody>
      </p:sp>
    </p:spTree>
    <p:extLst>
      <p:ext uri="{BB962C8B-B14F-4D97-AF65-F5344CB8AC3E}">
        <p14:creationId xmlns:p14="http://schemas.microsoft.com/office/powerpoint/2010/main" val="1268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11149" y="641350"/>
            <a:ext cx="4108451" cy="4997450"/>
          </a:xfrm>
        </p:spPr>
        <p:txBody>
          <a:bodyPr/>
          <a:lstStyle/>
          <a:p>
            <a:pPr marL="457200" indent="-457200" algn="l"/>
            <a:endParaRPr lang="en-US" sz="1200" dirty="0"/>
          </a:p>
          <a:p>
            <a:pPr marL="457200" indent="-457200" algn="l"/>
            <a:r>
              <a:rPr lang="en-US" dirty="0"/>
              <a:t>	</a:t>
            </a:r>
            <a:r>
              <a:rPr lang="en-US" sz="2400" dirty="0"/>
              <a:t>In this graph, the </a:t>
            </a:r>
            <a:r>
              <a:rPr lang="en-US" sz="2400" i="1" dirty="0">
                <a:solidFill>
                  <a:schemeClr val="accent2"/>
                </a:solidFill>
              </a:rPr>
              <a:t>y</a:t>
            </a:r>
            <a:r>
              <a:rPr lang="en-US" sz="2400" dirty="0">
                <a:solidFill>
                  <a:schemeClr val="accent2"/>
                </a:solidFill>
              </a:rPr>
              <a:t>-intercept</a:t>
            </a:r>
            <a:r>
              <a:rPr lang="en-US" sz="2400" dirty="0"/>
              <a:t> appears to be </a:t>
            </a:r>
            <a:r>
              <a:rPr lang="en-US" sz="2400" dirty="0">
                <a:solidFill>
                  <a:srgbClr val="0000FF"/>
                </a:solidFill>
              </a:rPr>
              <a:t>(0, 2)</a:t>
            </a:r>
            <a:r>
              <a:rPr lang="en-US" sz="2400" dirty="0"/>
              <a:t>. </a:t>
            </a:r>
          </a:p>
          <a:p>
            <a:pPr marL="457200" indent="-457200" algn="l"/>
            <a:endParaRPr lang="en-US" sz="1200" dirty="0"/>
          </a:p>
          <a:p>
            <a:pPr marL="457200" indent="-457200" algn="l"/>
            <a:r>
              <a:rPr lang="en-US" sz="2400" dirty="0"/>
              <a:t>	It represents the time when the dose is </a:t>
            </a:r>
            <a:r>
              <a:rPr lang="en-US" sz="2400" dirty="0">
                <a:solidFill>
                  <a:srgbClr val="C0504D"/>
                </a:solidFill>
              </a:rPr>
              <a:t>first taken</a:t>
            </a:r>
            <a:r>
              <a:rPr lang="en-US" sz="2400" dirty="0"/>
              <a:t>, at </a:t>
            </a:r>
            <a:r>
              <a:rPr lang="en-US" sz="2400" i="1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FF"/>
                </a:solidFill>
              </a:rPr>
              <a:t> = 0</a:t>
            </a:r>
            <a:r>
              <a:rPr lang="en-US" sz="2400" dirty="0"/>
              <a:t>, and the concentration in the bloodstream at that time, </a:t>
            </a:r>
            <a:r>
              <a:rPr lang="en-US" sz="2400" dirty="0">
                <a:solidFill>
                  <a:srgbClr val="0000FF"/>
                </a:solidFill>
              </a:rPr>
              <a:t>2 parts per million</a:t>
            </a:r>
            <a:r>
              <a:rPr lang="en-US" sz="2400" dirty="0"/>
              <a:t>. </a:t>
            </a:r>
          </a:p>
          <a:p>
            <a:pPr marL="800100" lvl="1" indent="-342900" algn="l">
              <a:spcBef>
                <a:spcPts val="576"/>
              </a:spcBef>
              <a:spcAft>
                <a:spcPts val="600"/>
              </a:spcAft>
              <a:buFont typeface="Arial"/>
              <a:buChar char="•"/>
            </a:pPr>
            <a:endParaRPr lang="en-US" sz="2400" dirty="0">
              <a:solidFill>
                <a:srgbClr val="660066"/>
              </a:solidFill>
            </a:endParaRPr>
          </a:p>
          <a:p>
            <a:pPr lvl="1" algn="l"/>
            <a:endParaRPr lang="en-US" sz="2400" dirty="0">
              <a:solidFill>
                <a:srgbClr val="660066"/>
              </a:solidFill>
            </a:endParaRPr>
          </a:p>
          <a:p>
            <a:pPr lvl="1" algn="l"/>
            <a:endParaRPr lang="en-US" sz="2400" dirty="0">
              <a:solidFill>
                <a:srgbClr val="660066"/>
              </a:solidFill>
            </a:endParaRPr>
          </a:p>
          <a:p>
            <a:pPr lvl="1" algn="l">
              <a:spcBef>
                <a:spcPts val="1176"/>
              </a:spcBef>
            </a:pPr>
            <a:endParaRPr lang="da-DK" sz="2400" dirty="0">
              <a:solidFill>
                <a:srgbClr val="660066"/>
              </a:solidFill>
            </a:endParaRPr>
          </a:p>
          <a:p>
            <a:pPr lvl="1" algn="l">
              <a:spcBef>
                <a:spcPts val="1176"/>
              </a:spcBef>
            </a:pPr>
            <a:endParaRPr lang="en-US" sz="2400" dirty="0">
              <a:solidFill>
                <a:srgbClr val="660066"/>
              </a:solidFill>
            </a:endParaRPr>
          </a:p>
          <a:p>
            <a:pPr lvl="6" algn="l">
              <a:lnSpc>
                <a:spcPct val="150000"/>
              </a:lnSpc>
              <a:spcBef>
                <a:spcPts val="1176"/>
              </a:spcBef>
            </a:pPr>
            <a:endParaRPr lang="en-US" sz="2400" dirty="0">
              <a:solidFill>
                <a:srgbClr val="660066"/>
              </a:solidFill>
              <a:latin typeface="Arial"/>
              <a:cs typeface="Arial"/>
            </a:endParaRPr>
          </a:p>
          <a:p>
            <a:pPr lvl="6" algn="l">
              <a:lnSpc>
                <a:spcPct val="150000"/>
              </a:lnSpc>
            </a:pPr>
            <a:endParaRPr lang="en-US" sz="2400" dirty="0">
              <a:solidFill>
                <a:srgbClr val="660066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432" y="806450"/>
            <a:ext cx="4172193" cy="4103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60925" y="4238733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4900" y="4048233"/>
            <a:ext cx="774700" cy="2667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(0,2)</a:t>
            </a:r>
          </a:p>
        </p:txBody>
      </p:sp>
    </p:spTree>
    <p:extLst>
      <p:ext uri="{BB962C8B-B14F-4D97-AF65-F5344CB8AC3E}">
        <p14:creationId xmlns:p14="http://schemas.microsoft.com/office/powerpoint/2010/main" val="1268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8000" dirty="0"/>
          </a:p>
          <a:p>
            <a:pPr algn="ctr"/>
            <a:r>
              <a:rPr lang="en-US" sz="8000" dirty="0"/>
              <a:t>Instruction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426013624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7780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Introduction</a:t>
            </a:r>
          </a:p>
          <a:p>
            <a:pPr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dirty="0"/>
              <a:t>By this point in your mathematics experience, you have worked extensively with </a:t>
            </a:r>
            <a:r>
              <a:rPr lang="en-US" dirty="0">
                <a:solidFill>
                  <a:srgbClr val="C0504D"/>
                </a:solidFill>
              </a:rPr>
              <a:t>functions</a:t>
            </a:r>
            <a:r>
              <a:rPr lang="en-US" dirty="0"/>
              <a:t>: </a:t>
            </a:r>
          </a:p>
          <a:p>
            <a:pPr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dirty="0"/>
              <a:t>	determining the </a:t>
            </a:r>
            <a:r>
              <a:rPr lang="en-US" dirty="0">
                <a:solidFill>
                  <a:srgbClr val="C0504D"/>
                </a:solidFill>
              </a:rPr>
              <a:t>slopes</a:t>
            </a:r>
            <a:r>
              <a:rPr lang="en-US" dirty="0"/>
              <a:t> of linear functions, </a:t>
            </a:r>
          </a:p>
          <a:p>
            <a:pPr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dirty="0"/>
              <a:t>	identifying the </a:t>
            </a:r>
            <a:r>
              <a:rPr lang="en-US" dirty="0">
                <a:solidFill>
                  <a:srgbClr val="C0504D"/>
                </a:solidFill>
              </a:rPr>
              <a:t>vertices</a:t>
            </a:r>
            <a:r>
              <a:rPr lang="en-US" dirty="0"/>
              <a:t> of quadratic functions as 	maxima or minima, </a:t>
            </a:r>
          </a:p>
          <a:p>
            <a:pPr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dirty="0"/>
              <a:t>	determining the </a:t>
            </a:r>
            <a:r>
              <a:rPr lang="en-US" dirty="0">
                <a:solidFill>
                  <a:srgbClr val="C0504D"/>
                </a:solidFill>
              </a:rPr>
              <a:t>end behavior </a:t>
            </a:r>
            <a:r>
              <a:rPr lang="en-US" dirty="0"/>
              <a:t>of exponential 	functions,</a:t>
            </a:r>
          </a:p>
          <a:p>
            <a:pPr>
              <a:spcAft>
                <a:spcPts val="0"/>
              </a:spcAft>
            </a:pPr>
            <a:endParaRPr lang="en-US" sz="1200" dirty="0"/>
          </a:p>
          <a:p>
            <a:pPr>
              <a:spcAft>
                <a:spcPts val="0"/>
              </a:spcAft>
            </a:pPr>
            <a:r>
              <a:rPr lang="en-US" dirty="0"/>
              <a:t>	and identifying </a:t>
            </a:r>
            <a:r>
              <a:rPr lang="en-US" dirty="0">
                <a:solidFill>
                  <a:srgbClr val="C0504D"/>
                </a:solidFill>
              </a:rPr>
              <a:t>intercepts</a:t>
            </a:r>
            <a:r>
              <a:rPr lang="en-US" dirty="0"/>
              <a:t> of many types of functions.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76003" y="6246670"/>
            <a:ext cx="5996807" cy="264965"/>
          </a:xfrm>
        </p:spPr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7780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Introduction, continued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You can extend the skills you have used to analyze functions you have previously studied in order to understand the graphs of other </a:t>
            </a:r>
            <a:r>
              <a:rPr lang="en-US" dirty="0">
                <a:solidFill>
                  <a:srgbClr val="C0504D"/>
                </a:solidFill>
              </a:rPr>
              <a:t>polynomial functions</a:t>
            </a:r>
            <a:r>
              <a:rPr lang="en-US" dirty="0"/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0A64BF-F1FF-FE46-8566-4B9C9A787A7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976003" y="6246670"/>
            <a:ext cx="5996807" cy="264965"/>
          </a:xfrm>
        </p:spPr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</a:t>
            </a:r>
            <a:endParaRPr lang="en-US" sz="2000" b="1" dirty="0">
              <a:ea typeface="+mn-ea"/>
            </a:endParaRP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/>
              <a:t>Recall that a polynomial function is a function with a general form of </a:t>
            </a:r>
            <a:endParaRPr lang="en-US" i="1" dirty="0"/>
          </a:p>
          <a:p>
            <a:pPr marL="34747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where 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baseline="-25000" dirty="0">
                <a:solidFill>
                  <a:srgbClr val="0000FF"/>
                </a:solidFill>
                <a:latin typeface="Cambria" panose="02040503050406030204" pitchFamily="18" charset="0"/>
              </a:rPr>
              <a:t>1</a:t>
            </a:r>
            <a:r>
              <a:rPr lang="en-US" dirty="0"/>
              <a:t> is a rational number, 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</a:rPr>
              <a:t>a</a:t>
            </a:r>
            <a:r>
              <a:rPr lang="en-US" i="1" baseline="-25000" dirty="0">
                <a:solidFill>
                  <a:srgbClr val="0000FF"/>
                </a:solidFill>
                <a:latin typeface="Cambria" panose="02040503050406030204" pitchFamily="18" charset="0"/>
              </a:rPr>
              <a:t>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Cambria" panose="02040503050406030204" pitchFamily="18" charset="0"/>
              </a:rPr>
              <a:t>≠ 0</a:t>
            </a:r>
            <a:r>
              <a:rPr lang="en-US" dirty="0"/>
              <a:t>, and </a:t>
            </a:r>
            <a:r>
              <a:rPr lang="en-US" i="1" dirty="0">
                <a:solidFill>
                  <a:srgbClr val="0000FF"/>
                </a:solidFill>
                <a:latin typeface="Cambria" panose="02040503050406030204" pitchFamily="18" charset="0"/>
              </a:rPr>
              <a:t>n</a:t>
            </a:r>
            <a:r>
              <a:rPr lang="en-US" i="1" dirty="0"/>
              <a:t> </a:t>
            </a:r>
            <a:r>
              <a:rPr lang="en-US" dirty="0"/>
              <a:t>is the </a:t>
            </a:r>
            <a:r>
              <a:rPr lang="en-US" dirty="0">
                <a:solidFill>
                  <a:srgbClr val="C0504D"/>
                </a:solidFill>
              </a:rPr>
              <a:t>highest degree </a:t>
            </a:r>
            <a:r>
              <a:rPr lang="en-US" dirty="0"/>
              <a:t>of the polynomial.</a:t>
            </a:r>
          </a:p>
          <a:p>
            <a:pPr marL="347472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en-US" sz="1200" dirty="0"/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/>
              <a:t>Polynomial functions are defined for any function that contains </a:t>
            </a:r>
            <a:r>
              <a:rPr lang="en-US" dirty="0">
                <a:solidFill>
                  <a:schemeClr val="accent2"/>
                </a:solidFill>
              </a:rPr>
              <a:t>positive integer exponents</a:t>
            </a:r>
            <a:r>
              <a:rPr lang="en-US" dirty="0"/>
              <a:t>.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/>
              <a:t>Recall that </a:t>
            </a:r>
            <a:r>
              <a:rPr lang="en-US" b="1" dirty="0"/>
              <a:t>integers </a:t>
            </a:r>
            <a:r>
              <a:rPr lang="en-US" dirty="0"/>
              <a:t>are numbers that are </a:t>
            </a:r>
            <a:r>
              <a:rPr lang="en-US" dirty="0">
                <a:solidFill>
                  <a:srgbClr val="C0504D"/>
                </a:solidFill>
              </a:rPr>
              <a:t>not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fractions</a:t>
            </a:r>
            <a:r>
              <a:rPr lang="en-US" dirty="0"/>
              <a:t> or </a:t>
            </a:r>
            <a:r>
              <a:rPr lang="en-US" dirty="0">
                <a:solidFill>
                  <a:srgbClr val="C0504D"/>
                </a:solidFill>
              </a:rPr>
              <a:t>decimals</a:t>
            </a:r>
            <a:r>
              <a:rPr lang="en-US" dirty="0"/>
              <a:t>.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270E78-E23D-7748-ACDE-2A48DE59FD1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23680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7" name="Equation" r:id="rId3" imgW="190500" imgH="330200" progId="Equation.DSMT4">
                  <p:embed/>
                </p:oleObj>
              </mc:Choice>
              <mc:Fallback>
                <p:oleObj name="Equation" r:id="rId3" imgW="190500" imgH="33020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54718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8" name="Equation" r:id="rId5" imgW="190500" imgH="330200" progId="Equation.DSMT4">
                  <p:embed/>
                </p:oleObj>
              </mc:Choice>
              <mc:Fallback>
                <p:oleObj name="Equation" r:id="rId5" imgW="190500" imgH="330200" progId="Equation.DSMT4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4995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09" name="Equation" r:id="rId6" imgW="190500" imgH="330200" progId="Equation.DSMT4">
                  <p:embed/>
                </p:oleObj>
              </mc:Choice>
              <mc:Fallback>
                <p:oleObj name="Equation" r:id="rId6" imgW="190500" imgH="3302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28643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0" name="Equation" r:id="rId7" imgW="190500" imgH="330200" progId="Equation.DSMT4">
                  <p:embed/>
                </p:oleObj>
              </mc:Choice>
              <mc:Fallback>
                <p:oleObj name="Equation" r:id="rId7" imgW="190500" imgH="33020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210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1" name="Equation" r:id="rId8" imgW="190500" imgH="330200" progId="Equation.DSMT4">
                  <p:embed/>
                </p:oleObj>
              </mc:Choice>
              <mc:Fallback>
                <p:oleObj name="Equation" r:id="rId8" imgW="190500" imgH="3302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729612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2" name="Equation" r:id="rId9" imgW="190500" imgH="330200" progId="Equation.DSMT4">
                  <p:embed/>
                </p:oleObj>
              </mc:Choice>
              <mc:Fallback>
                <p:oleObj name="Equation" r:id="rId9" imgW="190500" imgH="33020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46817"/>
              </p:ext>
            </p:extLst>
          </p:nvPr>
        </p:nvGraphicFramePr>
        <p:xfrm>
          <a:off x="7391400" y="4178300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13" name="Equation" r:id="rId10" imgW="190500" imgH="330200" progId="Equation.DSMT4">
                  <p:embed/>
                </p:oleObj>
              </mc:Choice>
              <mc:Fallback>
                <p:oleObj name="Equation" r:id="rId10" imgW="190500" imgH="33020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178300"/>
                        <a:ext cx="1905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CA53FF-548E-4693-AFFA-6E198B40AD1F}"/>
                  </a:ext>
                </a:extLst>
              </p:cNvPr>
              <p:cNvSpPr txBox="1"/>
              <p:nvPr/>
            </p:nvSpPr>
            <p:spPr>
              <a:xfrm>
                <a:off x="3093900" y="1855435"/>
                <a:ext cx="585160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CA53FF-548E-4693-AFFA-6E198B40A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900" y="1855435"/>
                <a:ext cx="5851602" cy="369332"/>
              </a:xfrm>
              <a:prstGeom prst="rect">
                <a:avLst/>
              </a:prstGeom>
              <a:blipFill>
                <a:blip r:embed="rId11"/>
                <a:stretch>
                  <a:fillRect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lnSpc>
                <a:spcPct val="11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C0504D"/>
                </a:solidFill>
              </a:rPr>
              <a:t>degree</a:t>
            </a:r>
            <a:r>
              <a:rPr lang="en-US" dirty="0"/>
              <a:t> of a polynomial function is the </a:t>
            </a:r>
            <a:r>
              <a:rPr lang="en-US" dirty="0">
                <a:solidFill>
                  <a:srgbClr val="C0504D"/>
                </a:solidFill>
              </a:rPr>
              <a:t>highest exponent</a:t>
            </a:r>
            <a:r>
              <a:rPr lang="en-US" dirty="0"/>
              <a:t> to which the dependent variable is raised.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sz="1200" dirty="0"/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dirty="0"/>
              <a:t>For example, the equation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dirty="0">
                <a:solidFill>
                  <a:srgbClr val="0000FF"/>
                </a:solidFill>
              </a:rPr>
              <a:t>= 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7</a:t>
            </a:r>
            <a:r>
              <a:rPr lang="en-US" dirty="0">
                <a:solidFill>
                  <a:srgbClr val="0000FF"/>
                </a:solidFill>
              </a:rPr>
              <a:t> + 9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rgbClr val="0000FF"/>
                </a:solidFill>
              </a:rPr>
              <a:t> – 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</a:rPr>
              <a:t>+ 4 </a:t>
            </a:r>
            <a:r>
              <a:rPr lang="en-US" dirty="0"/>
              <a:t>is a </a:t>
            </a:r>
            <a:r>
              <a:rPr lang="en-US" dirty="0">
                <a:solidFill>
                  <a:schemeClr val="accent2"/>
                </a:solidFill>
              </a:rPr>
              <a:t>seventh-degree </a:t>
            </a:r>
            <a:r>
              <a:rPr lang="en-US" dirty="0"/>
              <a:t>polynomial function because its </a:t>
            </a:r>
            <a:r>
              <a:rPr lang="en-US" dirty="0">
                <a:solidFill>
                  <a:schemeClr val="accent2"/>
                </a:solidFill>
              </a:rPr>
              <a:t>highest exponent </a:t>
            </a:r>
            <a:r>
              <a:rPr lang="en-US" dirty="0"/>
              <a:t>is</a:t>
            </a:r>
            <a:r>
              <a:rPr lang="en-US" dirty="0">
                <a:solidFill>
                  <a:srgbClr val="0000FF"/>
                </a:solidFill>
              </a:rPr>
              <a:t> 7 </a:t>
            </a:r>
            <a:r>
              <a:rPr lang="en-US" dirty="0"/>
              <a:t>and all other exponents are positive whole numbers.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228144592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640567"/>
                <a:ext cx="7855776" cy="5463733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Key Concepts, </a:t>
                </a:r>
                <a:r>
                  <a:rPr lang="en-US" sz="2800" b="1" i="1" dirty="0">
                    <a:ea typeface="+mn-ea"/>
                  </a:rPr>
                  <a:t>continued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Font typeface="Arial"/>
                  <a:buChar char="•"/>
                </a:pPr>
                <a:r>
                  <a:rPr lang="en-US" dirty="0"/>
                  <a:t>                             is not a polynomial function because the exponent is not a whole number.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Font typeface="Arial"/>
                  <a:buChar char="•"/>
                </a:pPr>
                <a:endParaRPr lang="en-US" dirty="0"/>
              </a:p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Font typeface="Arial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=−3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is also not a polynomial function since the square root of a number can be written as a power of </a:t>
                </a:r>
                <a:r>
                  <a:rPr lang="en-US" dirty="0">
                    <a:solidFill>
                      <a:srgbClr val="0000FF"/>
                    </a:solidFill>
                  </a:rPr>
                  <a:t>½</a:t>
                </a:r>
                <a:r>
                  <a:rPr lang="en-US" dirty="0"/>
                  <a:t> , which is not a whole number either. 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640567"/>
                <a:ext cx="7855776" cy="5463733"/>
              </a:xfrm>
              <a:blipFill>
                <a:blip r:embed="rId3"/>
                <a:stretch>
                  <a:fillRect l="-1552" t="-1004" r="-2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66AB45-24F8-4381-95B5-A098ABC6995A}"/>
                  </a:ext>
                </a:extLst>
              </p:cNvPr>
              <p:cNvSpPr txBox="1"/>
              <p:nvPr/>
            </p:nvSpPr>
            <p:spPr>
              <a:xfrm>
                <a:off x="1064904" y="1476645"/>
                <a:ext cx="2383473" cy="5380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66AB45-24F8-4381-95B5-A098ABC699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904" y="1476645"/>
                <a:ext cx="2383473" cy="5380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1918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8000" dirty="0"/>
          </a:p>
          <a:p>
            <a:pPr algn="ctr"/>
            <a:r>
              <a:rPr lang="en-US" sz="8000" dirty="0"/>
              <a:t>Warm-Up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007C3A-F6B3-478F-B71C-BBF5F92CD3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Describing End Behavior and Turns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1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640567"/>
                <a:ext cx="7855776" cy="5463733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Key Concepts, </a:t>
                </a:r>
                <a:r>
                  <a:rPr lang="en-US" sz="2800" b="1" i="1" dirty="0">
                    <a:ea typeface="+mn-ea"/>
                  </a:rPr>
                  <a:t>continued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lnSpc>
                    <a:spcPct val="150000"/>
                  </a:lnSpc>
                  <a:spcAft>
                    <a:spcPts val="0"/>
                  </a:spcAft>
                  <a:buFont typeface="Arial"/>
                  <a:buChar char="•"/>
                </a:pP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=5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is not a polynomial function because not all exponents are non-negative integers.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640567"/>
                <a:ext cx="7855776" cy="5463733"/>
              </a:xfrm>
              <a:blipFill>
                <a:blip r:embed="rId3"/>
                <a:stretch>
                  <a:fillRect l="-1552" t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25791918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spcAft>
                <a:spcPts val="0"/>
              </a:spcAft>
            </a:pPr>
            <a:endParaRPr lang="en-US" sz="1200" b="1" dirty="0"/>
          </a:p>
          <a:p>
            <a:pPr>
              <a:spcAft>
                <a:spcPts val="0"/>
              </a:spcAft>
            </a:pPr>
            <a:r>
              <a:rPr lang="en-US" b="1" dirty="0"/>
              <a:t>End Behavior</a:t>
            </a: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dirty="0"/>
              <a:t>To determine the </a:t>
            </a:r>
            <a:r>
              <a:rPr lang="en-US" b="1" dirty="0"/>
              <a:t>end behavior </a:t>
            </a:r>
            <a:r>
              <a:rPr lang="en-US" dirty="0"/>
              <a:t>of a polynomial function, or the behavior of the graph as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approaches positive or negative infinity, consider the highest degree of the polynomial and its coefficient, </a:t>
            </a:r>
            <a:r>
              <a:rPr lang="en-US" i="1" dirty="0" err="1">
                <a:solidFill>
                  <a:srgbClr val="0000FF"/>
                </a:solidFill>
              </a:rPr>
              <a:t>ax</a:t>
            </a:r>
            <a:r>
              <a:rPr lang="en-US" i="1" baseline="30000" dirty="0" err="1">
                <a:solidFill>
                  <a:srgbClr val="0000FF"/>
                </a:solidFill>
              </a:rPr>
              <a:t>n</a:t>
            </a:r>
            <a:r>
              <a:rPr lang="en-US" dirty="0"/>
              <a:t>.</a:t>
            </a: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Arial"/>
              <a:buChar char="•"/>
            </a:pPr>
            <a:r>
              <a:rPr lang="en-US" dirty="0"/>
              <a:t>If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C0504D"/>
                </a:solidFill>
              </a:rPr>
              <a:t>even</a:t>
            </a:r>
            <a:r>
              <a:rPr lang="en-US" dirty="0"/>
              <a:t>, the polynomial function is considered an </a:t>
            </a:r>
            <a:r>
              <a:rPr lang="en-US" b="1" dirty="0"/>
              <a:t>even-degree polynomial function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41436183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640567"/>
                <a:ext cx="8167734" cy="5463733"/>
              </a:xfrm>
            </p:spPr>
            <p:txBody>
              <a:bodyPr rtlCol="0">
                <a:normAutofit fontScale="92500"/>
              </a:bodyPr>
              <a:lstStyle/>
              <a:p>
                <a:pPr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Key Concepts, </a:t>
                </a:r>
                <a:r>
                  <a:rPr lang="en-US" sz="2800" b="1" i="1" dirty="0">
                    <a:ea typeface="+mn-ea"/>
                  </a:rPr>
                  <a:t>continued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When </a:t>
                </a:r>
                <a:r>
                  <a:rPr lang="en-US" i="1" dirty="0">
                    <a:solidFill>
                      <a:srgbClr val="0000FF"/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2"/>
                    </a:solidFill>
                  </a:rPr>
                  <a:t>even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0000FF"/>
                    </a:solidFill>
                  </a:rPr>
                  <a:t>a</a:t>
                </a:r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C0504D"/>
                    </a:solidFill>
                  </a:rPr>
                  <a:t>positive</a:t>
                </a:r>
                <a:r>
                  <a:rPr lang="en-US" dirty="0"/>
                  <a:t>, then both ends of the function will extend upward. 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That is, the value of </a:t>
                </a:r>
                <a:r>
                  <a:rPr lang="en-US" i="1" dirty="0">
                    <a:solidFill>
                      <a:srgbClr val="0000FF"/>
                    </a:solidFill>
                  </a:rPr>
                  <a:t>f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/>
                  <a:t>approaches positive infinity as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negative infinity, and also when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positive infinity. 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Symbolically, this can be written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        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)→∞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640567"/>
                <a:ext cx="8167734" cy="5463733"/>
              </a:xfrm>
              <a:blipFill>
                <a:blip r:embed="rId2"/>
                <a:stretch>
                  <a:fillRect l="-1343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661566135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599" y="640567"/>
                <a:ext cx="8156159" cy="5463733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Key Concepts, </a:t>
                </a:r>
                <a:r>
                  <a:rPr lang="en-US" sz="2800" b="1" i="1" dirty="0">
                    <a:ea typeface="+mn-ea"/>
                  </a:rPr>
                  <a:t>continued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When </a:t>
                </a:r>
                <a:r>
                  <a:rPr lang="en-US" i="1" dirty="0">
                    <a:solidFill>
                      <a:srgbClr val="0000FF"/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C0504D"/>
                    </a:solidFill>
                  </a:rPr>
                  <a:t>even</a:t>
                </a:r>
                <a:r>
                  <a:rPr lang="en-US" dirty="0"/>
                  <a:t> and </a:t>
                </a:r>
                <a:r>
                  <a:rPr lang="en-US" i="1" dirty="0">
                    <a:solidFill>
                      <a:srgbClr val="0000FF"/>
                    </a:solidFill>
                  </a:rPr>
                  <a:t>a</a:t>
                </a:r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C0504D"/>
                    </a:solidFill>
                  </a:rPr>
                  <a:t>negative</a:t>
                </a:r>
                <a:r>
                  <a:rPr lang="en-US" dirty="0"/>
                  <a:t>, then both ends of the function will extend downward. 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That is, the value of </a:t>
                </a:r>
                <a:r>
                  <a:rPr lang="en-US" i="1" dirty="0">
                    <a:solidFill>
                      <a:srgbClr val="0000FF"/>
                    </a:solidFill>
                  </a:rPr>
                  <a:t>f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/>
                  <a:t>approaches negative infinity as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negative infinity, and also when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positive infinity. 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Symbolically, this can be written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</a:rPr>
                  <a:t>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599" y="640567"/>
                <a:ext cx="8156159" cy="5463733"/>
              </a:xfrm>
              <a:blipFill>
                <a:blip r:embed="rId2"/>
                <a:stretch>
                  <a:fillRect l="-1495" t="-1004" r="-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661566135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/>
              <a:t>If </a:t>
            </a:r>
            <a:r>
              <a:rPr lang="en-US" i="1" dirty="0" err="1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</a:t>
            </a:r>
            <a:r>
              <a:rPr lang="en-US" dirty="0">
                <a:solidFill>
                  <a:schemeClr val="accent2"/>
                </a:solidFill>
              </a:rPr>
              <a:t>odd</a:t>
            </a:r>
            <a:r>
              <a:rPr lang="en-US" dirty="0"/>
              <a:t>, the polynomial function is considered an </a:t>
            </a:r>
            <a:r>
              <a:rPr lang="en-US" b="1" dirty="0"/>
              <a:t>odd-degree polynomial function</a:t>
            </a:r>
            <a:r>
              <a:rPr lang="en-US" dirty="0"/>
              <a:t>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/>
              <a:t>When </a:t>
            </a:r>
            <a:r>
              <a:rPr lang="en-US" i="1" dirty="0">
                <a:solidFill>
                  <a:srgbClr val="0000FF"/>
                </a:solidFill>
              </a:rPr>
              <a:t>n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C0504D"/>
                </a:solidFill>
              </a:rPr>
              <a:t>odd</a:t>
            </a:r>
            <a:r>
              <a:rPr lang="en-US" dirty="0"/>
              <a:t> and </a:t>
            </a:r>
            <a:r>
              <a:rPr lang="en-US" i="1" dirty="0">
                <a:solidFill>
                  <a:srgbClr val="0000FF"/>
                </a:solidFill>
              </a:rPr>
              <a:t>a</a:t>
            </a:r>
            <a:r>
              <a:rPr lang="en-US" i="1" dirty="0"/>
              <a:t> </a:t>
            </a:r>
            <a:r>
              <a:rPr lang="en-US" dirty="0"/>
              <a:t>is </a:t>
            </a:r>
            <a:r>
              <a:rPr lang="en-US" dirty="0">
                <a:solidFill>
                  <a:srgbClr val="C0504D"/>
                </a:solidFill>
              </a:rPr>
              <a:t>positive</a:t>
            </a:r>
            <a:r>
              <a:rPr lang="en-US" dirty="0"/>
              <a:t>, then one end of the function will extend down to the left and the other end will extend up to the right.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2705028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640567"/>
                <a:ext cx="7855776" cy="5463733"/>
              </a:xfrm>
            </p:spPr>
            <p:txBody>
              <a:bodyPr rtlCol="0">
                <a:normAutofit/>
              </a:bodyPr>
              <a:lstStyle/>
              <a:p>
                <a:pPr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Key Concepts, </a:t>
                </a:r>
                <a:r>
                  <a:rPr lang="en-US" sz="2800" b="1" i="1" dirty="0">
                    <a:ea typeface="+mn-ea"/>
                  </a:rPr>
                  <a:t>continued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That is, the value of </a:t>
                </a:r>
                <a:r>
                  <a:rPr lang="en-US" i="1" dirty="0">
                    <a:solidFill>
                      <a:srgbClr val="0000FF"/>
                    </a:solidFill>
                  </a:rPr>
                  <a:t>f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/>
                  <a:t>approaches positive infinity as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positive infinity, and the value of </a:t>
                </a:r>
                <a:r>
                  <a:rPr lang="en-US" i="1" dirty="0">
                    <a:solidFill>
                      <a:srgbClr val="0000FF"/>
                    </a:solidFill>
                  </a:rPr>
                  <a:t>f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/>
                  <a:t>approaches negative infinity as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negative infinity. 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Symbolically, this can be written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640567"/>
                <a:ext cx="7855776" cy="5463733"/>
              </a:xfrm>
              <a:blipFill>
                <a:blip r:embed="rId2"/>
                <a:stretch>
                  <a:fillRect l="-1552" t="-1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2705028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0600" y="640567"/>
                <a:ext cx="7855776" cy="5463733"/>
              </a:xfrm>
            </p:spPr>
            <p:txBody>
              <a:bodyPr rtlCol="0">
                <a:normAutofit fontScale="92500"/>
              </a:bodyPr>
              <a:lstStyle/>
              <a:p>
                <a:pPr eaLnBrk="1" fontAlgn="auto" hangingPunct="1">
                  <a:lnSpc>
                    <a:spcPct val="110000"/>
                  </a:lnSpc>
                  <a:spcAft>
                    <a:spcPts val="0"/>
                  </a:spcAft>
                  <a:buFont typeface="Arial"/>
                  <a:buNone/>
                  <a:defRPr/>
                </a:pPr>
                <a:r>
                  <a:rPr lang="en-US" sz="2800" b="1" dirty="0">
                    <a:ea typeface="+mn-ea"/>
                  </a:rPr>
                  <a:t>Key Concepts, </a:t>
                </a:r>
                <a:r>
                  <a:rPr lang="en-US" sz="2800" b="1" i="1" dirty="0">
                    <a:ea typeface="+mn-ea"/>
                  </a:rPr>
                  <a:t>continued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When </a:t>
                </a:r>
                <a:r>
                  <a:rPr lang="en-US" i="1" dirty="0">
                    <a:solidFill>
                      <a:srgbClr val="0000FF"/>
                    </a:solidFill>
                  </a:rPr>
                  <a:t>n</a:t>
                </a:r>
                <a:r>
                  <a:rPr lang="en-US" i="1" dirty="0"/>
                  <a:t>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chemeClr val="accent2"/>
                    </a:solidFill>
                  </a:rPr>
                  <a:t>odd</a:t>
                </a:r>
                <a:r>
                  <a:rPr lang="en-US" dirty="0"/>
                  <a:t> and</a:t>
                </a:r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i="1" dirty="0">
                    <a:solidFill>
                      <a:srgbClr val="0000FF"/>
                    </a:solidFill>
                  </a:rPr>
                  <a:t>a </a:t>
                </a:r>
                <a:r>
                  <a:rPr lang="en-US" dirty="0"/>
                  <a:t>is </a:t>
                </a:r>
                <a:r>
                  <a:rPr lang="en-US" dirty="0">
                    <a:solidFill>
                      <a:srgbClr val="C0504D"/>
                    </a:solidFill>
                  </a:rPr>
                  <a:t>negative</a:t>
                </a:r>
                <a:r>
                  <a:rPr lang="en-US" dirty="0"/>
                  <a:t>, then one end of the function will extend up to the left and the other end will extend down to the right. 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That is, the value of </a:t>
                </a:r>
                <a:r>
                  <a:rPr lang="en-US" i="1" dirty="0">
                    <a:solidFill>
                      <a:srgbClr val="0000FF"/>
                    </a:solidFill>
                  </a:rPr>
                  <a:t>f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/>
                  <a:t>approaches positive infinity as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negative infinity, and the value of </a:t>
                </a:r>
                <a:r>
                  <a:rPr lang="en-US" i="1" dirty="0">
                    <a:solidFill>
                      <a:srgbClr val="0000FF"/>
                    </a:solidFill>
                  </a:rPr>
                  <a:t>f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/>
                  <a:t>approaches negative infinity as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positive infinity. </a:t>
                </a:r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endParaRPr lang="en-US" sz="1200" dirty="0"/>
              </a:p>
              <a:p>
                <a:pPr marL="342900" indent="-342900">
                  <a:spcAft>
                    <a:spcPts val="600"/>
                  </a:spcAft>
                  <a:buFont typeface="Arial"/>
                  <a:buChar char="•"/>
                </a:pPr>
                <a:r>
                  <a:rPr lang="en-US" dirty="0"/>
                  <a:t>Symbolically, this can be written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/>
                  <a:t>        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0600" y="640567"/>
                <a:ext cx="7855776" cy="5463733"/>
              </a:xfrm>
              <a:blipFill>
                <a:blip r:embed="rId2"/>
                <a:stretch>
                  <a:fillRect l="-1396" t="-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20305372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16145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442751"/>
              </p:ext>
            </p:extLst>
          </p:nvPr>
        </p:nvGraphicFramePr>
        <p:xfrm>
          <a:off x="640600" y="1300952"/>
          <a:ext cx="7855776" cy="4419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2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87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Even-degree polynomials</a:t>
                      </a:r>
                      <a:endParaRPr lang="en-US" sz="2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6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Positive leading coefficient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Example: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= 3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000" b="0" i="0" u="none" strike="noStrike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 leading coefficient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Example: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= –3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000" b="0" i="0" u="none" strike="noStrike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02234" y="4988729"/>
                <a:ext cx="2519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endParaRPr lang="en-US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234" y="4988729"/>
                <a:ext cx="2519536" cy="400110"/>
              </a:xfrm>
              <a:prstGeom prst="rect">
                <a:avLst/>
              </a:prstGeom>
              <a:blipFill>
                <a:blip r:embed="rId2"/>
                <a:stretch>
                  <a:fillRect l="-1211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307840" y="5308905"/>
                <a:ext cx="232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840" y="5308905"/>
                <a:ext cx="2327176" cy="400110"/>
              </a:xfrm>
              <a:prstGeom prst="rect">
                <a:avLst/>
              </a:prstGeom>
              <a:blipFill>
                <a:blip r:embed="rId3"/>
                <a:stretch>
                  <a:fillRect l="-1312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92625" y="5030346"/>
                <a:ext cx="292327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endParaRPr lang="en-US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625" y="5030346"/>
                <a:ext cx="2923271" cy="400110"/>
              </a:xfrm>
              <a:prstGeom prst="rect">
                <a:avLst/>
              </a:prstGeom>
              <a:blipFill>
                <a:blip r:embed="rId4"/>
                <a:stretch>
                  <a:fillRect l="-833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316626" y="5320442"/>
                <a:ext cx="2519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626" y="5320442"/>
                <a:ext cx="2519536" cy="400110"/>
              </a:xfrm>
              <a:prstGeom prst="rect">
                <a:avLst/>
              </a:prstGeom>
              <a:blipFill>
                <a:blip r:embed="rId5"/>
                <a:stretch>
                  <a:fillRect l="-96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Screen Shot 2018-04-29 at 9.47.38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1990" y="2435684"/>
            <a:ext cx="2594662" cy="2594662"/>
          </a:xfrm>
          <a:prstGeom prst="rect">
            <a:avLst/>
          </a:prstGeom>
        </p:spPr>
      </p:pic>
      <p:pic>
        <p:nvPicPr>
          <p:cNvPr id="11" name="Picture 10" descr="Screen Shot 2018-04-29 at 9.47.30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3207" y="2429546"/>
            <a:ext cx="2609198" cy="259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1886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0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77060" y="3514803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356130"/>
              </p:ext>
            </p:extLst>
          </p:nvPr>
        </p:nvGraphicFramePr>
        <p:xfrm>
          <a:off x="640600" y="1300952"/>
          <a:ext cx="7855776" cy="4419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927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2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87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Odd-degree polynomials</a:t>
                      </a:r>
                      <a:endParaRPr lang="en-US" sz="2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660"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Positive leading coefficient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Example: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= 3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000" b="0" i="0" u="none" strike="noStrike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Negative leading coefficient </a:t>
                      </a:r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Example: 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y </a:t>
                      </a:r>
                      <a:r>
                        <a:rPr lang="en-US" sz="2000" b="0" i="0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= –3</a:t>
                      </a:r>
                      <a:r>
                        <a:rPr lang="en-US" sz="2000" b="0" i="1" u="none" strike="noStrike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lang="en-US" sz="2000" b="0" i="0" u="none" strike="noStrike" kern="1200" baseline="3000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2000" b="0" i="0" u="none" strike="noStrike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63858" y="4976413"/>
                <a:ext cx="271189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endParaRPr lang="en-US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858" y="4976413"/>
                <a:ext cx="2711896" cy="400110"/>
              </a:xfrm>
              <a:prstGeom prst="rect">
                <a:avLst/>
              </a:prstGeom>
              <a:blipFill>
                <a:blip r:embed="rId2"/>
                <a:stretch>
                  <a:fillRect l="-112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432088" y="5306176"/>
                <a:ext cx="232717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088" y="5306176"/>
                <a:ext cx="2327176" cy="400110"/>
              </a:xfrm>
              <a:prstGeom prst="rect">
                <a:avLst/>
              </a:prstGeom>
              <a:blipFill>
                <a:blip r:embed="rId3"/>
                <a:stretch>
                  <a:fillRect l="-130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16071" y="4964137"/>
                <a:ext cx="2519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endParaRPr lang="en-US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71" y="4964137"/>
                <a:ext cx="2519536" cy="400110"/>
              </a:xfrm>
              <a:prstGeom prst="rect">
                <a:avLst/>
              </a:prstGeom>
              <a:blipFill>
                <a:blip r:embed="rId4"/>
                <a:stretch>
                  <a:fillRect l="-96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116071" y="5238690"/>
                <a:ext cx="25195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</a:rPr>
                  <a:t> as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sz="2000" dirty="0"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071" y="5238690"/>
                <a:ext cx="2519536" cy="400110"/>
              </a:xfrm>
              <a:prstGeom prst="rect">
                <a:avLst/>
              </a:prstGeom>
              <a:blipFill>
                <a:blip r:embed="rId5"/>
                <a:stretch>
                  <a:fillRect l="-966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0600" y="622761"/>
            <a:ext cx="7657263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latin typeface="Arial"/>
                <a:cs typeface="Arial"/>
              </a:rPr>
              <a:t>Key Concepts, </a:t>
            </a:r>
            <a:r>
              <a:rPr lang="en-US" sz="2800" b="1" i="1" dirty="0">
                <a:latin typeface="Arial"/>
                <a:cs typeface="Arial"/>
              </a:rPr>
              <a:t>continued</a:t>
            </a:r>
            <a:endParaRPr lang="en-US" dirty="0"/>
          </a:p>
        </p:txBody>
      </p:sp>
      <p:pic>
        <p:nvPicPr>
          <p:cNvPr id="25" name="Picture 24" descr="Screen Shot 2018-04-29 at 10.08.35 A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8530" y="2438399"/>
            <a:ext cx="2580926" cy="2566546"/>
          </a:xfrm>
          <a:prstGeom prst="rect">
            <a:avLst/>
          </a:prstGeom>
        </p:spPr>
      </p:pic>
      <p:pic>
        <p:nvPicPr>
          <p:cNvPr id="29" name="Picture 28" descr="Screen Shot 2018-04-29 at 10.08.46 AM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7911" y="2438399"/>
            <a:ext cx="2580884" cy="256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690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0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8188932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spcAft>
                <a:spcPts val="0"/>
              </a:spcAft>
            </a:pPr>
            <a:endParaRPr lang="en-US" sz="1200" b="1" dirty="0"/>
          </a:p>
          <a:p>
            <a:pPr>
              <a:spcAft>
                <a:spcPts val="0"/>
              </a:spcAft>
            </a:pPr>
            <a:r>
              <a:rPr lang="en-US" b="1" dirty="0"/>
              <a:t>Turning Points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dirty="0"/>
              <a:t>A </a:t>
            </a:r>
            <a:r>
              <a:rPr lang="en-US" b="1" dirty="0"/>
              <a:t>turning point </a:t>
            </a:r>
            <a:r>
              <a:rPr lang="en-US" dirty="0"/>
              <a:t>of a function is a point where the graph of the function changes from </a:t>
            </a:r>
            <a:r>
              <a:rPr lang="en-US" dirty="0">
                <a:solidFill>
                  <a:schemeClr val="accent2"/>
                </a:solidFill>
              </a:rPr>
              <a:t>sloping upward </a:t>
            </a:r>
            <a:r>
              <a:rPr lang="en-US" dirty="0"/>
              <a:t>to </a:t>
            </a:r>
            <a:r>
              <a:rPr lang="en-US" dirty="0">
                <a:solidFill>
                  <a:srgbClr val="C0504D"/>
                </a:solidFill>
              </a:rPr>
              <a:t>sloping downward</a:t>
            </a:r>
            <a:r>
              <a:rPr lang="en-US" dirty="0"/>
              <a:t> or, alternatively, from sloping downward to sloping upward.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dirty="0"/>
              <a:t>To determine the maximum number of turning points of a function, </a:t>
            </a:r>
            <a:r>
              <a:rPr lang="en-US" dirty="0">
                <a:solidFill>
                  <a:srgbClr val="C0504D"/>
                </a:solidFill>
              </a:rPr>
              <a:t>subtract 1 from the highest degree </a:t>
            </a:r>
            <a:r>
              <a:rPr lang="en-US" dirty="0"/>
              <a:t>of the polynomial. In other words, find </a:t>
            </a:r>
            <a:r>
              <a:rPr lang="en-US" i="1" dirty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– 1</a:t>
            </a:r>
            <a:r>
              <a:rPr lang="en-US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1160741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592140" y="557104"/>
            <a:ext cx="2940984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>
                <a:latin typeface="Arial"/>
                <a:cs typeface="Arial"/>
              </a:rPr>
              <a:t>The graphed function at right represents the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concentration</a:t>
            </a:r>
            <a:r>
              <a:rPr lang="en-US" dirty="0">
                <a:latin typeface="Arial"/>
                <a:cs typeface="Arial"/>
              </a:rPr>
              <a:t>, in parts per million, of a particular medication in the bloodstream after 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i="1" dirty="0"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hours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pPr>
              <a:spcAft>
                <a:spcPts val="0"/>
              </a:spcAft>
            </a:pPr>
            <a:endParaRPr lang="en-US" sz="1200" dirty="0">
              <a:latin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Use the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graph</a:t>
            </a:r>
            <a:r>
              <a:rPr lang="en-US" dirty="0">
                <a:latin typeface="Arial"/>
                <a:cs typeface="Arial"/>
              </a:rPr>
              <a:t> to answer the questions that follow. </a:t>
            </a:r>
            <a:endParaRPr lang="en-US" dirty="0">
              <a:latin typeface="Arial"/>
              <a:ea typeface="Arial"/>
              <a:cs typeface="Arial"/>
            </a:endParaRPr>
          </a:p>
          <a:p>
            <a:pPr>
              <a:spcAft>
                <a:spcPts val="600"/>
              </a:spcAft>
            </a:pP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6" name="Picture 5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950" y="684103"/>
            <a:ext cx="5032375" cy="4949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8188932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spcAft>
                <a:spcPts val="0"/>
              </a:spcAft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spc="-30" dirty="0"/>
              <a:t>For instance, the polynomial function </a:t>
            </a:r>
            <a:r>
              <a:rPr lang="en-US" i="1" spc="-30" dirty="0">
                <a:solidFill>
                  <a:srgbClr val="0000FF"/>
                </a:solidFill>
              </a:rPr>
              <a:t>y </a:t>
            </a:r>
            <a:r>
              <a:rPr lang="en-US" spc="-30" dirty="0">
                <a:solidFill>
                  <a:srgbClr val="0000FF"/>
                </a:solidFill>
              </a:rPr>
              <a:t>= 3</a:t>
            </a:r>
            <a:r>
              <a:rPr lang="en-US" i="1" spc="-30" dirty="0">
                <a:solidFill>
                  <a:srgbClr val="0000FF"/>
                </a:solidFill>
              </a:rPr>
              <a:t>x</a:t>
            </a:r>
            <a:r>
              <a:rPr lang="en-US" spc="-30" baseline="30000" dirty="0">
                <a:solidFill>
                  <a:srgbClr val="0000FF"/>
                </a:solidFill>
              </a:rPr>
              <a:t>7</a:t>
            </a:r>
            <a:r>
              <a:rPr lang="en-US" spc="-30" dirty="0">
                <a:solidFill>
                  <a:srgbClr val="0000FF"/>
                </a:solidFill>
              </a:rPr>
              <a:t> + 9</a:t>
            </a:r>
            <a:r>
              <a:rPr lang="en-US" i="1" spc="-30" dirty="0">
                <a:solidFill>
                  <a:srgbClr val="0000FF"/>
                </a:solidFill>
              </a:rPr>
              <a:t>x</a:t>
            </a:r>
            <a:r>
              <a:rPr lang="en-US" spc="-30" baseline="30000" dirty="0">
                <a:solidFill>
                  <a:srgbClr val="0000FF"/>
                </a:solidFill>
              </a:rPr>
              <a:t>3</a:t>
            </a:r>
            <a:r>
              <a:rPr lang="en-US" spc="-30" dirty="0">
                <a:solidFill>
                  <a:srgbClr val="0000FF"/>
                </a:solidFill>
              </a:rPr>
              <a:t> – </a:t>
            </a:r>
            <a:r>
              <a:rPr lang="en-US" i="1" spc="-30" dirty="0">
                <a:solidFill>
                  <a:srgbClr val="0000FF"/>
                </a:solidFill>
              </a:rPr>
              <a:t>x </a:t>
            </a:r>
            <a:r>
              <a:rPr lang="en-US" spc="-30" dirty="0">
                <a:solidFill>
                  <a:srgbClr val="0000FF"/>
                </a:solidFill>
              </a:rPr>
              <a:t>+ 4 </a:t>
            </a:r>
            <a:r>
              <a:rPr lang="en-US" spc="-30" dirty="0"/>
              <a:t>can have no more than </a:t>
            </a:r>
            <a:r>
              <a:rPr lang="en-US" spc="-30" dirty="0">
                <a:solidFill>
                  <a:srgbClr val="0000FF"/>
                </a:solidFill>
              </a:rPr>
              <a:t>7 – 1</a:t>
            </a:r>
            <a:r>
              <a:rPr lang="en-US" spc="-30" dirty="0"/>
              <a:t>, or </a:t>
            </a:r>
            <a:r>
              <a:rPr lang="en-US" spc="-30" dirty="0">
                <a:solidFill>
                  <a:srgbClr val="0000FF"/>
                </a:solidFill>
              </a:rPr>
              <a:t>6</a:t>
            </a:r>
            <a:r>
              <a:rPr lang="en-US" spc="-30" dirty="0"/>
              <a:t>, </a:t>
            </a:r>
            <a:r>
              <a:rPr lang="en-US" spc="-30" dirty="0">
                <a:solidFill>
                  <a:schemeClr val="accent2"/>
                </a:solidFill>
              </a:rPr>
              <a:t>turning points</a:t>
            </a:r>
            <a:r>
              <a:rPr lang="en-US" spc="-30" dirty="0"/>
              <a:t>.</a:t>
            </a:r>
          </a:p>
          <a:p>
            <a:pPr marL="342900" indent="-342900">
              <a:buFont typeface="Arial"/>
              <a:buChar char="•"/>
            </a:pPr>
            <a:endParaRPr lang="en-US" sz="1200" spc="-3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The maximum number of turning points does not necessarily indicate the actual number of turning points of a function, just that it can have no more than that number. 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Some functions may have </a:t>
            </a:r>
            <a:r>
              <a:rPr lang="en-US" dirty="0">
                <a:solidFill>
                  <a:srgbClr val="C0504D"/>
                </a:solidFill>
              </a:rPr>
              <a:t>fewer</a:t>
            </a:r>
            <a:r>
              <a:rPr lang="en-US" dirty="0"/>
              <a:t> turning points than the number calculated. </a:t>
            </a:r>
          </a:p>
          <a:p>
            <a:pPr marL="342900" indent="-342900">
              <a:buFont typeface="Arial"/>
              <a:buChar char="•"/>
            </a:pPr>
            <a:endParaRPr lang="en-US" spc="-3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11607415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/>
              <a:t>A turning point corresponds to a </a:t>
            </a:r>
            <a:r>
              <a:rPr lang="en-US" b="1" dirty="0"/>
              <a:t>local maximum</a:t>
            </a:r>
            <a:r>
              <a:rPr lang="en-US" dirty="0"/>
              <a:t>, the greatest value of a function for a particular interval of the function, or a </a:t>
            </a:r>
            <a:r>
              <a:rPr lang="en-US" b="1" dirty="0"/>
              <a:t>local minimum</a:t>
            </a:r>
            <a:r>
              <a:rPr lang="en-US" dirty="0"/>
              <a:t>, the least value of a function for a particular interval of the function.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/>
              <a:t>A local maximum may also be referred to as a </a:t>
            </a:r>
            <a:r>
              <a:rPr lang="en-US" b="1" dirty="0"/>
              <a:t>relative maximum </a:t>
            </a:r>
            <a:r>
              <a:rPr lang="en-US" dirty="0"/>
              <a:t>and a local minimum may also be referred to as a </a:t>
            </a:r>
            <a:r>
              <a:rPr lang="en-US" b="1" dirty="0"/>
              <a:t>relative minimum</a:t>
            </a:r>
            <a:r>
              <a:rPr lang="en-US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2357370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spcAft>
                <a:spcPts val="0"/>
              </a:spcAft>
            </a:pPr>
            <a:endParaRPr lang="en-US" sz="1200" b="1" dirty="0"/>
          </a:p>
          <a:p>
            <a:pPr>
              <a:spcAft>
                <a:spcPts val="0"/>
              </a:spcAft>
            </a:pPr>
            <a:r>
              <a:rPr lang="en-US" b="1" dirty="0"/>
              <a:t>Roots of a Polynomial Function </a:t>
            </a:r>
          </a:p>
          <a:p>
            <a:pPr>
              <a:spcAft>
                <a:spcPts val="0"/>
              </a:spcAft>
            </a:pPr>
            <a:endParaRPr lang="en-US" sz="1200" b="1" dirty="0"/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dirty="0"/>
              <a:t>The highest degree of the polynomial determines the </a:t>
            </a:r>
            <a:r>
              <a:rPr lang="en-US" dirty="0">
                <a:solidFill>
                  <a:srgbClr val="C0504D"/>
                </a:solidFill>
              </a:rPr>
              <a:t>maximum number</a:t>
            </a:r>
            <a:r>
              <a:rPr lang="en-US" dirty="0"/>
              <a:t> of </a:t>
            </a:r>
            <a:r>
              <a:rPr lang="en-US" b="1" dirty="0"/>
              <a:t>roots</a:t>
            </a:r>
            <a:r>
              <a:rPr lang="en-US" dirty="0"/>
              <a:t>, or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-intercepts </a:t>
            </a:r>
            <a:r>
              <a:rPr lang="en-US" dirty="0"/>
              <a:t>of a function. </a:t>
            </a:r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spcAft>
                <a:spcPts val="0"/>
              </a:spcAft>
              <a:buFont typeface="Arial"/>
              <a:buChar char="•"/>
            </a:pPr>
            <a:r>
              <a:rPr lang="en-US" dirty="0"/>
              <a:t>A polynomial function with a </a:t>
            </a:r>
            <a:r>
              <a:rPr lang="en-US" dirty="0">
                <a:solidFill>
                  <a:schemeClr val="accent2"/>
                </a:solidFill>
              </a:rPr>
              <a:t>degree</a:t>
            </a:r>
            <a:r>
              <a:rPr lang="en-US" dirty="0"/>
              <a:t> of </a:t>
            </a:r>
            <a:r>
              <a:rPr lang="en-US" dirty="0">
                <a:solidFill>
                  <a:srgbClr val="0000FF"/>
                </a:solidFill>
              </a:rPr>
              <a:t>10</a:t>
            </a:r>
            <a:r>
              <a:rPr lang="en-US" dirty="0"/>
              <a:t> could have </a:t>
            </a:r>
            <a:r>
              <a:rPr lang="en-US" dirty="0">
                <a:solidFill>
                  <a:srgbClr val="C0504D"/>
                </a:solidFill>
              </a:rPr>
              <a:t>up to </a:t>
            </a:r>
            <a:r>
              <a:rPr lang="en-US" dirty="0">
                <a:solidFill>
                  <a:srgbClr val="0000FF"/>
                </a:solidFill>
              </a:rPr>
              <a:t>10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roots</a:t>
            </a:r>
            <a:r>
              <a:rPr lang="en-US" dirty="0"/>
              <a:t>, but could also have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 to </a:t>
            </a:r>
            <a:r>
              <a:rPr lang="en-US" dirty="0">
                <a:solidFill>
                  <a:srgbClr val="0000FF"/>
                </a:solidFill>
              </a:rPr>
              <a:t>9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roots</a:t>
            </a:r>
            <a:r>
              <a:rPr lang="en-US" dirty="0"/>
              <a:t>, depending on the specific equation.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3832521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Recall that </a:t>
            </a:r>
            <a:r>
              <a:rPr lang="en-US" dirty="0">
                <a:solidFill>
                  <a:srgbClr val="C0504D"/>
                </a:solidFill>
              </a:rPr>
              <a:t>real numbers </a:t>
            </a:r>
            <a:r>
              <a:rPr lang="en-US" dirty="0"/>
              <a:t>include all rational and irrational numbers, but </a:t>
            </a:r>
            <a:r>
              <a:rPr lang="en-US" dirty="0">
                <a:solidFill>
                  <a:srgbClr val="C0504D"/>
                </a:solidFill>
              </a:rPr>
              <a:t>do not include </a:t>
            </a:r>
            <a:r>
              <a:rPr lang="en-US" dirty="0"/>
              <a:t>imaginary and complex numbers.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38325219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>
              <a:spcAft>
                <a:spcPts val="0"/>
              </a:spcAft>
            </a:pPr>
            <a:endParaRPr lang="en-US" sz="1200" b="1" dirty="0"/>
          </a:p>
          <a:p>
            <a:pPr>
              <a:spcAft>
                <a:spcPts val="0"/>
              </a:spcAft>
            </a:pPr>
            <a:r>
              <a:rPr lang="en-US" b="1" dirty="0"/>
              <a:t>Sketching a Polynomial Function  </a:t>
            </a:r>
          </a:p>
          <a:p>
            <a:pPr>
              <a:spcAft>
                <a:spcPts val="0"/>
              </a:spcAft>
            </a:pPr>
            <a:endParaRPr lang="en-US" sz="1200" b="1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/>
              <a:t>Being able to identify the general </a:t>
            </a:r>
            <a:r>
              <a:rPr lang="en-US" dirty="0">
                <a:solidFill>
                  <a:srgbClr val="C0504D"/>
                </a:solidFill>
              </a:rPr>
              <a:t>end behavior</a:t>
            </a:r>
            <a:r>
              <a:rPr lang="en-US" dirty="0"/>
              <a:t>, the possible number of </a:t>
            </a:r>
            <a:r>
              <a:rPr lang="en-US" dirty="0">
                <a:solidFill>
                  <a:schemeClr val="accent2"/>
                </a:solidFill>
              </a:rPr>
              <a:t>turning points</a:t>
            </a:r>
            <a:r>
              <a:rPr lang="en-US" dirty="0"/>
              <a:t>, and the maximum number of </a:t>
            </a:r>
            <a:r>
              <a:rPr lang="en-US" dirty="0">
                <a:solidFill>
                  <a:srgbClr val="C0504D"/>
                </a:solidFill>
              </a:rPr>
              <a:t>roots</a:t>
            </a:r>
            <a:r>
              <a:rPr lang="en-US" dirty="0"/>
              <a:t> of a polynomial function can be helpful in creating a rough sketch of the function. 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/>
              <a:buChar char="•"/>
            </a:pPr>
            <a:r>
              <a:rPr lang="en-US" dirty="0"/>
              <a:t>Start by choosing at least six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-values </a:t>
            </a:r>
            <a:r>
              <a:rPr lang="en-US" dirty="0"/>
              <a:t>that are both </a:t>
            </a:r>
            <a:r>
              <a:rPr lang="en-US" dirty="0">
                <a:solidFill>
                  <a:srgbClr val="0000FF"/>
                </a:solidFill>
              </a:rPr>
              <a:t>positive</a:t>
            </a:r>
            <a:r>
              <a:rPr lang="en-US" dirty="0"/>
              <a:t> and </a:t>
            </a:r>
            <a:r>
              <a:rPr lang="en-US" dirty="0">
                <a:solidFill>
                  <a:srgbClr val="0000FF"/>
                </a:solidFill>
              </a:rPr>
              <a:t>negative</a:t>
            </a:r>
            <a:r>
              <a:rPr lang="en-US" dirty="0"/>
              <a:t>. It is also useful to choose the value of </a:t>
            </a:r>
            <a:r>
              <a:rPr lang="en-US" dirty="0">
                <a:solidFill>
                  <a:srgbClr val="0000FF"/>
                </a:solidFill>
              </a:rPr>
              <a:t>0</a:t>
            </a:r>
            <a:r>
              <a:rPr lang="en-US" dirty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2754407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600" y="640567"/>
            <a:ext cx="7855776" cy="5463733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Key Concepts, </a:t>
            </a:r>
            <a:r>
              <a:rPr lang="en-US" sz="2800" b="1" i="1" dirty="0">
                <a:ea typeface="+mn-ea"/>
              </a:rPr>
              <a:t>continued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/>
              <a:t>As you’ve done in previous courses, </a:t>
            </a:r>
            <a:r>
              <a:rPr lang="en-US" dirty="0">
                <a:solidFill>
                  <a:schemeClr val="accent2"/>
                </a:solidFill>
              </a:rPr>
              <a:t>substitute</a:t>
            </a:r>
            <a:r>
              <a:rPr lang="en-US" dirty="0"/>
              <a:t> each chosen </a:t>
            </a:r>
            <a:r>
              <a:rPr lang="en-US" i="1" dirty="0" err="1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-value </a:t>
            </a:r>
            <a:r>
              <a:rPr lang="en-US" dirty="0"/>
              <a:t>into the given function and evaluate to determine the corresponding </a:t>
            </a:r>
            <a:r>
              <a:rPr lang="en-US" i="1" dirty="0" err="1">
                <a:solidFill>
                  <a:srgbClr val="C0504D"/>
                </a:solidFill>
              </a:rPr>
              <a:t>y</a:t>
            </a:r>
            <a:r>
              <a:rPr lang="en-US" dirty="0">
                <a:solidFill>
                  <a:srgbClr val="C0504D"/>
                </a:solidFill>
              </a:rPr>
              <a:t>-value</a:t>
            </a:r>
            <a:r>
              <a:rPr lang="en-US" dirty="0"/>
              <a:t>. Then, plot the points on a graph.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dirty="0"/>
              <a:t>Be sure to smoothly connect all chosen points to illustrate the graph of the function.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Graphing calculators are especially helpful when sketching a complicated function.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E4519B1-7029-6247-A3CF-7DEB78894A9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21522129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063785" cy="499823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Common Errors/Misconceptions</a:t>
            </a:r>
            <a:endParaRPr lang="en-US" sz="2000" dirty="0">
              <a:ea typeface="+mn-ea"/>
            </a:endParaRP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assuming the maximum number of calculated turning points is the </a:t>
            </a:r>
            <a:r>
              <a:rPr lang="en-US" dirty="0">
                <a:solidFill>
                  <a:srgbClr val="C0504D"/>
                </a:solidFill>
              </a:rPr>
              <a:t>actual number </a:t>
            </a:r>
            <a:r>
              <a:rPr lang="en-US" dirty="0"/>
              <a:t>of turning points of a function 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assuming the maximum number of roots is the </a:t>
            </a:r>
            <a:r>
              <a:rPr lang="en-US" dirty="0">
                <a:solidFill>
                  <a:srgbClr val="C0504D"/>
                </a:solidFill>
              </a:rPr>
              <a:t>actual number</a:t>
            </a:r>
            <a:r>
              <a:rPr lang="en-US" dirty="0"/>
              <a:t> of roots of a function 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not using the </a:t>
            </a:r>
            <a:r>
              <a:rPr lang="en-US" dirty="0">
                <a:solidFill>
                  <a:srgbClr val="C0504D"/>
                </a:solidFill>
              </a:rPr>
              <a:t>highest degree </a:t>
            </a:r>
            <a:r>
              <a:rPr lang="en-US" dirty="0"/>
              <a:t>term to identify the end behavior of the polynomial function 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1CA2CB-5E55-4944-A924-36ED15748A88}" type="slidenum"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0599" y="640567"/>
            <a:ext cx="8063785" cy="499823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2800" b="1" dirty="0">
                <a:ea typeface="+mn-ea"/>
              </a:rPr>
              <a:t>Common Errors/Misconceptions, cont.</a:t>
            </a:r>
            <a:endParaRPr lang="en-US" sz="2000" dirty="0">
              <a:ea typeface="+mn-ea"/>
            </a:endParaRP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not using the </a:t>
            </a:r>
            <a:r>
              <a:rPr lang="en-US" dirty="0">
                <a:solidFill>
                  <a:srgbClr val="C0504D"/>
                </a:solidFill>
              </a:rPr>
              <a:t>highest degree </a:t>
            </a:r>
            <a:r>
              <a:rPr lang="en-US" dirty="0"/>
              <a:t>of the polynomial function to determine the maximum number of turns </a:t>
            </a:r>
          </a:p>
          <a:p>
            <a:pPr marL="342900" indent="-342900">
              <a:buFont typeface="Arial"/>
              <a:buChar char="•"/>
            </a:pPr>
            <a:endParaRPr lang="en-US" sz="1200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confusing </a:t>
            </a:r>
            <a:r>
              <a:rPr lang="en-US" dirty="0">
                <a:solidFill>
                  <a:srgbClr val="C0504D"/>
                </a:solidFill>
              </a:rPr>
              <a:t>even-degree </a:t>
            </a:r>
            <a:r>
              <a:rPr lang="en-US" dirty="0"/>
              <a:t>and </a:t>
            </a:r>
            <a:r>
              <a:rPr lang="en-US" dirty="0">
                <a:solidFill>
                  <a:srgbClr val="C0504D"/>
                </a:solidFill>
              </a:rPr>
              <a:t>odd-degree </a:t>
            </a:r>
            <a:r>
              <a:rPr lang="en-US" dirty="0"/>
              <a:t>functions with even and odd </a:t>
            </a:r>
            <a:r>
              <a:rPr lang="en-US" dirty="0">
                <a:solidFill>
                  <a:srgbClr val="C0504D"/>
                </a:solidFill>
              </a:rPr>
              <a:t>functions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US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1CA2CB-5E55-4944-A924-36ED15748A88}" type="slidenum">
              <a:rPr lang="en-US" sz="1800">
                <a:solidFill>
                  <a:srgbClr val="000000"/>
                </a:solidFill>
                <a:latin typeface="Arial"/>
                <a:ea typeface="Arial"/>
                <a:cs typeface="Arial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29984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1</a:t>
            </a:r>
            <a:endParaRPr lang="en-US" sz="1100" b="1" dirty="0">
              <a:solidFill>
                <a:srgbClr val="558ED5"/>
              </a:solidFill>
            </a:endParaRPr>
          </a:p>
          <a:p>
            <a:endParaRPr lang="en-US" sz="1200" dirty="0"/>
          </a:p>
          <a:p>
            <a:r>
              <a:rPr lang="en-US" dirty="0"/>
              <a:t>Determine the end behavior, maximum number of turning points, and maximum number of real roots of the function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– 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+ 2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</a:rPr>
              <a:t>+ 7</a:t>
            </a:r>
            <a:r>
              <a:rPr lang="en-US" dirty="0"/>
              <a:t>.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ubtitle 1"/>
          <p:cNvSpPr>
            <a:spLocks noGrp="1"/>
          </p:cNvSpPr>
          <p:nvPr>
            <p:ph type="subTitle" idx="1"/>
          </p:nvPr>
        </p:nvSpPr>
        <p:spPr>
          <a:xfrm>
            <a:off x="640599" y="679849"/>
            <a:ext cx="8151709" cy="49982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lnSpc>
                <a:spcPct val="11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Identify the leading coefficient and degree of the polynomial function.</a:t>
            </a:r>
          </a:p>
          <a:p>
            <a:pPr marL="514350" indent="-557784">
              <a:lnSpc>
                <a:spcPct val="110000"/>
              </a:lnSpc>
              <a:buFont typeface="+mj-lt"/>
              <a:buAutoNum type="arabicPeriod"/>
            </a:pPr>
            <a:endParaRPr lang="en-US" sz="1200" b="1" dirty="0">
              <a:solidFill>
                <a:srgbClr val="660066"/>
              </a:solidFill>
            </a:endParaRPr>
          </a:p>
          <a:p>
            <a:pPr lvl="1" algn="l">
              <a:spcAft>
                <a:spcPts val="1200"/>
              </a:spcAft>
            </a:pPr>
            <a:r>
              <a:rPr lang="en-US" dirty="0">
                <a:solidFill>
                  <a:schemeClr val="tx1"/>
                </a:solidFill>
              </a:rPr>
              <a:t>The function </a:t>
            </a:r>
            <a:r>
              <a:rPr lang="en-US" i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6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FF"/>
                </a:solidFill>
              </a:rPr>
              <a:t> – 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+ 2</a:t>
            </a:r>
            <a:r>
              <a:rPr lang="en-US" i="1" dirty="0">
                <a:solidFill>
                  <a:srgbClr val="0000FF"/>
                </a:solidFill>
              </a:rPr>
              <a:t>x </a:t>
            </a:r>
            <a:r>
              <a:rPr lang="en-US" dirty="0">
                <a:solidFill>
                  <a:srgbClr val="0000FF"/>
                </a:solidFill>
              </a:rPr>
              <a:t>+ 7 </a:t>
            </a:r>
            <a:r>
              <a:rPr lang="en-US" dirty="0">
                <a:solidFill>
                  <a:schemeClr val="tx1"/>
                </a:solidFill>
              </a:rPr>
              <a:t>is a </a:t>
            </a:r>
            <a:r>
              <a:rPr lang="en-US" dirty="0">
                <a:solidFill>
                  <a:schemeClr val="accent2"/>
                </a:solidFill>
              </a:rPr>
              <a:t>fifth-degree </a:t>
            </a:r>
            <a:r>
              <a:rPr lang="en-US" dirty="0">
                <a:solidFill>
                  <a:schemeClr val="tx1"/>
                </a:solidFill>
              </a:rPr>
              <a:t>polynomial function because the </a:t>
            </a:r>
            <a:r>
              <a:rPr lang="en-US" dirty="0">
                <a:solidFill>
                  <a:schemeClr val="accent2"/>
                </a:solidFill>
              </a:rPr>
              <a:t>highest exponent </a:t>
            </a:r>
            <a:r>
              <a:rPr lang="en-US" dirty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lvl="1" algn="l"/>
            <a:endParaRPr lang="en-US" sz="1200" dirty="0">
              <a:solidFill>
                <a:schemeClr val="tx1"/>
              </a:solidFill>
            </a:endParaRPr>
          </a:p>
          <a:p>
            <a:pPr lvl="1" algn="l"/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coefficient</a:t>
            </a:r>
            <a:r>
              <a:rPr lang="en-US" dirty="0">
                <a:solidFill>
                  <a:schemeClr val="tx1"/>
                </a:solidFill>
              </a:rPr>
              <a:t> of the term containing the highest exponent is </a:t>
            </a:r>
            <a:r>
              <a:rPr lang="en-US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; therefore, </a:t>
            </a:r>
            <a:r>
              <a:rPr lang="en-US" dirty="0">
                <a:solidFill>
                  <a:srgbClr val="0000FF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is the </a:t>
            </a:r>
            <a:r>
              <a:rPr lang="en-US" dirty="0">
                <a:solidFill>
                  <a:schemeClr val="accent2"/>
                </a:solidFill>
              </a:rPr>
              <a:t>leading coefficient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33714D1-3EA9-6C48-9293-DF4C317D6D8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 txBox="1">
            <a:spLocks/>
          </p:cNvSpPr>
          <p:nvPr/>
        </p:nvSpPr>
        <p:spPr bwMode="auto">
          <a:xfrm>
            <a:off x="592138" y="557104"/>
            <a:ext cx="7961345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When is the concentration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increasing</a:t>
            </a:r>
            <a:r>
              <a:rPr lang="en-US" dirty="0">
                <a:latin typeface="Arial"/>
                <a:cs typeface="Arial"/>
              </a:rPr>
              <a:t>?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Decreasing</a:t>
            </a:r>
            <a:r>
              <a:rPr lang="en-US" dirty="0">
                <a:latin typeface="Arial"/>
                <a:cs typeface="Arial"/>
              </a:rPr>
              <a:t>?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1200" dirty="0">
              <a:latin typeface="Arial"/>
              <a:cs typeface="Arial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After how many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hours</a:t>
            </a:r>
            <a:r>
              <a:rPr lang="en-US" dirty="0">
                <a:latin typeface="Arial"/>
                <a:cs typeface="Arial"/>
              </a:rPr>
              <a:t> is the concentration of medicine at its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highest</a:t>
            </a:r>
            <a:r>
              <a:rPr lang="en-US" dirty="0">
                <a:latin typeface="Arial"/>
                <a:cs typeface="Arial"/>
              </a:rPr>
              <a:t>? What is the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concentration</a:t>
            </a:r>
            <a:r>
              <a:rPr lang="en-US" dirty="0">
                <a:latin typeface="Arial"/>
                <a:cs typeface="Arial"/>
              </a:rPr>
              <a:t> at this time?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1200" dirty="0">
              <a:latin typeface="Arial"/>
              <a:cs typeface="Arial"/>
            </a:endParaRP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What is the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x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-intercept </a:t>
            </a:r>
            <a:r>
              <a:rPr lang="en-US" dirty="0">
                <a:latin typeface="Arial"/>
                <a:cs typeface="Arial"/>
              </a:rPr>
              <a:t>and what does it represent?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endParaRPr lang="en-US" sz="1200" dirty="0">
              <a:latin typeface="Arial"/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/>
                <a:cs typeface="Arial"/>
              </a:rPr>
              <a:t>What is the </a:t>
            </a:r>
            <a:r>
              <a:rPr lang="en-US" i="1" dirty="0">
                <a:solidFill>
                  <a:srgbClr val="C0504D"/>
                </a:solidFill>
                <a:latin typeface="Arial"/>
                <a:cs typeface="Arial"/>
              </a:rPr>
              <a:t>y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-intercept </a:t>
            </a:r>
            <a:r>
              <a:rPr lang="en-US" dirty="0">
                <a:latin typeface="Arial"/>
                <a:cs typeface="Arial"/>
              </a:rPr>
              <a:t>and what does it represent? </a:t>
            </a:r>
            <a:endParaRPr lang="en-US" dirty="0">
              <a:latin typeface="Arial"/>
              <a:ea typeface="Arial"/>
              <a:cs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F92D9DB-6622-9646-BC27-5F8D490800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227371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29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641350"/>
                <a:ext cx="8102112" cy="499745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sz="2800" b="1" dirty="0"/>
                  <a:t>Guided Practice: </a:t>
                </a:r>
                <a:r>
                  <a:rPr lang="en-US" sz="2800" b="1" dirty="0">
                    <a:solidFill>
                      <a:srgbClr val="000090"/>
                    </a:solidFill>
                  </a:rPr>
                  <a:t>Example 1, </a:t>
                </a:r>
                <a:r>
                  <a:rPr lang="en-US" sz="2800" b="1" i="1" dirty="0">
                    <a:solidFill>
                      <a:srgbClr val="000090"/>
                    </a:solidFill>
                  </a:rPr>
                  <a:t>continued</a:t>
                </a:r>
              </a:p>
              <a:p>
                <a:pPr marL="514350" indent="-557784">
                  <a:buFont typeface="+mj-lt"/>
                  <a:buAutoNum type="arabicPeriod" startAt="2"/>
                </a:pPr>
                <a:r>
                  <a:rPr lang="en-US" sz="2800" b="1" dirty="0">
                    <a:solidFill>
                      <a:srgbClr val="660066"/>
                    </a:solidFill>
                  </a:rPr>
                  <a:t>Determine the end behavior of the function.</a:t>
                </a:r>
              </a:p>
              <a:p>
                <a:pPr lvl="1" algn="l">
                  <a:spcAft>
                    <a:spcPts val="1200"/>
                  </a:spcAft>
                </a:pPr>
                <a:endParaRPr lang="en-US" sz="1200" dirty="0">
                  <a:solidFill>
                    <a:srgbClr val="000000"/>
                  </a:solidFill>
                </a:endParaRPr>
              </a:p>
              <a:p>
                <a:pPr lvl="1" algn="l">
                  <a:spcAft>
                    <a:spcPts val="1200"/>
                  </a:spcAft>
                </a:pPr>
                <a:r>
                  <a:rPr lang="en-US" dirty="0">
                    <a:solidFill>
                      <a:srgbClr val="000000"/>
                    </a:solidFill>
                  </a:rPr>
                  <a:t>The leading coefficient, </a:t>
                </a:r>
                <a:r>
                  <a:rPr lang="en-US" dirty="0">
                    <a:solidFill>
                      <a:srgbClr val="0000FF"/>
                    </a:solidFill>
                  </a:rPr>
                  <a:t>6</a:t>
                </a:r>
                <a:r>
                  <a:rPr lang="en-US" dirty="0">
                    <a:solidFill>
                      <a:srgbClr val="000000"/>
                    </a:solidFill>
                  </a:rPr>
                  <a:t>, is </a:t>
                </a:r>
                <a:r>
                  <a:rPr lang="en-US" dirty="0">
                    <a:solidFill>
                      <a:srgbClr val="C0504D"/>
                    </a:solidFill>
                  </a:rPr>
                  <a:t>positive</a:t>
                </a:r>
                <a:r>
                  <a:rPr lang="en-US" dirty="0">
                    <a:solidFill>
                      <a:srgbClr val="000000"/>
                    </a:solidFill>
                  </a:rPr>
                  <a:t> and the degree of the function, </a:t>
                </a:r>
                <a:r>
                  <a:rPr lang="en-US" dirty="0">
                    <a:solidFill>
                      <a:srgbClr val="0000FF"/>
                    </a:solidFill>
                  </a:rPr>
                  <a:t>5</a:t>
                </a:r>
                <a:r>
                  <a:rPr lang="en-US" dirty="0">
                    <a:solidFill>
                      <a:srgbClr val="000000"/>
                    </a:solidFill>
                  </a:rPr>
                  <a:t>, is </a:t>
                </a:r>
                <a:r>
                  <a:rPr lang="en-US" dirty="0">
                    <a:solidFill>
                      <a:srgbClr val="C0504D"/>
                    </a:solidFill>
                  </a:rPr>
                  <a:t>odd</a:t>
                </a:r>
                <a:r>
                  <a:rPr lang="en-US" dirty="0">
                    <a:solidFill>
                      <a:srgbClr val="000000"/>
                    </a:solidFill>
                  </a:rPr>
                  <a:t>; therefore, the graph of the function will extend down to the left and up to the right. </a:t>
                </a:r>
              </a:p>
              <a:p>
                <a:pPr lvl="1" algn="l"/>
                <a:endParaRPr lang="en-US" sz="1200" dirty="0">
                  <a:solidFill>
                    <a:srgbClr val="000000"/>
                  </a:solidFill>
                </a:endParaRPr>
              </a:p>
              <a:p>
                <a:pPr lvl="1" algn="l"/>
                <a:r>
                  <a:rPr lang="en-US" dirty="0">
                    <a:solidFill>
                      <a:srgbClr val="000000"/>
                    </a:solidFill>
                  </a:rPr>
                  <a:t>Symbolically,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 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	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2529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641350"/>
                <a:ext cx="8102112" cy="4997450"/>
              </a:xfrm>
              <a:blipFill>
                <a:blip r:embed="rId2"/>
                <a:stretch>
                  <a:fillRect l="-1505" t="-1220" r="-1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Determine the maximum number of turning points of the polynomial function.</a:t>
            </a:r>
          </a:p>
          <a:p>
            <a:pPr lvl="1" algn="l"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 lvl="1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To determine the maximum number of turning points, </a:t>
            </a:r>
            <a:r>
              <a:rPr lang="en-US" dirty="0">
                <a:solidFill>
                  <a:srgbClr val="0000FF"/>
                </a:solidFill>
              </a:rPr>
              <a:t>subtract 1 </a:t>
            </a:r>
            <a:r>
              <a:rPr lang="en-US" dirty="0">
                <a:solidFill>
                  <a:srgbClr val="000000"/>
                </a:solidFill>
              </a:rPr>
              <a:t>from the degree of the polynomial; that is, find </a:t>
            </a:r>
            <a:r>
              <a:rPr lang="en-US" i="1" dirty="0">
                <a:solidFill>
                  <a:srgbClr val="0000FF"/>
                </a:solidFill>
              </a:rPr>
              <a:t>n </a:t>
            </a:r>
            <a:r>
              <a:rPr lang="en-US" dirty="0">
                <a:solidFill>
                  <a:srgbClr val="0000FF"/>
                </a:solidFill>
              </a:rPr>
              <a:t>– 1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lvl="1" algn="l">
              <a:spcAft>
                <a:spcPts val="0"/>
              </a:spcAft>
            </a:pPr>
            <a:endParaRPr lang="en-US" sz="1200" dirty="0">
              <a:solidFill>
                <a:srgbClr val="000000"/>
              </a:solidFill>
            </a:endParaRPr>
          </a:p>
          <a:p>
            <a:pPr lvl="1" algn="l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chemeClr val="accent2"/>
                </a:solidFill>
              </a:rPr>
              <a:t>degree</a:t>
            </a:r>
            <a:r>
              <a:rPr lang="en-US" dirty="0">
                <a:solidFill>
                  <a:srgbClr val="000000"/>
                </a:solidFill>
              </a:rPr>
              <a:t> of the polynomial is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dirty="0">
                <a:solidFill>
                  <a:srgbClr val="0000FF"/>
                </a:solidFill>
              </a:rPr>
              <a:t>5 – 1 = 4</a:t>
            </a:r>
            <a:r>
              <a:rPr lang="en-US" dirty="0">
                <a:solidFill>
                  <a:srgbClr val="000000"/>
                </a:solidFill>
              </a:rPr>
              <a:t>. </a:t>
            </a:r>
          </a:p>
          <a:p>
            <a:pPr lvl="1" algn="l"/>
            <a:endParaRPr lang="en-US" sz="1200" dirty="0">
              <a:solidFill>
                <a:srgbClr val="000000"/>
              </a:solidFill>
            </a:endParaRPr>
          </a:p>
          <a:p>
            <a:pPr lvl="1" algn="l"/>
            <a:r>
              <a:rPr lang="en-US" dirty="0">
                <a:solidFill>
                  <a:srgbClr val="000000"/>
                </a:solidFill>
              </a:rPr>
              <a:t>The </a:t>
            </a:r>
            <a:r>
              <a:rPr lang="en-US" dirty="0">
                <a:solidFill>
                  <a:srgbClr val="C0504D"/>
                </a:solidFill>
              </a:rPr>
              <a:t>maximum</a:t>
            </a:r>
            <a:r>
              <a:rPr lang="en-US" dirty="0">
                <a:solidFill>
                  <a:srgbClr val="000000"/>
                </a:solidFill>
              </a:rPr>
              <a:t> number of </a:t>
            </a:r>
            <a:r>
              <a:rPr lang="en-US" dirty="0">
                <a:solidFill>
                  <a:srgbClr val="C0504D"/>
                </a:solidFill>
              </a:rPr>
              <a:t>turning points </a:t>
            </a:r>
            <a:r>
              <a:rPr lang="en-US" dirty="0">
                <a:solidFill>
                  <a:srgbClr val="000000"/>
                </a:solidFill>
              </a:rPr>
              <a:t>in the graph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is </a:t>
            </a:r>
            <a:r>
              <a:rPr lang="en-US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/>
              <a:t>	</a:t>
            </a:r>
          </a:p>
          <a:p>
            <a:pPr marL="512064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275421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49" y="641350"/>
            <a:ext cx="8102695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4"/>
            </a:pPr>
            <a:r>
              <a:rPr lang="en-US" sz="2800" b="1" dirty="0">
                <a:solidFill>
                  <a:srgbClr val="660066"/>
                </a:solidFill>
              </a:rPr>
              <a:t>Determine the maximum number of real roots of the polynomial function.</a:t>
            </a:r>
          </a:p>
          <a:p>
            <a:pPr marL="512064"/>
            <a:endParaRPr lang="en-US" sz="1200" spc="-10" dirty="0"/>
          </a:p>
          <a:p>
            <a:pPr marL="512064"/>
            <a:r>
              <a:rPr lang="en-US" spc="-10" dirty="0"/>
              <a:t>The maximum number of </a:t>
            </a:r>
            <a:r>
              <a:rPr lang="en-US" spc="-10" dirty="0">
                <a:solidFill>
                  <a:schemeClr val="accent2"/>
                </a:solidFill>
              </a:rPr>
              <a:t>real roots </a:t>
            </a:r>
            <a:r>
              <a:rPr lang="en-US" spc="-10" dirty="0"/>
              <a:t>is equal to the </a:t>
            </a:r>
            <a:r>
              <a:rPr lang="en-US" spc="-10" dirty="0">
                <a:solidFill>
                  <a:srgbClr val="C0504D"/>
                </a:solidFill>
              </a:rPr>
              <a:t>degree</a:t>
            </a:r>
            <a:r>
              <a:rPr lang="en-US" spc="-10" dirty="0"/>
              <a:t> of the polynomial; therefore, the maximum number of roots of the function </a:t>
            </a:r>
            <a:r>
              <a:rPr lang="en-US" i="1" spc="-10" dirty="0">
                <a:solidFill>
                  <a:srgbClr val="0000FF"/>
                </a:solidFill>
              </a:rPr>
              <a:t>f</a:t>
            </a:r>
            <a:r>
              <a:rPr lang="en-US" spc="-10" dirty="0">
                <a:solidFill>
                  <a:srgbClr val="0000FF"/>
                </a:solidFill>
              </a:rPr>
              <a:t>(</a:t>
            </a:r>
            <a:r>
              <a:rPr lang="en-US" i="1" spc="-10" dirty="0">
                <a:solidFill>
                  <a:srgbClr val="0000FF"/>
                </a:solidFill>
              </a:rPr>
              <a:t>x</a:t>
            </a:r>
            <a:r>
              <a:rPr lang="en-US" spc="-10" dirty="0">
                <a:solidFill>
                  <a:srgbClr val="0000FF"/>
                </a:solidFill>
              </a:rPr>
              <a:t>) = 6</a:t>
            </a:r>
            <a:r>
              <a:rPr lang="en-US" i="1" spc="-10" dirty="0">
                <a:solidFill>
                  <a:srgbClr val="0000FF"/>
                </a:solidFill>
              </a:rPr>
              <a:t>x</a:t>
            </a:r>
            <a:r>
              <a:rPr lang="en-US" spc="-10" baseline="30000" dirty="0">
                <a:solidFill>
                  <a:srgbClr val="0000FF"/>
                </a:solidFill>
              </a:rPr>
              <a:t>5</a:t>
            </a:r>
            <a:r>
              <a:rPr lang="en-US" spc="-10" dirty="0">
                <a:solidFill>
                  <a:srgbClr val="0000FF"/>
                </a:solidFill>
              </a:rPr>
              <a:t> – 3</a:t>
            </a:r>
            <a:r>
              <a:rPr lang="en-US" i="1" spc="-10" dirty="0">
                <a:solidFill>
                  <a:srgbClr val="0000FF"/>
                </a:solidFill>
              </a:rPr>
              <a:t>x</a:t>
            </a:r>
            <a:r>
              <a:rPr lang="en-US" spc="-10" baseline="30000" dirty="0">
                <a:solidFill>
                  <a:srgbClr val="0000FF"/>
                </a:solidFill>
              </a:rPr>
              <a:t>4</a:t>
            </a:r>
            <a:r>
              <a:rPr lang="en-US" spc="-10" dirty="0">
                <a:solidFill>
                  <a:srgbClr val="0000FF"/>
                </a:solidFill>
              </a:rPr>
              <a:t> + 2</a:t>
            </a:r>
            <a:r>
              <a:rPr lang="en-US" i="1" spc="-10" dirty="0">
                <a:solidFill>
                  <a:srgbClr val="0000FF"/>
                </a:solidFill>
              </a:rPr>
              <a:t>x </a:t>
            </a:r>
            <a:r>
              <a:rPr lang="en-US" spc="-10" dirty="0">
                <a:solidFill>
                  <a:srgbClr val="0000FF"/>
                </a:solidFill>
              </a:rPr>
              <a:t>+ 7 </a:t>
            </a:r>
            <a:r>
              <a:rPr lang="en-US" spc="-10" dirty="0"/>
              <a:t>is </a:t>
            </a:r>
            <a:r>
              <a:rPr lang="en-US" spc="-10" dirty="0">
                <a:solidFill>
                  <a:srgbClr val="0000FF"/>
                </a:solidFill>
              </a:rPr>
              <a:t>5</a:t>
            </a:r>
            <a:r>
              <a:rPr lang="en-US" spc="-10" dirty="0"/>
              <a:t>. 	</a:t>
            </a:r>
          </a:p>
          <a:p>
            <a:pPr marL="512064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Arial"/>
                <a:ea typeface="Arial"/>
                <a:cs typeface="Arial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22505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1,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pic>
        <p:nvPicPr>
          <p:cNvPr id="7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698926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3303240" cy="49974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2</a:t>
            </a:r>
            <a:endParaRPr lang="en-US" sz="1100" b="1" dirty="0">
              <a:solidFill>
                <a:srgbClr val="558ED5"/>
              </a:solidFill>
            </a:endParaRPr>
          </a:p>
          <a:p>
            <a:endParaRPr lang="en-US" sz="1200" dirty="0"/>
          </a:p>
          <a:p>
            <a:r>
              <a:rPr lang="en-US" dirty="0"/>
              <a:t>Describe the </a:t>
            </a:r>
            <a:r>
              <a:rPr lang="en-US" dirty="0">
                <a:solidFill>
                  <a:schemeClr val="accent2"/>
                </a:solidFill>
              </a:rPr>
              <a:t>end behavior </a:t>
            </a:r>
            <a:r>
              <a:rPr lang="en-US" dirty="0"/>
              <a:t>of the given graph of </a:t>
            </a:r>
            <a:r>
              <a:rPr lang="en-US" i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.</a:t>
            </a:r>
          </a:p>
          <a:p>
            <a:endParaRPr lang="en-US" sz="1200" dirty="0"/>
          </a:p>
          <a:p>
            <a:r>
              <a:rPr lang="en-US" dirty="0"/>
              <a:t>Determine whether the graph represents an </a:t>
            </a:r>
            <a:r>
              <a:rPr lang="en-US" dirty="0">
                <a:solidFill>
                  <a:srgbClr val="C0504D"/>
                </a:solidFill>
              </a:rPr>
              <a:t>even-degree</a:t>
            </a:r>
            <a:r>
              <a:rPr lang="en-US" dirty="0"/>
              <a:t> or </a:t>
            </a:r>
            <a:r>
              <a:rPr lang="en-US" dirty="0">
                <a:solidFill>
                  <a:srgbClr val="C0504D"/>
                </a:solidFill>
              </a:rPr>
              <a:t>odd-degree</a:t>
            </a:r>
            <a:r>
              <a:rPr lang="en-US" dirty="0"/>
              <a:t> function, and determine the number of </a:t>
            </a:r>
            <a:r>
              <a:rPr lang="en-US" dirty="0">
                <a:solidFill>
                  <a:srgbClr val="C0504D"/>
                </a:solidFill>
              </a:rPr>
              <a:t>real roots</a:t>
            </a:r>
            <a:r>
              <a:rPr lang="en-US" dirty="0"/>
              <a:t>. </a:t>
            </a:r>
            <a:endParaRPr lang="en-US" spc="-2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pic>
        <p:nvPicPr>
          <p:cNvPr id="6" name="Picture 5" descr="Screen Shot 2018-04-29 at 3.29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45" y="812800"/>
            <a:ext cx="4535852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8883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29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433005" y="516380"/>
                <a:ext cx="8593520" cy="499745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sz="2800" b="1" dirty="0"/>
                  <a:t>Guided Practice: </a:t>
                </a:r>
                <a:r>
                  <a:rPr lang="en-US" sz="2800" b="1" dirty="0">
                    <a:solidFill>
                      <a:srgbClr val="000090"/>
                    </a:solidFill>
                  </a:rPr>
                  <a:t>Example 2, </a:t>
                </a:r>
                <a:r>
                  <a:rPr lang="en-US" sz="2800" b="1" i="1" dirty="0">
                    <a:solidFill>
                      <a:srgbClr val="000090"/>
                    </a:solidFill>
                  </a:rPr>
                  <a:t>continued</a:t>
                </a:r>
              </a:p>
              <a:p>
                <a:pPr marL="514350" indent="-557784">
                  <a:buFont typeface="+mj-lt"/>
                  <a:buAutoNum type="arabicPeriod"/>
                </a:pPr>
                <a:r>
                  <a:rPr lang="en-US" sz="2800" b="1" dirty="0">
                    <a:solidFill>
                      <a:srgbClr val="660066"/>
                    </a:solidFill>
                  </a:rPr>
                  <a:t>Describe the end behavior of the graphed function, </a:t>
                </a:r>
                <a:r>
                  <a:rPr lang="en-US" sz="2800" b="1" i="1" dirty="0">
                    <a:solidFill>
                      <a:srgbClr val="660066"/>
                    </a:solidFill>
                  </a:rPr>
                  <a:t>g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(</a:t>
                </a:r>
                <a:r>
                  <a:rPr lang="en-US" sz="2800" b="1" i="1" dirty="0">
                    <a:solidFill>
                      <a:srgbClr val="660066"/>
                    </a:solidFill>
                  </a:rPr>
                  <a:t>x</a:t>
                </a:r>
                <a:r>
                  <a:rPr lang="en-US" sz="2800" b="1" dirty="0">
                    <a:solidFill>
                      <a:srgbClr val="660066"/>
                    </a:solidFill>
                  </a:rPr>
                  <a:t>).</a:t>
                </a:r>
              </a:p>
              <a:p>
                <a:pPr marL="512064"/>
                <a:endParaRPr lang="en-US" sz="1200" dirty="0"/>
              </a:p>
              <a:p>
                <a:pPr marL="512064"/>
                <a:r>
                  <a:rPr lang="en-US" dirty="0"/>
                  <a:t>Refer to the graph to determine the function’s end behavior as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gets larger or smaller. </a:t>
                </a:r>
              </a:p>
              <a:p>
                <a:pPr marL="512064"/>
                <a:endParaRPr lang="en-US" sz="1200" dirty="0"/>
              </a:p>
              <a:p>
                <a:pPr marL="512064"/>
                <a:r>
                  <a:rPr lang="en-US" dirty="0"/>
                  <a:t>The value of </a:t>
                </a:r>
                <a:r>
                  <a:rPr lang="en-US" i="1" dirty="0">
                    <a:solidFill>
                      <a:srgbClr val="0000FF"/>
                    </a:solidFill>
                  </a:rPr>
                  <a:t>g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dirty="0">
                    <a:solidFill>
                      <a:srgbClr val="0000FF"/>
                    </a:solidFill>
                  </a:rPr>
                  <a:t>) </a:t>
                </a:r>
                <a:r>
                  <a:rPr lang="en-US" dirty="0"/>
                  <a:t>approaches negative infinity as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negative infinity, and also when </a:t>
                </a:r>
                <a:r>
                  <a:rPr lang="en-US" i="1" dirty="0">
                    <a:solidFill>
                      <a:srgbClr val="0000FF"/>
                    </a:solidFill>
                  </a:rPr>
                  <a:t>x</a:t>
                </a:r>
                <a:r>
                  <a:rPr lang="en-US" i="1" dirty="0"/>
                  <a:t> </a:t>
                </a:r>
                <a:r>
                  <a:rPr lang="en-US" dirty="0"/>
                  <a:t>approaches positive infinity. </a:t>
                </a:r>
              </a:p>
              <a:p>
                <a:pPr marL="512064"/>
                <a:endParaRPr lang="en-US" sz="1200" dirty="0"/>
              </a:p>
              <a:p>
                <a:pPr marL="512064"/>
                <a:r>
                  <a:rPr lang="en-US" dirty="0"/>
                  <a:t>Symbolically, this can be written as</a:t>
                </a:r>
                <a:r>
                  <a:rPr lang="en-US" b="1" dirty="0">
                    <a:solidFill>
                      <a:srgbClr val="0000FF"/>
                    </a:solidFill>
                  </a:rPr>
                  <a:t>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/>
                  <a:t> and 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.   	</a:t>
                </a:r>
              </a:p>
              <a:p>
                <a:pPr marL="512064"/>
                <a:endParaRPr lang="en-US" dirty="0"/>
              </a:p>
            </p:txBody>
          </p:sp>
        </mc:Choice>
        <mc:Fallback xmlns="">
          <p:sp>
            <p:nvSpPr>
              <p:cNvPr id="22529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433005" y="516380"/>
                <a:ext cx="8593520" cy="4997450"/>
              </a:xfrm>
              <a:blipFill>
                <a:blip r:embed="rId2"/>
                <a:stretch>
                  <a:fillRect l="-1418" t="-1343" r="-1135" b="-9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Determine whether the graph of </a:t>
            </a:r>
            <a:r>
              <a:rPr lang="en-US" sz="2800" b="1" i="1" dirty="0">
                <a:solidFill>
                  <a:srgbClr val="660066"/>
                </a:solidFill>
              </a:rPr>
              <a:t>g</a:t>
            </a:r>
            <a:r>
              <a:rPr lang="en-US" sz="2800" b="1" dirty="0">
                <a:solidFill>
                  <a:srgbClr val="660066"/>
                </a:solidFill>
              </a:rPr>
              <a:t>(</a:t>
            </a:r>
            <a:r>
              <a:rPr lang="en-US" sz="2800" b="1" i="1" dirty="0">
                <a:solidFill>
                  <a:srgbClr val="660066"/>
                </a:solidFill>
              </a:rPr>
              <a:t>x</a:t>
            </a:r>
            <a:r>
              <a:rPr lang="en-US" sz="2800" b="1" dirty="0">
                <a:solidFill>
                  <a:srgbClr val="660066"/>
                </a:solidFill>
              </a:rPr>
              <a:t>) represents an even-degree or odd-degree function. 	</a:t>
            </a:r>
          </a:p>
          <a:p>
            <a:pPr marL="512064"/>
            <a:endParaRPr lang="en-US" sz="1200" dirty="0"/>
          </a:p>
          <a:p>
            <a:pPr marL="512064"/>
            <a:r>
              <a:rPr lang="en-US" dirty="0"/>
              <a:t>Both ends of the graph are pointing in the same direction: </a:t>
            </a:r>
            <a:r>
              <a:rPr lang="en-US" dirty="0">
                <a:solidFill>
                  <a:schemeClr val="accent2"/>
                </a:solidFill>
              </a:rPr>
              <a:t>downward</a:t>
            </a:r>
            <a:r>
              <a:rPr lang="en-US" dirty="0"/>
              <a:t>. </a:t>
            </a:r>
          </a:p>
          <a:p>
            <a:pPr marL="512064"/>
            <a:endParaRPr lang="en-US" sz="1200" dirty="0"/>
          </a:p>
          <a:p>
            <a:pPr marL="512064"/>
            <a:r>
              <a:rPr lang="en-US" dirty="0"/>
              <a:t>Therefore, the function must be an </a:t>
            </a:r>
            <a:r>
              <a:rPr lang="en-US" dirty="0">
                <a:solidFill>
                  <a:srgbClr val="C0504D"/>
                </a:solidFill>
              </a:rPr>
              <a:t>even-degree </a:t>
            </a:r>
            <a:r>
              <a:rPr lang="en-US" dirty="0"/>
              <a:t>function. 	</a:t>
            </a:r>
          </a:p>
          <a:p>
            <a:pPr marL="512064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1981980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Determine the number of real roots. 	</a:t>
            </a:r>
          </a:p>
          <a:p>
            <a:pPr marL="512064"/>
            <a:endParaRPr lang="en-US" sz="1200" dirty="0"/>
          </a:p>
          <a:p>
            <a:pPr marL="512064"/>
            <a:r>
              <a:rPr lang="en-US" dirty="0"/>
              <a:t>Real roots are the points at which the graphed function </a:t>
            </a:r>
            <a:r>
              <a:rPr lang="en-US" dirty="0">
                <a:solidFill>
                  <a:srgbClr val="C0504D"/>
                </a:solidFill>
              </a:rPr>
              <a:t>intersects</a:t>
            </a:r>
            <a:r>
              <a:rPr lang="en-US" dirty="0"/>
              <a:t> the </a:t>
            </a:r>
            <a:r>
              <a:rPr lang="en-US" i="1" dirty="0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-axis</a:t>
            </a:r>
            <a:r>
              <a:rPr lang="en-US" dirty="0"/>
              <a:t>. </a:t>
            </a:r>
          </a:p>
          <a:p>
            <a:pPr marL="512064"/>
            <a:endParaRPr lang="en-US" sz="1200" dirty="0"/>
          </a:p>
          <a:p>
            <a:pPr marL="512064"/>
            <a:r>
              <a:rPr lang="en-US" dirty="0"/>
              <a:t>Because the </a:t>
            </a:r>
            <a:r>
              <a:rPr lang="en-US" i="1" dirty="0"/>
              <a:t>x</a:t>
            </a:r>
            <a:r>
              <a:rPr lang="en-US" dirty="0"/>
              <a:t>-axis contains only </a:t>
            </a:r>
            <a:r>
              <a:rPr lang="en-US" dirty="0">
                <a:solidFill>
                  <a:srgbClr val="C0504D"/>
                </a:solidFill>
              </a:rPr>
              <a:t>real numbers</a:t>
            </a:r>
            <a:r>
              <a:rPr lang="en-US" dirty="0"/>
              <a:t>, only the real roots can be graphed. </a:t>
            </a:r>
          </a:p>
          <a:p>
            <a:pPr marL="512064"/>
            <a:endParaRPr lang="en-US" sz="1200" dirty="0"/>
          </a:p>
          <a:p>
            <a:pPr marL="512064"/>
            <a:r>
              <a:rPr lang="en-US" dirty="0"/>
              <a:t>Determine the number of times the graph intersects the </a:t>
            </a:r>
            <a:r>
              <a:rPr lang="en-US" i="1" dirty="0"/>
              <a:t>x</a:t>
            </a:r>
            <a:r>
              <a:rPr lang="en-US" dirty="0"/>
              <a:t>-axis.</a:t>
            </a:r>
          </a:p>
          <a:p>
            <a:pPr marL="512064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1928715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08907" y="1247717"/>
            <a:ext cx="2063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graph intersects the 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-axis at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four</a:t>
            </a:r>
            <a:r>
              <a:rPr lang="en-US" dirty="0">
                <a:latin typeface="Arial"/>
                <a:cs typeface="Arial"/>
              </a:rPr>
              <a:t> points, so there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four real roots</a:t>
            </a:r>
            <a:r>
              <a:rPr lang="en-US" dirty="0">
                <a:latin typeface="Arial"/>
                <a:cs typeface="Arial"/>
              </a:rPr>
              <a:t>.</a:t>
            </a:r>
          </a:p>
        </p:txBody>
      </p:sp>
      <p:pic>
        <p:nvPicPr>
          <p:cNvPr id="8" name="Picture 7" descr="Screen Shot 2018-04-29 at 3.29.1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247717"/>
            <a:ext cx="4405313" cy="439108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340100" y="33909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41600" y="34036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19400" y="34036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22600" y="34036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Arial"/>
                <a:ea typeface="Arial"/>
                <a:cs typeface="Arial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40657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2,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A28DBB7-6366-7443-A6B3-31C63E357D05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pic>
        <p:nvPicPr>
          <p:cNvPr id="7" name="Picture 4" descr="play-button-lg.png">
            <a:hlinkClick r:id="rId3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095500"/>
            <a:ext cx="26543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11482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54950" cy="499745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Calibri" charset="0"/>
              <a:buAutoNum type="arabicPeriod"/>
            </a:pPr>
            <a:r>
              <a:rPr lang="en-US" b="1" dirty="0">
                <a:solidFill>
                  <a:srgbClr val="660066"/>
                </a:solidFill>
              </a:rPr>
              <a:t>When is the concentration increasing? Decreasing?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  <a:buFont typeface="Arial"/>
              <a:buChar char="•"/>
            </a:pPr>
            <a:endParaRPr lang="en-US" sz="1200" dirty="0">
              <a:solidFill>
                <a:srgbClr val="660066"/>
              </a:solidFill>
            </a:endParaRP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The function starts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rgbClr val="0000FF"/>
                </a:solidFill>
              </a:rPr>
              <a:t>increasing</a:t>
            </a:r>
            <a:r>
              <a:rPr lang="en-US" sz="2400" dirty="0">
                <a:solidFill>
                  <a:schemeClr val="tx1"/>
                </a:solidFill>
              </a:rPr>
              <a:t> when the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amount of time passed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is at </a:t>
            </a:r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>
                <a:solidFill>
                  <a:schemeClr val="tx1"/>
                </a:solidFill>
              </a:rPr>
              <a:t>, and continues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increasing until the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function reaches the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2"/>
                </a:solidFill>
              </a:rPr>
              <a:t>vertex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rgbClr val="0000FF"/>
                </a:solidFill>
              </a:rPr>
              <a:t>(20, 22)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1200" dirty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From that point, the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function is </a:t>
            </a:r>
            <a:r>
              <a:rPr lang="en-US" sz="2400" dirty="0">
                <a:solidFill>
                  <a:schemeClr val="accent2"/>
                </a:solidFill>
              </a:rPr>
              <a:t>decreasing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07" y="1393717"/>
            <a:ext cx="4172193" cy="4103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89700" y="1930400"/>
            <a:ext cx="889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4464050" y="3016250"/>
            <a:ext cx="2476500" cy="990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26200" y="1619250"/>
            <a:ext cx="965200" cy="29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20,22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16200000" flipH="1">
            <a:off x="6070599" y="2946399"/>
            <a:ext cx="2476500" cy="113030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29984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3</a:t>
            </a:r>
            <a:endParaRPr lang="en-US" sz="1100" b="1" dirty="0">
              <a:solidFill>
                <a:srgbClr val="558ED5"/>
              </a:solidFill>
            </a:endParaRPr>
          </a:p>
          <a:p>
            <a:endParaRPr lang="en-US" sz="1200" dirty="0"/>
          </a:p>
          <a:p>
            <a:r>
              <a:rPr lang="en-US" dirty="0"/>
              <a:t>Use a graphing calculator to graph the function </a:t>
            </a:r>
          </a:p>
          <a:p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dirty="0" err="1">
                <a:solidFill>
                  <a:srgbClr val="0000FF"/>
                </a:solidFill>
              </a:rPr>
              <a:t>(</a:t>
            </a:r>
            <a:r>
              <a:rPr lang="en-US" i="1" dirty="0" err="1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 = –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4</a:t>
            </a:r>
            <a:r>
              <a:rPr lang="en-US" dirty="0">
                <a:solidFill>
                  <a:srgbClr val="0000FF"/>
                </a:solidFill>
              </a:rPr>
              <a:t> + 3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+ 4</a:t>
            </a:r>
            <a:r>
              <a:rPr lang="en-US" dirty="0"/>
              <a:t>. </a:t>
            </a:r>
          </a:p>
          <a:p>
            <a:endParaRPr lang="en-US" sz="1200" dirty="0"/>
          </a:p>
          <a:p>
            <a:r>
              <a:rPr lang="en-US" dirty="0"/>
              <a:t>Summarize the end behavior and turning points of the function.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Graph the equation on your calculator.</a:t>
            </a:r>
          </a:p>
          <a:p>
            <a:pPr marL="514350" indent="-557784"/>
            <a:endParaRPr lang="en-US" sz="1200" b="1" dirty="0">
              <a:solidFill>
                <a:srgbClr val="660066"/>
              </a:solidFill>
            </a:endParaRPr>
          </a:p>
          <a:p>
            <a:pPr marL="514350" indent="-557784"/>
            <a:r>
              <a:rPr lang="en-US" b="1" dirty="0"/>
              <a:t>On a TI-83/84:</a:t>
            </a:r>
            <a:r>
              <a:rPr lang="en-US" dirty="0"/>
              <a:t>	</a:t>
            </a:r>
          </a:p>
          <a:p>
            <a:pPr marL="514350" indent="-557784"/>
            <a:endParaRPr lang="en-US" sz="1200" dirty="0"/>
          </a:p>
          <a:p>
            <a:r>
              <a:rPr lang="en-US" dirty="0"/>
              <a:t>	Step 1: 	Press </a:t>
            </a:r>
            <a:r>
              <a:rPr lang="en-US" dirty="0">
                <a:solidFill>
                  <a:srgbClr val="0000FF"/>
                </a:solidFill>
              </a:rPr>
              <a:t>[Y=]</a:t>
            </a:r>
            <a:r>
              <a:rPr lang="en-US" dirty="0"/>
              <a:t>. </a:t>
            </a:r>
          </a:p>
          <a:p>
            <a:endParaRPr lang="en-US" sz="1200" dirty="0"/>
          </a:p>
          <a:p>
            <a:r>
              <a:rPr lang="en-US" dirty="0"/>
              <a:t>	Step 2: 	Type the function into </a:t>
            </a:r>
            <a:r>
              <a:rPr lang="en-US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/>
              <a:t>. </a:t>
            </a:r>
          </a:p>
          <a:p>
            <a:r>
              <a:rPr lang="en-US" dirty="0"/>
              <a:t>				Use the </a:t>
            </a:r>
            <a:r>
              <a:rPr lang="en-US" dirty="0">
                <a:solidFill>
                  <a:srgbClr val="0000FF"/>
                </a:solidFill>
              </a:rPr>
              <a:t>[X, T, θ, n] </a:t>
            </a:r>
            <a:r>
              <a:rPr lang="en-US" dirty="0"/>
              <a:t>button for the variable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/>
              <a:t>. 					To enter exponents, choose </a:t>
            </a:r>
            <a:r>
              <a:rPr lang="en-US" dirty="0">
                <a:solidFill>
                  <a:srgbClr val="0000FF"/>
                </a:solidFill>
              </a:rPr>
              <a:t>[CATALOG] </a:t>
            </a:r>
            <a:r>
              <a:rPr lang="en-US" dirty="0"/>
              <a:t>					and arrow down to </a:t>
            </a:r>
            <a:r>
              <a:rPr lang="en-US" dirty="0">
                <a:solidFill>
                  <a:srgbClr val="0000FF"/>
                </a:solidFill>
              </a:rPr>
              <a:t>^</a:t>
            </a:r>
            <a:r>
              <a:rPr lang="en-US" dirty="0"/>
              <a:t>. </a:t>
            </a:r>
          </a:p>
          <a:p>
            <a:endParaRPr lang="en-US" sz="1200" dirty="0">
              <a:solidFill>
                <a:srgbClr val="0000FF"/>
              </a:solidFill>
            </a:endParaRPr>
          </a:p>
          <a:p>
            <a:pPr algn="ctr"/>
            <a:r>
              <a:rPr lang="en-US" dirty="0">
                <a:solidFill>
                  <a:srgbClr val="0000FF"/>
                </a:solidFill>
              </a:rPr>
              <a:t>Y</a:t>
            </a:r>
            <a:r>
              <a:rPr lang="en-US" baseline="-25000" dirty="0">
                <a:solidFill>
                  <a:srgbClr val="0000FF"/>
                </a:solidFill>
              </a:rPr>
              <a:t>1</a:t>
            </a:r>
            <a:r>
              <a:rPr lang="en-US" dirty="0">
                <a:solidFill>
                  <a:srgbClr val="0000FF"/>
                </a:solidFill>
              </a:rPr>
              <a:t> = –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^4 + 3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^2 + 4</a:t>
            </a:r>
            <a:r>
              <a:rPr lang="en-US" dirty="0"/>
              <a:t> </a:t>
            </a:r>
            <a:endParaRPr lang="en-US" b="1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/>
            <a:endParaRPr lang="en-US" sz="1200" b="1" dirty="0">
              <a:solidFill>
                <a:srgbClr val="660066"/>
              </a:solidFill>
            </a:endParaRPr>
          </a:p>
          <a:p>
            <a:r>
              <a:rPr lang="en-US" dirty="0"/>
              <a:t>	Step 3: 	Press </a:t>
            </a:r>
            <a:r>
              <a:rPr lang="en-US" dirty="0">
                <a:solidFill>
                  <a:srgbClr val="0000FF"/>
                </a:solidFill>
              </a:rPr>
              <a:t>[WINDOW] </a:t>
            </a:r>
            <a:r>
              <a:rPr lang="en-US" dirty="0"/>
              <a:t>to change the viewing 					window as needed. </a:t>
            </a:r>
          </a:p>
          <a:p>
            <a:endParaRPr lang="en-US" sz="1200" dirty="0"/>
          </a:p>
          <a:p>
            <a:r>
              <a:rPr lang="en-US" dirty="0"/>
              <a:t>	Step 4: 	Press </a:t>
            </a:r>
            <a:r>
              <a:rPr lang="en-US" dirty="0">
                <a:solidFill>
                  <a:srgbClr val="0000FF"/>
                </a:solidFill>
              </a:rPr>
              <a:t>[GRAPH]</a:t>
            </a:r>
            <a:r>
              <a:rPr lang="en-US" dirty="0"/>
              <a:t>. </a:t>
            </a:r>
          </a:p>
          <a:p>
            <a:pPr marL="512064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/>
            <a:endParaRPr lang="en-US" sz="1200" b="1" dirty="0">
              <a:solidFill>
                <a:srgbClr val="660066"/>
              </a:solidFill>
            </a:endParaRPr>
          </a:p>
          <a:p>
            <a:pPr marL="514350" indent="-557784"/>
            <a:r>
              <a:rPr lang="en-US" b="1" dirty="0"/>
              <a:t>On a TI-</a:t>
            </a:r>
            <a:r>
              <a:rPr lang="en-US" b="1" dirty="0" err="1"/>
              <a:t>Nspire</a:t>
            </a:r>
            <a:r>
              <a:rPr lang="en-US" b="1" dirty="0"/>
              <a:t>:</a:t>
            </a:r>
            <a:r>
              <a:rPr lang="en-US" dirty="0"/>
              <a:t>	</a:t>
            </a:r>
          </a:p>
          <a:p>
            <a:pPr marL="514350" indent="-557784"/>
            <a:endParaRPr lang="en-US" sz="1200" dirty="0"/>
          </a:p>
          <a:p>
            <a:r>
              <a:rPr lang="en-US" dirty="0"/>
              <a:t>	Step 1: 	Press the </a:t>
            </a:r>
            <a:r>
              <a:rPr lang="en-US" dirty="0">
                <a:solidFill>
                  <a:srgbClr val="0000FF"/>
                </a:solidFill>
              </a:rPr>
              <a:t>[home] </a:t>
            </a:r>
            <a:r>
              <a:rPr lang="en-US" dirty="0"/>
              <a:t>key. </a:t>
            </a:r>
          </a:p>
          <a:p>
            <a:endParaRPr lang="en-US" sz="1200" dirty="0"/>
          </a:p>
          <a:p>
            <a:r>
              <a:rPr lang="en-US" dirty="0"/>
              <a:t>	Step 2: 	Arrow over to the graphing icon and press 					</a:t>
            </a:r>
            <a:r>
              <a:rPr lang="en-US" dirty="0">
                <a:solidFill>
                  <a:srgbClr val="0000FF"/>
                </a:solidFill>
              </a:rPr>
              <a:t>[enter]</a:t>
            </a:r>
            <a:r>
              <a:rPr lang="en-US" dirty="0"/>
              <a:t>. </a:t>
            </a:r>
          </a:p>
          <a:p>
            <a:endParaRPr lang="en-US" sz="1200" dirty="0"/>
          </a:p>
          <a:p>
            <a:r>
              <a:rPr lang="en-US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endParaRPr lang="en-US" sz="1200" dirty="0"/>
          </a:p>
          <a:p>
            <a:r>
              <a:rPr lang="en-US" dirty="0"/>
              <a:t>	Step 3: 	Type the function next to </a:t>
            </a:r>
            <a:r>
              <a:rPr lang="en-US" i="1" dirty="0">
                <a:solidFill>
                  <a:srgbClr val="0000FF"/>
                </a:solidFill>
              </a:rPr>
              <a:t>f1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, or any 						available equation, and press </a:t>
            </a:r>
            <a:r>
              <a:rPr lang="en-US" dirty="0">
                <a:solidFill>
                  <a:srgbClr val="0000FF"/>
                </a:solidFill>
              </a:rPr>
              <a:t>[enter]</a:t>
            </a:r>
            <a:r>
              <a:rPr lang="en-US" dirty="0"/>
              <a:t>. </a:t>
            </a:r>
          </a:p>
          <a:p>
            <a:r>
              <a:rPr lang="en-US" dirty="0"/>
              <a:t>				Use the </a:t>
            </a:r>
            <a:r>
              <a:rPr lang="en-US" dirty="0">
                <a:solidFill>
                  <a:srgbClr val="0000FF"/>
                </a:solidFill>
              </a:rPr>
              <a:t>[X]</a:t>
            </a:r>
            <a:r>
              <a:rPr lang="en-US" dirty="0"/>
              <a:t> button for the letter </a:t>
            </a:r>
            <a:r>
              <a:rPr lang="en-US" i="1" dirty="0" err="1">
                <a:solidFill>
                  <a:srgbClr val="0000FF"/>
                </a:solidFill>
              </a:rPr>
              <a:t>x</a:t>
            </a:r>
            <a:r>
              <a:rPr lang="en-US" dirty="0"/>
              <a:t>. </a:t>
            </a:r>
          </a:p>
          <a:p>
            <a:r>
              <a:rPr lang="en-US" dirty="0"/>
              <a:t>				Use the </a:t>
            </a:r>
            <a:r>
              <a:rPr lang="en-US" dirty="0">
                <a:solidFill>
                  <a:srgbClr val="0000FF"/>
                </a:solidFill>
              </a:rPr>
              <a:t>[^] </a:t>
            </a:r>
            <a:r>
              <a:rPr lang="en-US" dirty="0"/>
              <a:t>button for exponents. </a:t>
            </a:r>
          </a:p>
          <a:p>
            <a:endParaRPr lang="en-US" sz="1200" dirty="0"/>
          </a:p>
          <a:p>
            <a:r>
              <a:rPr lang="en-US" dirty="0"/>
              <a:t>	Step 4: 	To change the viewing window, press 						</a:t>
            </a:r>
            <a:r>
              <a:rPr lang="en-US" dirty="0">
                <a:solidFill>
                  <a:srgbClr val="0000FF"/>
                </a:solidFill>
              </a:rPr>
              <a:t>[menu]</a:t>
            </a:r>
            <a:r>
              <a:rPr lang="en-US" dirty="0"/>
              <a:t>. Select </a:t>
            </a:r>
            <a:r>
              <a:rPr lang="en-US" dirty="0">
                <a:solidFill>
                  <a:srgbClr val="0000FF"/>
                </a:solidFill>
              </a:rPr>
              <a:t>1: Window Settings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endParaRPr lang="en-US" sz="1200" dirty="0"/>
          </a:p>
          <a:p>
            <a:r>
              <a:rPr lang="en-US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9 at 4.01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137" y="1373330"/>
            <a:ext cx="4303984" cy="426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Analyze the table of values. 	</a:t>
            </a:r>
          </a:p>
          <a:p>
            <a:pPr marL="512064"/>
            <a:endParaRPr lang="en-US" sz="1200" dirty="0"/>
          </a:p>
          <a:p>
            <a:r>
              <a:rPr lang="en-US" b="1" dirty="0"/>
              <a:t>On a TI-83/84: </a:t>
            </a:r>
            <a:endParaRPr lang="en-US" dirty="0"/>
          </a:p>
          <a:p>
            <a:r>
              <a:rPr lang="en-US" dirty="0"/>
              <a:t>	Step 1: 	Choose </a:t>
            </a:r>
            <a:r>
              <a:rPr lang="en-US" dirty="0">
                <a:solidFill>
                  <a:srgbClr val="0000FF"/>
                </a:solidFill>
              </a:rPr>
              <a:t>[TABLE]</a:t>
            </a:r>
            <a:r>
              <a:rPr lang="en-US" dirty="0"/>
              <a:t>. Scroll up and down the 					table to view various points on the graph. </a:t>
            </a:r>
          </a:p>
          <a:p>
            <a:endParaRPr lang="en-US" sz="1200" b="1" dirty="0"/>
          </a:p>
          <a:p>
            <a:r>
              <a:rPr lang="en-US" b="1" dirty="0"/>
              <a:t>On a TI-</a:t>
            </a:r>
            <a:r>
              <a:rPr lang="en-US" b="1" dirty="0" err="1"/>
              <a:t>Nspire</a:t>
            </a:r>
            <a:r>
              <a:rPr lang="en-US" b="1" dirty="0"/>
              <a:t>: </a:t>
            </a:r>
            <a:endParaRPr lang="en-US" dirty="0"/>
          </a:p>
          <a:p>
            <a:r>
              <a:rPr lang="en-US" dirty="0"/>
              <a:t>	Step 1: 	Choose </a:t>
            </a:r>
            <a:r>
              <a:rPr lang="en-US" dirty="0">
                <a:solidFill>
                  <a:srgbClr val="0000FF"/>
                </a:solidFill>
              </a:rPr>
              <a:t>[menu]</a:t>
            </a:r>
            <a:r>
              <a:rPr lang="en-US" dirty="0"/>
              <a:t>. </a:t>
            </a:r>
          </a:p>
          <a:p>
            <a:r>
              <a:rPr lang="en-US" dirty="0"/>
              <a:t>				Navigate to </a:t>
            </a:r>
            <a:r>
              <a:rPr lang="en-US" dirty="0">
                <a:solidFill>
                  <a:srgbClr val="0000FF"/>
                </a:solidFill>
              </a:rPr>
              <a:t>7: Table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</a:rPr>
              <a:t>1: Split-Screen Table</a:t>
            </a:r>
            <a:r>
              <a:rPr lang="en-US" dirty="0"/>
              <a:t>. </a:t>
            </a:r>
          </a:p>
          <a:p>
            <a:r>
              <a:rPr lang="en-US" dirty="0"/>
              <a:t>				Arrow up and down the table to view 							various points on the graph. </a:t>
            </a:r>
          </a:p>
          <a:p>
            <a:pPr marL="512064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1981980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endParaRPr lang="en-US" sz="1200" dirty="0"/>
          </a:p>
          <a:p>
            <a:r>
              <a:rPr lang="en-US" dirty="0"/>
              <a:t>	Points include: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9 at 4.04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700" y="1981200"/>
            <a:ext cx="2489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29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641350"/>
                <a:ext cx="7977220" cy="499745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sz="2800" b="1" dirty="0"/>
                  <a:t>Guided Practice: </a:t>
                </a:r>
                <a:r>
                  <a:rPr lang="en-US" sz="2800" b="1" dirty="0">
                    <a:solidFill>
                      <a:srgbClr val="000090"/>
                    </a:solidFill>
                  </a:rPr>
                  <a:t>Example 3, </a:t>
                </a:r>
                <a:r>
                  <a:rPr lang="en-US" sz="2800" b="1" i="1" dirty="0">
                    <a:solidFill>
                      <a:srgbClr val="000090"/>
                    </a:solidFill>
                  </a:rPr>
                  <a:t>continued</a:t>
                </a:r>
              </a:p>
              <a:p>
                <a:endParaRPr lang="en-US" sz="1200" dirty="0"/>
              </a:p>
              <a:p>
                <a:r>
                  <a:rPr lang="en-US" dirty="0"/>
                  <a:t>	Both ends of the graph extend in the same direction, 	and the graph opens </a:t>
                </a:r>
                <a:r>
                  <a:rPr lang="en-US" dirty="0">
                    <a:solidFill>
                      <a:schemeClr val="accent2"/>
                    </a:solidFill>
                  </a:rPr>
                  <a:t>downward</a:t>
                </a:r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	Therefore, we know that this is an </a:t>
                </a:r>
                <a:r>
                  <a:rPr lang="en-US" dirty="0">
                    <a:solidFill>
                      <a:srgbClr val="C0504D"/>
                    </a:solidFill>
                  </a:rPr>
                  <a:t>even-degree </a:t>
                </a:r>
                <a:r>
                  <a:rPr lang="en-US" dirty="0"/>
                  <a:t>	polynomial with a </a:t>
                </a:r>
                <a:r>
                  <a:rPr lang="en-US" dirty="0">
                    <a:solidFill>
                      <a:srgbClr val="C0504D"/>
                    </a:solidFill>
                  </a:rPr>
                  <a:t>negative leading coefficient</a:t>
                </a:r>
                <a:r>
                  <a:rPr lang="en-US" dirty="0"/>
                  <a:t>, so 	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/>
                  <a:t> and 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2529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641350"/>
                <a:ext cx="7977220" cy="4997450"/>
              </a:xfrm>
              <a:blipFill>
                <a:blip r:embed="rId2"/>
                <a:stretch>
                  <a:fillRect l="-1528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2571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endParaRPr lang="en-US" sz="1200" dirty="0"/>
          </a:p>
          <a:p>
            <a:r>
              <a:rPr lang="en-US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1350" y="1350910"/>
            <a:ext cx="3867150" cy="4539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We can see from the graph that this function has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three</a:t>
            </a:r>
            <a:r>
              <a:rPr lang="en-US" dirty="0">
                <a:latin typeface="Arial"/>
                <a:cs typeface="Arial"/>
              </a:rPr>
              <a:t> turning points. </a:t>
            </a:r>
          </a:p>
          <a:p>
            <a:endParaRPr lang="en-US" sz="1200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It can be seen from the graph and the table of values that one turning point is at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(0, 4)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endParaRPr lang="en-US" sz="1297" i="1" dirty="0">
              <a:latin typeface="Arial"/>
              <a:cs typeface="Arial"/>
            </a:endParaRPr>
          </a:p>
          <a:p>
            <a:r>
              <a:rPr lang="en-US" i="1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= 0 </a:t>
            </a:r>
            <a:r>
              <a:rPr lang="en-US" dirty="0">
                <a:latin typeface="Arial"/>
                <a:cs typeface="Arial"/>
              </a:rPr>
              <a:t>is </a:t>
            </a: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less than </a:t>
            </a:r>
            <a:r>
              <a:rPr lang="en-US" dirty="0">
                <a:latin typeface="Arial"/>
                <a:cs typeface="Arial"/>
              </a:rPr>
              <a:t>the surrounding points, so it is a local (or relative)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minimum</a:t>
            </a:r>
            <a:r>
              <a:rPr lang="en-US" dirty="0">
                <a:latin typeface="Arial"/>
                <a:cs typeface="Arial"/>
              </a:rPr>
              <a:t>. </a:t>
            </a:r>
          </a:p>
        </p:txBody>
      </p:sp>
      <p:pic>
        <p:nvPicPr>
          <p:cNvPr id="10" name="Picture 9" descr="Screen Shot 2018-04-29 at 4.01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19" y="1460643"/>
            <a:ext cx="3919544" cy="388447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629400" y="26543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46800" y="2774950"/>
            <a:ext cx="965200" cy="29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(0,4) </a:t>
            </a:r>
          </a:p>
        </p:txBody>
      </p:sp>
      <p:sp>
        <p:nvSpPr>
          <p:cNvPr id="13" name="Oval 12"/>
          <p:cNvSpPr/>
          <p:nvPr/>
        </p:nvSpPr>
        <p:spPr>
          <a:xfrm>
            <a:off x="6845300" y="22987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26200" y="22860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641350"/>
            <a:ext cx="3937000" cy="4997450"/>
          </a:xfrm>
        </p:spPr>
        <p:txBody>
          <a:bodyPr>
            <a:normAutofit/>
          </a:bodyPr>
          <a:lstStyle/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	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	This means that the concentration of medication is </a:t>
            </a:r>
            <a:r>
              <a:rPr lang="en-US" sz="2400" dirty="0">
                <a:solidFill>
                  <a:srgbClr val="0000FF"/>
                </a:solidFill>
              </a:rPr>
              <a:t>increasing</a:t>
            </a:r>
            <a:r>
              <a:rPr lang="en-US" sz="2400" dirty="0">
                <a:solidFill>
                  <a:schemeClr val="tx1"/>
                </a:solidFill>
              </a:rPr>
              <a:t> when the amount of time passed is </a:t>
            </a:r>
            <a:r>
              <a:rPr lang="en-US" sz="2400" dirty="0">
                <a:solidFill>
                  <a:srgbClr val="C0504D"/>
                </a:solidFill>
              </a:rPr>
              <a:t>less than 20 hours</a:t>
            </a:r>
            <a:r>
              <a:rPr lang="en-US" sz="2400" dirty="0">
                <a:solidFill>
                  <a:schemeClr val="tx1"/>
                </a:solidFill>
              </a:rPr>
              <a:t>, or </a:t>
            </a:r>
            <a:r>
              <a:rPr lang="en-US" sz="2400" i="1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FF"/>
                </a:solidFill>
              </a:rPr>
              <a:t> &lt; 20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9" name="Picture 8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07" y="860317"/>
            <a:ext cx="4172193" cy="410379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489700" y="1397000"/>
            <a:ext cx="889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464050" y="2482850"/>
            <a:ext cx="2476500" cy="990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426200" y="1085850"/>
            <a:ext cx="965200" cy="29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20,22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endParaRPr lang="en-US" sz="1200" dirty="0"/>
          </a:p>
          <a:p>
            <a:r>
              <a:rPr lang="en-US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4050" y="1295400"/>
            <a:ext cx="40671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Two other approximate turning points are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(–1, 6)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(1, 6)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endParaRPr lang="en-US" sz="1200" i="1" dirty="0">
              <a:latin typeface="Arial"/>
              <a:cs typeface="Arial"/>
            </a:endParaRPr>
          </a:p>
          <a:p>
            <a:r>
              <a:rPr lang="en-US" i="1" dirty="0" err="1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lang="en-US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= –1 </a:t>
            </a:r>
            <a:r>
              <a:rPr lang="en-US" dirty="0">
                <a:latin typeface="Arial"/>
                <a:cs typeface="Arial"/>
              </a:rPr>
              <a:t>and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1</a:t>
            </a:r>
            <a:r>
              <a:rPr lang="en-US" dirty="0">
                <a:latin typeface="Arial"/>
                <a:cs typeface="Arial"/>
              </a:rPr>
              <a:t>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greater than</a:t>
            </a:r>
            <a:r>
              <a:rPr lang="en-US" dirty="0">
                <a:latin typeface="Arial"/>
                <a:cs typeface="Arial"/>
              </a:rPr>
              <a:t> the surrounding points, so they are both local (or relative)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maximums</a:t>
            </a:r>
            <a:r>
              <a:rPr lang="en-US" dirty="0">
                <a:latin typeface="Arial"/>
                <a:cs typeface="Arial"/>
              </a:rPr>
              <a:t>. </a:t>
            </a:r>
          </a:p>
          <a:p>
            <a:endParaRPr lang="en-US" sz="1200" dirty="0">
              <a:latin typeface="Arial"/>
              <a:cs typeface="Arial"/>
            </a:endParaRPr>
          </a:p>
        </p:txBody>
      </p:sp>
      <p:pic>
        <p:nvPicPr>
          <p:cNvPr id="7" name="Picture 6" descr="Screen Shot 2018-04-29 at 4.01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19" y="1460643"/>
            <a:ext cx="3919544" cy="388447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29400" y="26543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26100" y="2025650"/>
            <a:ext cx="965200" cy="29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(-1,6) </a:t>
            </a:r>
          </a:p>
        </p:txBody>
      </p:sp>
      <p:sp>
        <p:nvSpPr>
          <p:cNvPr id="10" name="Oval 9"/>
          <p:cNvSpPr/>
          <p:nvPr/>
        </p:nvSpPr>
        <p:spPr>
          <a:xfrm>
            <a:off x="6845300" y="22987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26200" y="22860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781800" y="2063750"/>
            <a:ext cx="965200" cy="29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(1,6) </a:t>
            </a: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  <p:bldP spid="1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3,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endParaRPr lang="en-US" sz="1200" dirty="0"/>
          </a:p>
          <a:p>
            <a:r>
              <a:rPr lang="en-US" dirty="0"/>
              <a:t>	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83536" y="1295400"/>
            <a:ext cx="40671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 graph intersects the </a:t>
            </a:r>
            <a:r>
              <a:rPr lang="en-US" i="1" dirty="0">
                <a:latin typeface="Arial"/>
                <a:cs typeface="Arial"/>
              </a:rPr>
              <a:t>x</a:t>
            </a:r>
            <a:r>
              <a:rPr lang="en-US" dirty="0">
                <a:latin typeface="Arial"/>
                <a:cs typeface="Arial"/>
              </a:rPr>
              <a:t>-axis at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two</a:t>
            </a:r>
            <a:r>
              <a:rPr lang="en-US" dirty="0">
                <a:latin typeface="Arial"/>
                <a:cs typeface="Arial"/>
              </a:rPr>
              <a:t> points, indicating that there are </a:t>
            </a:r>
            <a:r>
              <a:rPr lang="en-US" dirty="0">
                <a:solidFill>
                  <a:srgbClr val="C0504D"/>
                </a:solidFill>
                <a:latin typeface="Arial"/>
                <a:cs typeface="Arial"/>
              </a:rPr>
              <a:t>two real roots </a:t>
            </a:r>
            <a:r>
              <a:rPr lang="en-US" dirty="0">
                <a:latin typeface="Arial"/>
                <a:cs typeface="Arial"/>
              </a:rPr>
              <a:t>of this function. 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7" name="Picture 6" descr="Screen Shot 2018-04-29 at 4.01.5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" y="1476823"/>
            <a:ext cx="3919544" cy="388447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2206631" y="338168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905131" y="339438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Arial"/>
                <a:ea typeface="Arial"/>
                <a:cs typeface="Arial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  <p:bldP spid="1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829984" cy="4997450"/>
          </a:xfrm>
        </p:spPr>
        <p:txBody>
          <a:bodyPr/>
          <a:lstStyle/>
          <a:p>
            <a:pPr eaLnBrk="1" hangingPunct="1"/>
            <a:r>
              <a:rPr lang="en-US" sz="2800" b="1" dirty="0"/>
              <a:t>Guided Practice</a:t>
            </a:r>
            <a:endParaRPr lang="en-US" sz="2000" b="1" dirty="0"/>
          </a:p>
          <a:p>
            <a:pPr eaLnBrk="1" hangingPunct="1"/>
            <a:r>
              <a:rPr lang="en-US" sz="2800" b="1" dirty="0">
                <a:solidFill>
                  <a:srgbClr val="000090"/>
                </a:solidFill>
              </a:rPr>
              <a:t>Example 4</a:t>
            </a:r>
            <a:endParaRPr lang="en-US" sz="1100" b="1" dirty="0">
              <a:solidFill>
                <a:srgbClr val="558ED5"/>
              </a:solidFill>
            </a:endParaRPr>
          </a:p>
          <a:p>
            <a:endParaRPr lang="en-US" sz="1200" dirty="0"/>
          </a:p>
          <a:p>
            <a:r>
              <a:rPr lang="en-US" dirty="0"/>
              <a:t>Create a rough </a:t>
            </a:r>
            <a:r>
              <a:rPr lang="en-US" dirty="0">
                <a:solidFill>
                  <a:schemeClr val="accent2"/>
                </a:solidFill>
              </a:rPr>
              <a:t>sketch</a:t>
            </a:r>
            <a:r>
              <a:rPr lang="en-US" dirty="0"/>
              <a:t> of the graph of a </a:t>
            </a:r>
            <a:r>
              <a:rPr lang="en-US" dirty="0">
                <a:solidFill>
                  <a:srgbClr val="C0504D"/>
                </a:solidFill>
              </a:rPr>
              <a:t>sixth-degree </a:t>
            </a:r>
            <a:r>
              <a:rPr lang="en-US" dirty="0"/>
              <a:t>polynomial function with a </a:t>
            </a:r>
            <a:r>
              <a:rPr lang="en-US" dirty="0">
                <a:solidFill>
                  <a:srgbClr val="C0504D"/>
                </a:solidFill>
              </a:rPr>
              <a:t>positive</a:t>
            </a:r>
            <a:r>
              <a:rPr lang="en-US" dirty="0"/>
              <a:t> leading coefficient.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98F616-E243-784C-ADDB-FC1FAF542744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/>
            </a:pPr>
            <a:r>
              <a:rPr lang="en-US" sz="2800" b="1" dirty="0">
                <a:solidFill>
                  <a:srgbClr val="660066"/>
                </a:solidFill>
              </a:rPr>
              <a:t>Determine the end behavior of the possible function.</a:t>
            </a:r>
          </a:p>
          <a:p>
            <a:pPr marL="514350" indent="-557784"/>
            <a:endParaRPr lang="en-US" sz="1200" b="1" dirty="0">
              <a:solidFill>
                <a:srgbClr val="660066"/>
              </a:solidFill>
            </a:endParaRPr>
          </a:p>
          <a:p>
            <a:r>
              <a:rPr lang="en-US" dirty="0"/>
              <a:t>	The function is a sixth-degree polynomial; therefore, it 	is an </a:t>
            </a:r>
            <a:r>
              <a:rPr lang="en-US" dirty="0">
                <a:solidFill>
                  <a:srgbClr val="C0504D"/>
                </a:solidFill>
              </a:rPr>
              <a:t>even-degree </a:t>
            </a:r>
            <a:r>
              <a:rPr lang="en-US" dirty="0"/>
              <a:t>polynomial. </a:t>
            </a:r>
          </a:p>
          <a:p>
            <a:endParaRPr lang="en-US" sz="1200" dirty="0"/>
          </a:p>
          <a:p>
            <a:r>
              <a:rPr lang="en-US" dirty="0"/>
              <a:t>	Both ends of the graphed function will extend</a:t>
            </a:r>
            <a:br>
              <a:rPr lang="en-US" dirty="0"/>
            </a:br>
            <a:r>
              <a:rPr lang="en-US" dirty="0"/>
              <a:t>	in the </a:t>
            </a:r>
            <a:r>
              <a:rPr lang="en-US" dirty="0">
                <a:solidFill>
                  <a:srgbClr val="C0504D"/>
                </a:solidFill>
              </a:rPr>
              <a:t>same direction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529" name="Subtitle 1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41350" y="641350"/>
                <a:ext cx="7977220" cy="4997450"/>
              </a:xfrm>
            </p:spPr>
            <p:txBody>
              <a:bodyPr>
                <a:normAutofit/>
              </a:bodyPr>
              <a:lstStyle/>
              <a:p>
                <a:pPr eaLnBrk="1" hangingPunct="1">
                  <a:defRPr/>
                </a:pPr>
                <a:r>
                  <a:rPr lang="en-US" sz="2800" b="1" dirty="0"/>
                  <a:t>Guided Practice: </a:t>
                </a:r>
                <a:r>
                  <a:rPr lang="en-US" sz="2800" b="1" dirty="0">
                    <a:solidFill>
                      <a:srgbClr val="000090"/>
                    </a:solidFill>
                  </a:rPr>
                  <a:t>Example 4, </a:t>
                </a:r>
                <a:r>
                  <a:rPr lang="en-US" sz="2800" b="1" i="1" dirty="0">
                    <a:solidFill>
                      <a:srgbClr val="000090"/>
                    </a:solidFill>
                  </a:rPr>
                  <a:t>continued</a:t>
                </a:r>
              </a:p>
              <a:p>
                <a:endParaRPr lang="en-US" sz="1200" dirty="0"/>
              </a:p>
              <a:p>
                <a:r>
                  <a:rPr lang="en-US" dirty="0"/>
                  <a:t>	Because the leading coefficient is </a:t>
                </a:r>
                <a:r>
                  <a:rPr lang="en-US" dirty="0">
                    <a:solidFill>
                      <a:srgbClr val="C0504D"/>
                    </a:solidFill>
                  </a:rPr>
                  <a:t>positive</a:t>
                </a:r>
                <a:r>
                  <a:rPr lang="en-US" dirty="0"/>
                  <a:t>, both ends 	of the graphed function will extend </a:t>
                </a:r>
                <a:r>
                  <a:rPr lang="en-US" dirty="0">
                    <a:solidFill>
                      <a:srgbClr val="C0504D"/>
                    </a:solidFill>
                  </a:rPr>
                  <a:t>upward</a:t>
                </a:r>
                <a:r>
                  <a:rPr lang="en-US" dirty="0"/>
                  <a:t>. </a:t>
                </a:r>
              </a:p>
              <a:p>
                <a:endParaRPr lang="en-US" sz="1200" dirty="0"/>
              </a:p>
              <a:p>
                <a:r>
                  <a:rPr lang="en-US" dirty="0"/>
                  <a:t>	Symbolically,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</a:rPr>
                  <a:t> as</a:t>
                </a: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 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22529" name="Sub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41350" y="641350"/>
                <a:ext cx="7977220" cy="4997450"/>
              </a:xfrm>
              <a:blipFill>
                <a:blip r:embed="rId2"/>
                <a:stretch>
                  <a:fillRect l="-1528" t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3412164921"/>
      </p:ext>
    </p:extLst>
  </p:cSld>
  <p:clrMapOvr>
    <a:masterClrMapping/>
  </p:clrMapOvr>
  <p:transition spd="slow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2"/>
            </a:pPr>
            <a:r>
              <a:rPr lang="en-US" sz="2800" b="1" dirty="0">
                <a:solidFill>
                  <a:srgbClr val="660066"/>
                </a:solidFill>
              </a:rPr>
              <a:t>Determine the maximum number of turns. 	</a:t>
            </a:r>
          </a:p>
          <a:p>
            <a:pPr marL="512064"/>
            <a:endParaRPr lang="en-US" sz="1200" dirty="0"/>
          </a:p>
          <a:p>
            <a:r>
              <a:rPr lang="en-US" dirty="0"/>
              <a:t>	The maximum number of turns is defined by the 	degree of the polynomial minus </a:t>
            </a:r>
            <a:r>
              <a:rPr lang="en-US" dirty="0">
                <a:solidFill>
                  <a:srgbClr val="0000FF"/>
                </a:solidFill>
              </a:rPr>
              <a:t>1</a:t>
            </a:r>
            <a:r>
              <a:rPr lang="en-US" dirty="0"/>
              <a:t>. </a:t>
            </a:r>
          </a:p>
          <a:p>
            <a:endParaRPr lang="en-US" sz="1200" dirty="0"/>
          </a:p>
          <a:p>
            <a:r>
              <a:rPr lang="en-US" dirty="0"/>
              <a:t>	maximum number of turns </a:t>
            </a:r>
            <a:r>
              <a:rPr lang="en-US" dirty="0">
                <a:solidFill>
                  <a:srgbClr val="0000FF"/>
                </a:solidFill>
              </a:rPr>
              <a:t>= </a:t>
            </a:r>
            <a:r>
              <a:rPr lang="en-US" i="1" dirty="0" err="1">
                <a:solidFill>
                  <a:srgbClr val="0000FF"/>
                </a:solidFill>
              </a:rPr>
              <a:t>n</a:t>
            </a:r>
            <a:r>
              <a:rPr lang="en-US" i="1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– 1 </a:t>
            </a:r>
          </a:p>
          <a:p>
            <a:endParaRPr lang="en-US" sz="1200" dirty="0"/>
          </a:p>
          <a:p>
            <a:r>
              <a:rPr lang="en-US" dirty="0"/>
              <a:t>	</a:t>
            </a:r>
            <a:r>
              <a:rPr lang="en-US" dirty="0">
                <a:solidFill>
                  <a:srgbClr val="0000FF"/>
                </a:solidFill>
              </a:rPr>
              <a:t>= 6 – 1</a:t>
            </a:r>
            <a:br>
              <a:rPr lang="en-US" dirty="0">
                <a:solidFill>
                  <a:srgbClr val="0000FF"/>
                </a:solidFill>
              </a:rPr>
            </a:br>
            <a:endParaRPr lang="en-US" sz="1200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	=5 </a:t>
            </a:r>
          </a:p>
          <a:p>
            <a:endParaRPr lang="en-US" sz="1200" dirty="0"/>
          </a:p>
          <a:p>
            <a:r>
              <a:rPr lang="en-US" dirty="0"/>
              <a:t>	A sixth-degree polynomial will have no more than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	</a:t>
            </a:r>
            <a:r>
              <a:rPr lang="en-US" dirty="0">
                <a:solidFill>
                  <a:schemeClr val="accent2"/>
                </a:solidFill>
              </a:rPr>
              <a:t>turning points</a:t>
            </a:r>
            <a:r>
              <a:rPr lang="en-US" dirty="0"/>
              <a:t>. </a:t>
            </a:r>
          </a:p>
          <a:p>
            <a:pPr marL="512064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19819802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3"/>
            </a:pPr>
            <a:r>
              <a:rPr lang="en-US" sz="2800" b="1" dirty="0">
                <a:solidFill>
                  <a:srgbClr val="660066"/>
                </a:solidFill>
              </a:rPr>
              <a:t>Determine the maximum number of real roots. 	</a:t>
            </a:r>
          </a:p>
          <a:p>
            <a:pPr marL="512064"/>
            <a:endParaRPr lang="en-US" sz="1200" dirty="0"/>
          </a:p>
          <a:p>
            <a:r>
              <a:rPr lang="en-US" dirty="0"/>
              <a:t>	The maximum number of real roots, or </a:t>
            </a:r>
            <a:r>
              <a:rPr lang="en-US" i="1" dirty="0" err="1">
                <a:solidFill>
                  <a:srgbClr val="C0504D"/>
                </a:solidFill>
              </a:rPr>
              <a:t>x</a:t>
            </a:r>
            <a:r>
              <a:rPr lang="en-US" dirty="0">
                <a:solidFill>
                  <a:srgbClr val="C0504D"/>
                </a:solidFill>
              </a:rPr>
              <a:t>-intercepts</a:t>
            </a:r>
            <a:r>
              <a:rPr lang="en-US" dirty="0"/>
              <a:t>, is 	equal to the </a:t>
            </a:r>
            <a:r>
              <a:rPr lang="en-US" dirty="0">
                <a:solidFill>
                  <a:srgbClr val="C0504D"/>
                </a:solidFill>
              </a:rPr>
              <a:t>degree</a:t>
            </a:r>
            <a:r>
              <a:rPr lang="en-US" dirty="0"/>
              <a:t> of the polynomial. </a:t>
            </a:r>
          </a:p>
          <a:p>
            <a:endParaRPr lang="en-US" sz="1200" dirty="0"/>
          </a:p>
          <a:p>
            <a:r>
              <a:rPr lang="en-US" dirty="0"/>
              <a:t>	This particular function will have no more than </a:t>
            </a:r>
            <a:r>
              <a:rPr lang="en-US" dirty="0">
                <a:solidFill>
                  <a:srgbClr val="0000FF"/>
                </a:solidFill>
              </a:rPr>
              <a:t>6</a:t>
            </a:r>
            <a:r>
              <a:rPr lang="en-US" dirty="0"/>
              <a:t> </a:t>
            </a:r>
            <a:r>
              <a:rPr lang="en-US" dirty="0">
                <a:solidFill>
                  <a:srgbClr val="C0504D"/>
                </a:solidFill>
              </a:rPr>
              <a:t>real 	roots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1928715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marL="514350" indent="-557784">
              <a:buFont typeface="+mj-lt"/>
              <a:buAutoNum type="arabicPeriod" startAt="4"/>
            </a:pPr>
            <a:r>
              <a:rPr lang="en-US" sz="2600" b="1" dirty="0">
                <a:solidFill>
                  <a:srgbClr val="660066"/>
                </a:solidFill>
              </a:rPr>
              <a:t>Use the information from the previous steps to sketch a possible graph of a sixth-degree polynomial with a positive leading coefficient. </a:t>
            </a:r>
          </a:p>
          <a:p>
            <a:pPr marL="514350" indent="-557784">
              <a:buFont typeface="+mj-lt"/>
              <a:buAutoNum type="arabicPeriod" startAt="4"/>
            </a:pPr>
            <a:endParaRPr lang="en-US" sz="1200" dirty="0"/>
          </a:p>
          <a:p>
            <a:r>
              <a:rPr lang="en-US" dirty="0"/>
              <a:t>	We have determined the following about a </a:t>
            </a:r>
            <a:r>
              <a:rPr lang="en-US" dirty="0">
                <a:solidFill>
                  <a:schemeClr val="accent2"/>
                </a:solidFill>
              </a:rPr>
              <a:t>sixth-	degree</a:t>
            </a:r>
            <a:r>
              <a:rPr lang="en-US" dirty="0"/>
              <a:t> polynomial function with a </a:t>
            </a:r>
            <a:r>
              <a:rPr lang="en-US" dirty="0">
                <a:solidFill>
                  <a:srgbClr val="C0504D"/>
                </a:solidFill>
              </a:rPr>
              <a:t>positive</a:t>
            </a:r>
            <a:r>
              <a:rPr lang="en-US" dirty="0"/>
              <a:t> leading 	coefficient: </a:t>
            </a:r>
          </a:p>
          <a:p>
            <a:endParaRPr lang="en-US" sz="1200" dirty="0"/>
          </a:p>
          <a:p>
            <a:r>
              <a:rPr lang="en-US" dirty="0"/>
              <a:t>		Both ends of the function will extend </a:t>
            </a:r>
            <a:r>
              <a:rPr lang="en-US" dirty="0">
                <a:solidFill>
                  <a:srgbClr val="C0504D"/>
                </a:solidFill>
              </a:rPr>
              <a:t>upward</a:t>
            </a:r>
            <a:r>
              <a:rPr lang="en-US" dirty="0"/>
              <a:t>. </a:t>
            </a:r>
          </a:p>
          <a:p>
            <a:endParaRPr lang="en-US" sz="1200" dirty="0"/>
          </a:p>
          <a:p>
            <a:r>
              <a:rPr lang="en-US" dirty="0"/>
              <a:t>		It can have </a:t>
            </a:r>
            <a:r>
              <a:rPr lang="en-US" dirty="0">
                <a:solidFill>
                  <a:srgbClr val="C0504D"/>
                </a:solidFill>
              </a:rPr>
              <a:t>no more </a:t>
            </a:r>
            <a:r>
              <a:rPr lang="en-US" dirty="0">
                <a:solidFill>
                  <a:schemeClr val="accent2"/>
                </a:solidFill>
              </a:rPr>
              <a:t>than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5</a:t>
            </a:r>
            <a:r>
              <a:rPr lang="en-US" dirty="0"/>
              <a:t> turning points. </a:t>
            </a:r>
          </a:p>
          <a:p>
            <a:endParaRPr lang="en-US" sz="1200" dirty="0"/>
          </a:p>
          <a:p>
            <a:r>
              <a:rPr lang="en-US" dirty="0"/>
              <a:t>		It can have </a:t>
            </a:r>
            <a:r>
              <a:rPr lang="en-US" dirty="0">
                <a:solidFill>
                  <a:srgbClr val="C0504D"/>
                </a:solidFill>
              </a:rPr>
              <a:t>no more than</a:t>
            </a:r>
            <a:r>
              <a:rPr lang="en-US" dirty="0"/>
              <a:t> </a:t>
            </a:r>
            <a:r>
              <a:rPr lang="en-US" dirty="0">
                <a:solidFill>
                  <a:srgbClr val="0000FF"/>
                </a:solidFill>
              </a:rPr>
              <a:t>6</a:t>
            </a:r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</a:rPr>
              <a:t>real roots.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1928715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eaLnBrk="1" hangingPunct="1">
              <a:defRPr/>
            </a:pPr>
            <a:endParaRPr lang="en-US" b="1" i="1" dirty="0">
              <a:solidFill>
                <a:srgbClr val="000090"/>
              </a:solidFill>
            </a:endParaRPr>
          </a:p>
          <a:p>
            <a:pPr eaLnBrk="1" hangingPunct="1">
              <a:defRPr/>
            </a:pPr>
            <a:r>
              <a:rPr lang="en-US" dirty="0"/>
              <a:t>The following graph extends </a:t>
            </a:r>
            <a:r>
              <a:rPr lang="en-US" dirty="0">
                <a:solidFill>
                  <a:srgbClr val="C0504D"/>
                </a:solidFill>
              </a:rPr>
              <a:t>upward</a:t>
            </a:r>
            <a:r>
              <a:rPr lang="en-US" dirty="0"/>
              <a:t> at both ends, has </a:t>
            </a:r>
            <a:r>
              <a:rPr lang="en-US" dirty="0">
                <a:solidFill>
                  <a:srgbClr val="C0504D"/>
                </a:solidFill>
              </a:rPr>
              <a:t>two turning points</a:t>
            </a:r>
            <a:r>
              <a:rPr lang="en-US" dirty="0"/>
              <a:t>, and has </a:t>
            </a:r>
            <a:r>
              <a:rPr lang="en-US" dirty="0">
                <a:solidFill>
                  <a:srgbClr val="C0504D"/>
                </a:solidFill>
              </a:rPr>
              <a:t>two real roots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endParaRPr lang="en-US" sz="1200" dirty="0"/>
          </a:p>
          <a:p>
            <a:pPr eaLnBrk="1" hangingPunct="1">
              <a:defRPr/>
            </a:pPr>
            <a:r>
              <a:rPr lang="en-US" dirty="0"/>
              <a:t>It satisfies all the requirements of a sixth-degree polynomial function with a positive leading coefficient, so it is a </a:t>
            </a:r>
            <a:r>
              <a:rPr lang="en-US" dirty="0">
                <a:solidFill>
                  <a:schemeClr val="accent2"/>
                </a:solidFill>
              </a:rPr>
              <a:t>possible graph</a:t>
            </a:r>
            <a:r>
              <a:rPr lang="en-US" dirty="0"/>
              <a:t>. </a:t>
            </a:r>
          </a:p>
          <a:p>
            <a:pPr eaLnBrk="1" hangingPunct="1">
              <a:defRPr/>
            </a:pPr>
            <a:endParaRPr lang="en-US" sz="2800" b="1" i="1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</p:spTree>
    <p:extLst>
      <p:ext uri="{BB962C8B-B14F-4D97-AF65-F5344CB8AC3E}">
        <p14:creationId xmlns:p14="http://schemas.microsoft.com/office/powerpoint/2010/main" val="1928715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977220" cy="4997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/>
              <a:t>Guided Practice: </a:t>
            </a:r>
            <a:r>
              <a:rPr lang="en-US" sz="2800" b="1" dirty="0">
                <a:solidFill>
                  <a:srgbClr val="000090"/>
                </a:solidFill>
              </a:rPr>
              <a:t>Example 4, </a:t>
            </a:r>
            <a:r>
              <a:rPr lang="en-US" sz="2800" b="1" i="1" dirty="0">
                <a:solidFill>
                  <a:srgbClr val="000090"/>
                </a:solidFill>
              </a:rPr>
              <a:t>continued</a:t>
            </a:r>
          </a:p>
          <a:p>
            <a:pPr eaLnBrk="1" hangingPunct="1">
              <a:defRPr/>
            </a:pPr>
            <a:endParaRPr lang="en-US" b="1" i="1" dirty="0">
              <a:solidFill>
                <a:srgbClr val="000090"/>
              </a:solidFill>
            </a:endParaRPr>
          </a:p>
          <a:p>
            <a:pPr eaLnBrk="1" hangingPunct="1">
              <a:defRPr/>
            </a:pPr>
            <a:endParaRPr lang="en-US" sz="2800" b="1" i="1" dirty="0">
              <a:solidFill>
                <a:srgbClr val="00009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36CCA9-1D01-9245-AFDA-6E49C04915D4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9 at 4.51.4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04" y="1270000"/>
            <a:ext cx="4404089" cy="4357688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81813" y="3973513"/>
            <a:ext cx="1614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9600" dirty="0">
                <a:solidFill>
                  <a:srgbClr val="000090"/>
                </a:solidFill>
                <a:latin typeface="Arial"/>
                <a:ea typeface="Arial"/>
                <a:cs typeface="Arial"/>
                <a:sym typeface="Zapf Dingbats" charset="0"/>
              </a:rPr>
              <a:t>✔</a:t>
            </a:r>
            <a:endParaRPr lang="en-US" sz="9600" dirty="0">
              <a:solidFill>
                <a:srgbClr val="00009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87150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641350"/>
            <a:ext cx="4292600" cy="4997450"/>
          </a:xfrm>
        </p:spPr>
        <p:txBody>
          <a:bodyPr>
            <a:normAutofit/>
          </a:bodyPr>
          <a:lstStyle/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	The concentration is </a:t>
            </a:r>
            <a:r>
              <a:rPr lang="en-US" sz="2400" dirty="0">
                <a:solidFill>
                  <a:schemeClr val="accent2"/>
                </a:solidFill>
              </a:rPr>
              <a:t>decreasing</a:t>
            </a:r>
            <a:r>
              <a:rPr lang="en-US" sz="2400" dirty="0">
                <a:solidFill>
                  <a:schemeClr val="tx1"/>
                </a:solidFill>
              </a:rPr>
              <a:t> when the amount of time passed is </a:t>
            </a:r>
            <a:r>
              <a:rPr lang="en-US" sz="2400" dirty="0">
                <a:solidFill>
                  <a:srgbClr val="C0504D"/>
                </a:solidFill>
              </a:rPr>
              <a:t>greater than 20 hours</a:t>
            </a:r>
            <a:r>
              <a:rPr lang="en-US" sz="2400" dirty="0">
                <a:solidFill>
                  <a:schemeClr val="tx1"/>
                </a:solidFill>
              </a:rPr>
              <a:t>, or </a:t>
            </a:r>
            <a:r>
              <a:rPr lang="en-US" sz="2400" i="1" dirty="0">
                <a:solidFill>
                  <a:srgbClr val="0000FF"/>
                </a:solidFill>
              </a:rPr>
              <a:t>t</a:t>
            </a:r>
            <a:r>
              <a:rPr lang="en-US" sz="2400" dirty="0">
                <a:solidFill>
                  <a:srgbClr val="0000FF"/>
                </a:solidFill>
              </a:rPr>
              <a:t> &gt; 20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507" y="784117"/>
            <a:ext cx="4172193" cy="4103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89700" y="1320800"/>
            <a:ext cx="889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26200" y="1009650"/>
            <a:ext cx="965200" cy="29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</a:rPr>
              <a:t>(</a:t>
            </a:r>
            <a:r>
              <a:rPr lang="en-US" sz="1800" dirty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</a:rPr>
              <a:t>20,22</a:t>
            </a:r>
            <a:r>
              <a:rPr lang="en-US" sz="1800" dirty="0">
                <a:solidFill>
                  <a:srgbClr val="000000"/>
                </a:solidFill>
              </a:rPr>
              <a:t>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6070599" y="2400299"/>
            <a:ext cx="2476500" cy="113030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41350" y="641350"/>
            <a:ext cx="7656513" cy="4997450"/>
          </a:xfrm>
        </p:spPr>
        <p:txBody>
          <a:bodyPr/>
          <a:lstStyle/>
          <a:p>
            <a:pPr marL="457200" indent="-457200" algn="l">
              <a:buFont typeface="+mj-lt"/>
              <a:buAutoNum type="arabicPeriod" startAt="2"/>
            </a:pPr>
            <a:r>
              <a:rPr lang="en-US" sz="2200" b="1" dirty="0">
                <a:solidFill>
                  <a:srgbClr val="660066"/>
                </a:solidFill>
              </a:rPr>
              <a:t>After how many hours is the concentration of medicine at its highest? What is the concentration at this time?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Use the </a:t>
            </a:r>
            <a:r>
              <a:rPr lang="en-US" sz="2400" dirty="0">
                <a:solidFill>
                  <a:schemeClr val="accent2"/>
                </a:solidFill>
              </a:rPr>
              <a:t>vertex</a:t>
            </a:r>
            <a:r>
              <a:rPr lang="en-US" sz="2400" dirty="0">
                <a:solidFill>
                  <a:schemeClr val="tx1"/>
                </a:solidFill>
              </a:rPr>
              <a:t> of the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function to determine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>
                <a:solidFill>
                  <a:schemeClr val="accent2"/>
                </a:solidFill>
              </a:rPr>
              <a:t>maximum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 marL="800100" lvl="1" indent="-342900" algn="l">
              <a:spcBef>
                <a:spcPts val="576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</a:rPr>
              <a:t>concentration.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07" y="1596917"/>
            <a:ext cx="4172193" cy="4103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299200" y="21336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35700" y="1822450"/>
            <a:ext cx="965200" cy="29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FF"/>
                </a:solidFill>
              </a:rPr>
              <a:t>Vertex</a:t>
            </a:r>
          </a:p>
        </p:txBody>
      </p:sp>
    </p:spTree>
    <p:extLst>
      <p:ext uri="{BB962C8B-B14F-4D97-AF65-F5344CB8AC3E}">
        <p14:creationId xmlns:p14="http://schemas.microsoft.com/office/powerpoint/2010/main" val="26995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641350"/>
            <a:ext cx="3879850" cy="4997450"/>
          </a:xfrm>
        </p:spPr>
        <p:txBody>
          <a:bodyPr/>
          <a:lstStyle/>
          <a:p>
            <a:pPr marL="800100" lvl="1" indent="-342900" algn="l">
              <a:spcBef>
                <a:spcPts val="576"/>
              </a:spcBef>
              <a:spcAft>
                <a:spcPts val="600"/>
              </a:spcAft>
            </a:pPr>
            <a:endParaRPr lang="en-US" sz="1200" dirty="0">
              <a:solidFill>
                <a:schemeClr val="tx1"/>
              </a:solidFill>
            </a:endParaRPr>
          </a:p>
          <a:p>
            <a:pPr marL="800100" lvl="1" indent="-342900" algn="l">
              <a:spcBef>
                <a:spcPts val="576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	The </a:t>
            </a:r>
            <a:r>
              <a:rPr lang="en-US" sz="2400" dirty="0">
                <a:solidFill>
                  <a:srgbClr val="C0504D"/>
                </a:solidFill>
              </a:rPr>
              <a:t>vertex</a:t>
            </a:r>
            <a:r>
              <a:rPr lang="en-US" sz="2400" dirty="0">
                <a:solidFill>
                  <a:schemeClr val="tx1"/>
                </a:solidFill>
              </a:rPr>
              <a:t> of this function is </a:t>
            </a:r>
            <a:r>
              <a:rPr lang="en-US" sz="2400" dirty="0">
                <a:solidFill>
                  <a:srgbClr val="0000FF"/>
                </a:solidFill>
              </a:rPr>
              <a:t>(20, 22)</a:t>
            </a:r>
            <a:r>
              <a:rPr lang="en-US" sz="2400" dirty="0">
                <a:solidFill>
                  <a:schemeClr val="tx1"/>
                </a:solidFill>
              </a:rPr>
              <a:t>; therefore, </a:t>
            </a:r>
            <a:r>
              <a:rPr lang="en-US" sz="2400" dirty="0">
                <a:solidFill>
                  <a:srgbClr val="0000FF"/>
                </a:solidFill>
              </a:rPr>
              <a:t>20 hours </a:t>
            </a:r>
            <a:r>
              <a:rPr lang="en-US" sz="2400" dirty="0">
                <a:solidFill>
                  <a:schemeClr val="tx1"/>
                </a:solidFill>
              </a:rPr>
              <a:t>after a person takes the medication, the medication is at its </a:t>
            </a:r>
            <a:r>
              <a:rPr lang="en-US" sz="2400" dirty="0">
                <a:solidFill>
                  <a:srgbClr val="C0504D"/>
                </a:solidFill>
              </a:rPr>
              <a:t>highest concentration </a:t>
            </a:r>
            <a:r>
              <a:rPr lang="en-US" sz="2400" dirty="0">
                <a:solidFill>
                  <a:schemeClr val="tx1"/>
                </a:solidFill>
              </a:rPr>
              <a:t>of </a:t>
            </a:r>
            <a:r>
              <a:rPr lang="en-US" sz="2400" dirty="0">
                <a:solidFill>
                  <a:srgbClr val="0000FF"/>
                </a:solidFill>
              </a:rPr>
              <a:t>22 parts per million</a:t>
            </a:r>
            <a:r>
              <a:rPr lang="en-US" sz="2400" dirty="0">
                <a:solidFill>
                  <a:schemeClr val="tx1"/>
                </a:solidFill>
              </a:rPr>
              <a:t>. </a:t>
            </a:r>
            <a:endParaRPr 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2CF5185-EBA8-1B4D-852A-C795CC4844D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Describing End Behavior and Turns </a:t>
            </a:r>
          </a:p>
        </p:txBody>
      </p:sp>
      <p:pic>
        <p:nvPicPr>
          <p:cNvPr id="5" name="Picture 4" descr="Screen Shot 2018-04-28 at 3.24.3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807" y="911117"/>
            <a:ext cx="4172193" cy="410379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350000" y="1447800"/>
            <a:ext cx="88900" cy="7620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86500" y="1136650"/>
            <a:ext cx="965200" cy="2921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solidFill>
              <a:srgbClr val="000000">
                <a:alpha val="0"/>
              </a:srgb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00FF"/>
                </a:solidFill>
              </a:rPr>
              <a:t>(20,22) </a:t>
            </a:r>
          </a:p>
        </p:txBody>
      </p:sp>
    </p:spTree>
    <p:extLst>
      <p:ext uri="{BB962C8B-B14F-4D97-AF65-F5344CB8AC3E}">
        <p14:creationId xmlns:p14="http://schemas.microsoft.com/office/powerpoint/2010/main" val="269952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animBg="1"/>
    </p:bldLst>
  </p:timing>
</p:sld>
</file>

<file path=ppt/theme/theme1.xml><?xml version="1.0" encoding="utf-8"?>
<a:theme xmlns:a="http://schemas.openxmlformats.org/drawingml/2006/main" name="Enhanced Instruc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ordinate Algebra WarmUp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15952</TotalTime>
  <Words>2984</Words>
  <Application>Microsoft Office PowerPoint</Application>
  <PresentationFormat>On-screen Show (4:3)</PresentationFormat>
  <Paragraphs>608</Paragraphs>
  <Slides>69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9" baseType="lpstr">
      <vt:lpstr>ＭＳ Ｐゴシック</vt:lpstr>
      <vt:lpstr>Arial</vt:lpstr>
      <vt:lpstr>Calibri</vt:lpstr>
      <vt:lpstr>Cambria</vt:lpstr>
      <vt:lpstr>Cambria Math</vt:lpstr>
      <vt:lpstr>Myriad Pro</vt:lpstr>
      <vt:lpstr>Zapf Dingbats</vt:lpstr>
      <vt:lpstr>Enhanced Instruction template</vt:lpstr>
      <vt:lpstr>Coordinate Algebra WarmUp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Walch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Walch Education</dc:creator>
  <cp:keywords/>
  <dc:description/>
  <cp:lastModifiedBy>Pam Loveridge</cp:lastModifiedBy>
  <cp:revision>509</cp:revision>
  <dcterms:created xsi:type="dcterms:W3CDTF">2018-04-29T19:30:47Z</dcterms:created>
  <dcterms:modified xsi:type="dcterms:W3CDTF">2018-07-02T03:08:25Z</dcterms:modified>
  <cp:category/>
</cp:coreProperties>
</file>