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363" r:id="rId2"/>
    <p:sldId id="364" r:id="rId3"/>
    <p:sldId id="357" r:id="rId4"/>
    <p:sldId id="359" r:id="rId5"/>
    <p:sldId id="360" r:id="rId6"/>
    <p:sldId id="361" r:id="rId7"/>
    <p:sldId id="362" r:id="rId8"/>
    <p:sldId id="365" r:id="rId9"/>
    <p:sldId id="256" r:id="rId10"/>
    <p:sldId id="258" r:id="rId11"/>
    <p:sldId id="259" r:id="rId12"/>
    <p:sldId id="291" r:id="rId13"/>
    <p:sldId id="260" r:id="rId14"/>
    <p:sldId id="349" r:id="rId15"/>
    <p:sldId id="350" r:id="rId16"/>
    <p:sldId id="290" r:id="rId17"/>
    <p:sldId id="294"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66" r:id="rId35"/>
    <p:sldId id="295" r:id="rId36"/>
    <p:sldId id="296" r:id="rId37"/>
    <p:sldId id="297" r:id="rId38"/>
    <p:sldId id="298" r:id="rId39"/>
    <p:sldId id="354" r:id="rId40"/>
    <p:sldId id="336" r:id="rId41"/>
    <p:sldId id="337" r:id="rId42"/>
    <p:sldId id="351" r:id="rId43"/>
    <p:sldId id="338" r:id="rId44"/>
    <p:sldId id="339" r:id="rId45"/>
    <p:sldId id="352" r:id="rId46"/>
    <p:sldId id="340" r:id="rId47"/>
    <p:sldId id="353" r:id="rId48"/>
    <p:sldId id="341" r:id="rId49"/>
    <p:sldId id="355" r:id="rId5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56" userDrawn="1">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65" d="100"/>
          <a:sy n="65" d="100"/>
        </p:scale>
        <p:origin x="240" y="43"/>
      </p:cViewPr>
      <p:guideLst>
        <p:guide orient="horz" pos="1056"/>
        <p:guide pos="288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image" Target="../media/image16.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9.emf"/><Relationship Id="rId2" Type="http://schemas.openxmlformats.org/officeDocument/2006/relationships/image" Target="../media/image25.emf"/><Relationship Id="rId1" Type="http://schemas.openxmlformats.org/officeDocument/2006/relationships/image" Target="../media/image16.emf"/><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16.emf"/><Relationship Id="rId5" Type="http://schemas.openxmlformats.org/officeDocument/2006/relationships/image" Target="../media/image34.emf"/><Relationship Id="rId4"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1.emf"/><Relationship Id="rId1" Type="http://schemas.openxmlformats.org/officeDocument/2006/relationships/image" Target="../media/image16.emf"/><Relationship Id="rId5" Type="http://schemas.openxmlformats.org/officeDocument/2006/relationships/image" Target="../media/image34.emf"/><Relationship Id="rId4"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1.emf"/><Relationship Id="rId1" Type="http://schemas.openxmlformats.org/officeDocument/2006/relationships/image" Target="../media/image16.emf"/><Relationship Id="rId5" Type="http://schemas.openxmlformats.org/officeDocument/2006/relationships/image" Target="../media/image39.emf"/><Relationship Id="rId4"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1.emf"/><Relationship Id="rId1" Type="http://schemas.openxmlformats.org/officeDocument/2006/relationships/image" Target="../media/image16.emf"/><Relationship Id="rId4" Type="http://schemas.openxmlformats.org/officeDocument/2006/relationships/image" Target="../media/image41.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16.emf"/><Relationship Id="rId4" Type="http://schemas.openxmlformats.org/officeDocument/2006/relationships/image" Target="../media/image44.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 Id="rId4" Type="http://schemas.openxmlformats.org/officeDocument/2006/relationships/image" Target="../media/image49.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4" Type="http://schemas.openxmlformats.org/officeDocument/2006/relationships/image" Target="../media/image59.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 Id="rId4" Type="http://schemas.openxmlformats.org/officeDocument/2006/relationships/image" Target="../media/image63.e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image" Target="../media/image66.emf"/><Relationship Id="rId7" Type="http://schemas.openxmlformats.org/officeDocument/2006/relationships/image" Target="../media/image70.emf"/><Relationship Id="rId2" Type="http://schemas.openxmlformats.org/officeDocument/2006/relationships/image" Target="../media/image65.emf"/><Relationship Id="rId1" Type="http://schemas.openxmlformats.org/officeDocument/2006/relationships/image" Target="../media/image64.emf"/><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67.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emf"/><Relationship Id="rId4" Type="http://schemas.openxmlformats.org/officeDocument/2006/relationships/image" Target="../media/image75.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yriad Pro"/>
              </a:defRPr>
            </a:lvl1pPr>
          </a:lstStyle>
          <a:p>
            <a:pPr>
              <a:defRPr/>
            </a:pPr>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Myriad Pro"/>
              </a:defRPr>
            </a:lvl1pPr>
          </a:lstStyle>
          <a:p>
            <a:pPr>
              <a:defRPr/>
            </a:pPr>
            <a:fld id="{D5EDD0BC-854B-5546-A8FF-AF6B249B6AF5}" type="datetimeFigureOut">
              <a:rPr lang="en-US">
                <a:latin typeface="Arial"/>
              </a:rPr>
              <a:pPr>
                <a:defRPr/>
              </a:pPr>
              <a:t>7/2/2018</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Myriad Pro"/>
              </a:defRPr>
            </a:lvl1pPr>
          </a:lstStyle>
          <a:p>
            <a:pPr>
              <a:defRPr/>
            </a:pPr>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Myriad Pro"/>
              </a:defRPr>
            </a:lvl1pPr>
          </a:lstStyle>
          <a:p>
            <a:pPr>
              <a:defRPr/>
            </a:pPr>
            <a:fld id="{892397C2-5B49-104A-B1D7-DDE182C52C34}" type="slidenum">
              <a:rPr lang="en-US">
                <a:latin typeface="Arial"/>
              </a:rPr>
              <a:pPr>
                <a:defRPr/>
              </a:pPr>
              <a:t>‹#›</a:t>
            </a:fld>
            <a:endParaRPr lang="en-US" dirty="0">
              <a:latin typeface="Arial"/>
            </a:endParaRPr>
          </a:p>
        </p:txBody>
      </p:sp>
    </p:spTree>
    <p:extLst>
      <p:ext uri="{BB962C8B-B14F-4D97-AF65-F5344CB8AC3E}">
        <p14:creationId xmlns:p14="http://schemas.microsoft.com/office/powerpoint/2010/main" val="3807467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pPr>
              <a:defRPr/>
            </a:pPr>
            <a:fld id="{B485999A-F397-D44F-A9CA-C8E36A937B72}" type="datetimeFigureOut">
              <a:rPr lang="en-US" smtClean="0"/>
              <a:pPr>
                <a:defRPr/>
              </a:pPr>
              <a:t>7/2/2018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pPr>
              <a:defRPr/>
            </a:pPr>
            <a:fld id="{7E2D0005-74DA-9042-BDA8-A6CFDFF9710F}" type="slidenum">
              <a:rPr lang="en-US" smtClean="0"/>
              <a:pPr>
                <a:defRPr/>
              </a:pPr>
              <a:t>‹#›</a:t>
            </a:fld>
            <a:endParaRPr lang="en-US" dirty="0"/>
          </a:p>
        </p:txBody>
      </p:sp>
    </p:spTree>
    <p:extLst>
      <p:ext uri="{BB962C8B-B14F-4D97-AF65-F5344CB8AC3E}">
        <p14:creationId xmlns:p14="http://schemas.microsoft.com/office/powerpoint/2010/main" val="16842642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269F200-044B-854D-B613-DAEFCA442ED0}" type="slidenum">
              <a:rPr lang="en-US" sz="1200">
                <a:latin typeface="Arial"/>
                <a:cs typeface="Arial"/>
              </a:rPr>
              <a:pPr eaLnBrk="1" hangingPunct="1"/>
              <a:t>2</a:t>
            </a:fld>
            <a:endParaRPr lang="en-US" sz="1200" dirty="0">
              <a:latin typeface="Arial"/>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rtl="0"/>
            <a:endParaRPr lang="en-US" sz="1200" b="0" i="0" u="none" strike="noStrike" kern="1200" baseline="0" dirty="0">
              <a:solidFill>
                <a:schemeClr val="tx1"/>
              </a:solidFill>
              <a:latin typeface="Arial"/>
              <a:ea typeface="ＭＳ Ｐゴシック" charset="0"/>
              <a:cs typeface="ＭＳ Ｐゴシック"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A357504-D104-4D4D-A267-0F27714739CE}" type="slidenum">
              <a:rPr lang="en-US" sz="1200">
                <a:latin typeface="Arial"/>
              </a:rPr>
              <a:pPr eaLnBrk="1" hangingPunct="1"/>
              <a:t>3</a:t>
            </a:fld>
            <a:endParaRPr lang="en-US" sz="1200" dirty="0">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ea typeface="+mn-ea"/>
              <a:cs typeface="Arial"/>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F11BBCF-B2A5-114C-BB98-96AF20AFD7C4}" type="slidenum">
              <a:rPr lang="en-US" sz="1200">
                <a:latin typeface="Arial"/>
              </a:rPr>
              <a:pPr eaLnBrk="1" hangingPunct="1"/>
              <a:t>4</a:t>
            </a:fld>
            <a:endParaRPr lang="en-US" sz="1200" dirty="0">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US" b="1" dirty="0">
                <a:cs typeface="Arial"/>
              </a:rPr>
              <a:t>Connection to the Lesson</a:t>
            </a:r>
          </a:p>
          <a:p>
            <a:pPr marL="171450" indent="-171450" rtl="0">
              <a:buFont typeface="Arial"/>
              <a:buChar char="•"/>
            </a:pPr>
            <a:r>
              <a:rPr lang="en-US" sz="1200" b="0" i="0" u="none" strike="noStrike" kern="1200" baseline="0" dirty="0">
                <a:solidFill>
                  <a:schemeClr val="tx1"/>
                </a:solidFill>
                <a:latin typeface="Arial"/>
                <a:ea typeface="ＭＳ Ｐゴシック" charset="0"/>
                <a:cs typeface="ＭＳ Ｐゴシック" charset="0"/>
              </a:rPr>
              <a:t>In this lesson, students will expand upon their understanding of slope. </a:t>
            </a:r>
          </a:p>
          <a:p>
            <a:pPr marL="171450" indent="-171450" rtl="0">
              <a:buFont typeface="Arial"/>
              <a:buChar char="•"/>
            </a:pPr>
            <a:r>
              <a:rPr lang="en-US" sz="1200" b="0" i="0" u="none" strike="noStrike" kern="1200" baseline="0" dirty="0">
                <a:solidFill>
                  <a:schemeClr val="tx1"/>
                </a:solidFill>
                <a:latin typeface="Arial"/>
                <a:ea typeface="ＭＳ Ｐゴシック" charset="0"/>
                <a:cs typeface="ＭＳ Ｐゴシック" charset="0"/>
              </a:rPr>
              <a:t>Students will need to be comfortable with calculating slopes of given lines as they prove simple geometric theorems algebraically.</a:t>
            </a:r>
            <a:endParaRPr lang="en-US" baseline="0" dirty="0">
              <a:cs typeface="Arial"/>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270311C-7E75-C049-B055-CD83C17D8A8E}" type="slidenum">
              <a:rPr lang="en-US" sz="1200">
                <a:latin typeface="Arial"/>
              </a:rPr>
              <a:pPr eaLnBrk="1" hangingPunct="1"/>
              <a:t>7</a:t>
            </a:fld>
            <a:endParaRPr lang="en-US" sz="1200" dirty="0">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2D5D9F8-D567-244F-880C-4BB4785F1C4C}" type="slidenum">
              <a:rPr lang="en-US" sz="1200">
                <a:latin typeface="Arial"/>
              </a:rPr>
              <a:pPr eaLnBrk="1" hangingPunct="1"/>
              <a:t>9</a:t>
            </a:fld>
            <a:endParaRPr lang="en-US" sz="1200" dirty="0">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2D0005-74DA-9042-BDA8-A6CFDFF9710F}" type="slidenum">
              <a:rPr lang="en-US" smtClean="0"/>
              <a:pPr>
                <a:defRPr/>
              </a:pPr>
              <a:t>11</a:t>
            </a:fld>
            <a:endParaRPr lang="en-US" dirty="0"/>
          </a:p>
        </p:txBody>
      </p:sp>
    </p:spTree>
    <p:extLst>
      <p:ext uri="{BB962C8B-B14F-4D97-AF65-F5344CB8AC3E}">
        <p14:creationId xmlns:p14="http://schemas.microsoft.com/office/powerpoint/2010/main" val="2061839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www.walch.com</a:t>
            </a:r>
            <a:r>
              <a:rPr lang="en-US" dirty="0"/>
              <a:t>/</a:t>
            </a:r>
            <a:r>
              <a:rPr lang="en-US" dirty="0" err="1"/>
              <a:t>ei</a:t>
            </a:r>
            <a:r>
              <a:rPr lang="en-US" dirty="0"/>
              <a:t>/00123</a:t>
            </a:r>
          </a:p>
        </p:txBody>
      </p:sp>
      <p:sp>
        <p:nvSpPr>
          <p:cNvPr id="4" name="Slide Number Placeholder 3"/>
          <p:cNvSpPr>
            <a:spLocks noGrp="1"/>
          </p:cNvSpPr>
          <p:nvPr>
            <p:ph type="sldNum" sz="quarter" idx="10"/>
          </p:nvPr>
        </p:nvSpPr>
        <p:spPr/>
        <p:txBody>
          <a:bodyPr/>
          <a:lstStyle/>
          <a:p>
            <a:pPr>
              <a:defRPr/>
            </a:pPr>
            <a:fld id="{7E2D0005-74DA-9042-BDA8-A6CFDFF9710F}" type="slidenum">
              <a:rPr lang="en-US" smtClean="0"/>
              <a:pPr>
                <a:defRPr/>
              </a:pPr>
              <a:t>39</a:t>
            </a:fld>
            <a:endParaRPr lang="en-US" dirty="0"/>
          </a:p>
        </p:txBody>
      </p:sp>
    </p:spTree>
    <p:extLst>
      <p:ext uri="{BB962C8B-B14F-4D97-AF65-F5344CB8AC3E}">
        <p14:creationId xmlns:p14="http://schemas.microsoft.com/office/powerpoint/2010/main" val="1589018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www.walch.com</a:t>
            </a:r>
            <a:r>
              <a:rPr lang="en-US" dirty="0"/>
              <a:t>/</a:t>
            </a:r>
            <a:r>
              <a:rPr lang="en-US" dirty="0" err="1"/>
              <a:t>ei</a:t>
            </a:r>
            <a:r>
              <a:rPr lang="en-US"/>
              <a:t>/00124</a:t>
            </a:r>
            <a:endParaRPr lang="en-US" dirty="0"/>
          </a:p>
        </p:txBody>
      </p:sp>
      <p:sp>
        <p:nvSpPr>
          <p:cNvPr id="4" name="Slide Number Placeholder 3"/>
          <p:cNvSpPr>
            <a:spLocks noGrp="1"/>
          </p:cNvSpPr>
          <p:nvPr>
            <p:ph type="sldNum" sz="quarter" idx="10"/>
          </p:nvPr>
        </p:nvSpPr>
        <p:spPr/>
        <p:txBody>
          <a:bodyPr/>
          <a:lstStyle/>
          <a:p>
            <a:pPr>
              <a:defRPr/>
            </a:pPr>
            <a:fld id="{7E2D0005-74DA-9042-BDA8-A6CFDFF9710F}" type="slidenum">
              <a:rPr lang="en-US" smtClean="0"/>
              <a:pPr>
                <a:defRPr/>
              </a:pPr>
              <a:t>49</a:t>
            </a:fld>
            <a:endParaRPr lang="en-US" dirty="0"/>
          </a:p>
        </p:txBody>
      </p:sp>
    </p:spTree>
    <p:extLst>
      <p:ext uri="{BB962C8B-B14F-4D97-AF65-F5344CB8AC3E}">
        <p14:creationId xmlns:p14="http://schemas.microsoft.com/office/powerpoint/2010/main" val="2706040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CSS Agnostic PPT bgd InstructionC_300RGBm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648167"/>
          </a:xfrm>
          <a:prstGeom prst="rect">
            <a:avLst/>
          </a:prstGeom>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05134" y="6294186"/>
            <a:ext cx="5714708" cy="261479"/>
          </a:xfrm>
        </p:spPr>
        <p:txBody>
          <a:bodyPr/>
          <a:lstStyle>
            <a:lvl1pPr algn="l">
              <a:defRPr>
                <a:solidFill>
                  <a:schemeClr val="tx1"/>
                </a:solidFill>
              </a:defRPr>
            </a:lvl1pPr>
          </a:lstStyle>
          <a:p>
            <a:pPr>
              <a:defRPr/>
            </a:pPr>
            <a:r>
              <a:rPr lang="en-US" dirty="0"/>
              <a:t>Using Coordinates to Prove Geometric Theorems with Slope and Distance</a:t>
            </a:r>
          </a:p>
        </p:txBody>
      </p:sp>
    </p:spTree>
    <p:extLst>
      <p:ext uri="{BB962C8B-B14F-4D97-AF65-F5344CB8AC3E}">
        <p14:creationId xmlns:p14="http://schemas.microsoft.com/office/powerpoint/2010/main" val="221986218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6.1.1: Using Coordinates to Prove Geometric Theorems with Slope and Distance</a:t>
            </a:r>
          </a:p>
        </p:txBody>
      </p:sp>
      <p:sp>
        <p:nvSpPr>
          <p:cNvPr id="6" name="Slide Number Placeholder 5"/>
          <p:cNvSpPr>
            <a:spLocks noGrp="1"/>
          </p:cNvSpPr>
          <p:nvPr>
            <p:ph type="sldNum" sz="quarter" idx="12"/>
          </p:nvPr>
        </p:nvSpPr>
        <p:spPr/>
        <p:txBody>
          <a:bodyPr/>
          <a:lstStyle>
            <a:lvl1pPr>
              <a:defRPr/>
            </a:lvl1pPr>
          </a:lstStyle>
          <a:p>
            <a:pPr>
              <a:defRPr/>
            </a:pPr>
            <a:fld id="{166E7ABF-EB05-234A-8498-918597666453}" type="slidenum">
              <a:rPr lang="en-US"/>
              <a:pPr>
                <a:defRPr/>
              </a:pPr>
              <a:t>‹#›</a:t>
            </a:fld>
            <a:endParaRPr lang="en-US" dirty="0"/>
          </a:p>
        </p:txBody>
      </p:sp>
    </p:spTree>
    <p:extLst>
      <p:ext uri="{BB962C8B-B14F-4D97-AF65-F5344CB8AC3E}">
        <p14:creationId xmlns:p14="http://schemas.microsoft.com/office/powerpoint/2010/main" val="416714787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6.1.1: Using Coordinates to Prove Geometric Theorems with Slope and Distance</a:t>
            </a:r>
          </a:p>
        </p:txBody>
      </p:sp>
      <p:sp>
        <p:nvSpPr>
          <p:cNvPr id="6" name="Slide Number Placeholder 5"/>
          <p:cNvSpPr>
            <a:spLocks noGrp="1"/>
          </p:cNvSpPr>
          <p:nvPr>
            <p:ph type="sldNum" sz="quarter" idx="12"/>
          </p:nvPr>
        </p:nvSpPr>
        <p:spPr/>
        <p:txBody>
          <a:bodyPr/>
          <a:lstStyle>
            <a:lvl1pPr>
              <a:defRPr/>
            </a:lvl1pPr>
          </a:lstStyle>
          <a:p>
            <a:pPr>
              <a:defRPr/>
            </a:pPr>
            <a:fld id="{C456E963-ACDC-744B-86C2-FFCE733D19BE}" type="slidenum">
              <a:rPr lang="en-US"/>
              <a:pPr>
                <a:defRPr/>
              </a:pPr>
              <a:t>‹#›</a:t>
            </a:fld>
            <a:endParaRPr lang="en-US" dirty="0"/>
          </a:p>
        </p:txBody>
      </p:sp>
    </p:spTree>
    <p:extLst>
      <p:ext uri="{BB962C8B-B14F-4D97-AF65-F5344CB8AC3E}">
        <p14:creationId xmlns:p14="http://schemas.microsoft.com/office/powerpoint/2010/main" val="242703711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CCSS Agnostic PPT bgd InstructionC_300RGBm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648167"/>
          </a:xfrm>
          <a:prstGeom prst="rect">
            <a:avLst/>
          </a:prstGeom>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FB8CF2CE-7C32-D445-A4D6-595F27B6088A}" type="slidenum">
              <a:rPr lang="en-US" smtClean="0"/>
              <a:pPr>
                <a:defRPr/>
              </a:pPr>
              <a:t>‹#›</a:t>
            </a:fld>
            <a:endParaRPr lang="en-US" dirty="0"/>
          </a:p>
        </p:txBody>
      </p:sp>
      <p:sp>
        <p:nvSpPr>
          <p:cNvPr id="7" name="Footer Placeholder 5"/>
          <p:cNvSpPr>
            <a:spLocks noGrp="1"/>
          </p:cNvSpPr>
          <p:nvPr>
            <p:ph type="ftr" sz="quarter" idx="13"/>
          </p:nvPr>
        </p:nvSpPr>
        <p:spPr>
          <a:xfrm>
            <a:off x="1005134" y="6294186"/>
            <a:ext cx="5714708" cy="261479"/>
          </a:xfrm>
        </p:spPr>
        <p:txBody>
          <a:bodyPr/>
          <a:lstStyle>
            <a:lvl1pPr algn="l">
              <a:defRPr>
                <a:solidFill>
                  <a:schemeClr val="tx1"/>
                </a:solidFill>
              </a:defRPr>
            </a:lvl1pPr>
          </a:lstStyle>
          <a:p>
            <a:pPr>
              <a:defRPr/>
            </a:pPr>
            <a:r>
              <a:rPr lang="en-US" dirty="0"/>
              <a:t>Using Coordinates to Prove Geometric Theorems with Slope and Distance</a:t>
            </a:r>
          </a:p>
        </p:txBody>
      </p:sp>
    </p:spTree>
    <p:extLst>
      <p:ext uri="{BB962C8B-B14F-4D97-AF65-F5344CB8AC3E}">
        <p14:creationId xmlns:p14="http://schemas.microsoft.com/office/powerpoint/2010/main" val="8170821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 y="0"/>
            <a:ext cx="9143238" cy="6650182"/>
          </a:xfrm>
          <a:prstGeom prst="rect">
            <a:avLst/>
          </a:prstGeom>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ctr">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 Placeholder 11"/>
          <p:cNvSpPr>
            <a:spLocks noGrp="1"/>
          </p:cNvSpPr>
          <p:nvPr>
            <p:ph type="body" sz="quarter" idx="10" hasCustomPrompt="1"/>
          </p:nvPr>
        </p:nvSpPr>
        <p:spPr>
          <a:xfrm>
            <a:off x="992192" y="6249100"/>
            <a:ext cx="5751507" cy="264966"/>
          </a:xfrm>
        </p:spPr>
        <p:txBody>
          <a:bodyPr>
            <a:noAutofit/>
          </a:bodyPr>
          <a:lstStyle>
            <a:lvl1pPr marL="0" indent="0">
              <a:spcBef>
                <a:spcPts val="0"/>
              </a:spcBef>
              <a:buNone/>
              <a:defRPr lang="en-US" sz="1700" b="0" i="0" u="none" strike="noStrike" baseline="0" smtClean="0">
                <a:solidFill>
                  <a:srgbClr val="008000"/>
                </a:solidFill>
              </a:defRPr>
            </a:lvl1pPr>
          </a:lstStyle>
          <a:p>
            <a:pPr lvl="0"/>
            <a:r>
              <a:rPr lang="en-US" sz="1500" b="0" i="0" u="none" strike="noStrike" baseline="0" dirty="0">
                <a:latin typeface=""/>
              </a:rPr>
              <a:t>1.6.1: Defining Similarity</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378250F6-F2CD-3E43-A816-19C1884C6ED0}" type="slidenum">
              <a:rPr lang="en-US" smtClean="0"/>
              <a:pPr>
                <a:defRPr/>
              </a:pPr>
              <a:t>‹#›</a:t>
            </a:fld>
            <a:endParaRPr lang="en-US" dirty="0"/>
          </a:p>
        </p:txBody>
      </p:sp>
    </p:spTree>
    <p:extLst>
      <p:ext uri="{BB962C8B-B14F-4D97-AF65-F5344CB8AC3E}">
        <p14:creationId xmlns:p14="http://schemas.microsoft.com/office/powerpoint/2010/main" val="258137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6.1.1: Using Coordinates to Prove Geometric Theorems with Slope and Distance</a:t>
            </a:r>
          </a:p>
        </p:txBody>
      </p:sp>
      <p:sp>
        <p:nvSpPr>
          <p:cNvPr id="6" name="Slide Number Placeholder 5"/>
          <p:cNvSpPr>
            <a:spLocks noGrp="1"/>
          </p:cNvSpPr>
          <p:nvPr>
            <p:ph type="sldNum" sz="quarter" idx="12"/>
          </p:nvPr>
        </p:nvSpPr>
        <p:spPr/>
        <p:txBody>
          <a:bodyPr/>
          <a:lstStyle>
            <a:lvl1pPr>
              <a:defRPr/>
            </a:lvl1pPr>
          </a:lstStyle>
          <a:p>
            <a:pPr>
              <a:defRPr/>
            </a:pPr>
            <a:fld id="{CC3C0496-8925-9B49-9A36-2AB75C5B6B25}" type="slidenum">
              <a:rPr lang="en-US"/>
              <a:pPr>
                <a:defRPr/>
              </a:pPr>
              <a:t>‹#›</a:t>
            </a:fld>
            <a:endParaRPr lang="en-US" dirty="0"/>
          </a:p>
        </p:txBody>
      </p:sp>
    </p:spTree>
    <p:extLst>
      <p:ext uri="{BB962C8B-B14F-4D97-AF65-F5344CB8AC3E}">
        <p14:creationId xmlns:p14="http://schemas.microsoft.com/office/powerpoint/2010/main" val="3257765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6.1.1: Using Coordinates to Prove Geometric Theorems with Slope and Distance</a:t>
            </a:r>
          </a:p>
        </p:txBody>
      </p:sp>
      <p:sp>
        <p:nvSpPr>
          <p:cNvPr id="6" name="Slide Number Placeholder 5"/>
          <p:cNvSpPr>
            <a:spLocks noGrp="1"/>
          </p:cNvSpPr>
          <p:nvPr>
            <p:ph type="sldNum" sz="quarter" idx="12"/>
          </p:nvPr>
        </p:nvSpPr>
        <p:spPr/>
        <p:txBody>
          <a:bodyPr/>
          <a:lstStyle>
            <a:lvl1pPr>
              <a:defRPr/>
            </a:lvl1pPr>
          </a:lstStyle>
          <a:p>
            <a:pPr>
              <a:defRPr/>
            </a:pPr>
            <a:fld id="{35ED554C-E08A-124E-968F-066B418B9B1D}" type="slidenum">
              <a:rPr lang="en-US"/>
              <a:pPr>
                <a:defRPr/>
              </a:pPr>
              <a:t>‹#›</a:t>
            </a:fld>
            <a:endParaRPr lang="en-US" dirty="0"/>
          </a:p>
        </p:txBody>
      </p:sp>
    </p:spTree>
    <p:extLst>
      <p:ext uri="{BB962C8B-B14F-4D97-AF65-F5344CB8AC3E}">
        <p14:creationId xmlns:p14="http://schemas.microsoft.com/office/powerpoint/2010/main" val="158570708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6.1.1: Using Coordinates to Prove Geometric Theorems with Slope and Distance</a:t>
            </a:r>
          </a:p>
        </p:txBody>
      </p:sp>
      <p:sp>
        <p:nvSpPr>
          <p:cNvPr id="7" name="Slide Number Placeholder 5"/>
          <p:cNvSpPr>
            <a:spLocks noGrp="1"/>
          </p:cNvSpPr>
          <p:nvPr>
            <p:ph type="sldNum" sz="quarter" idx="12"/>
          </p:nvPr>
        </p:nvSpPr>
        <p:spPr/>
        <p:txBody>
          <a:bodyPr/>
          <a:lstStyle>
            <a:lvl1pPr>
              <a:defRPr/>
            </a:lvl1pPr>
          </a:lstStyle>
          <a:p>
            <a:pPr>
              <a:defRPr/>
            </a:pPr>
            <a:fld id="{61905915-779A-F84F-8270-F51C7E08246D}" type="slidenum">
              <a:rPr lang="en-US"/>
              <a:pPr>
                <a:defRPr/>
              </a:pPr>
              <a:t>‹#›</a:t>
            </a:fld>
            <a:endParaRPr lang="en-US" dirty="0"/>
          </a:p>
        </p:txBody>
      </p:sp>
    </p:spTree>
    <p:extLst>
      <p:ext uri="{BB962C8B-B14F-4D97-AF65-F5344CB8AC3E}">
        <p14:creationId xmlns:p14="http://schemas.microsoft.com/office/powerpoint/2010/main" val="55624206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6.1.1: Using Coordinates to Prove Geometric Theorems with Slope and Distance</a:t>
            </a:r>
          </a:p>
        </p:txBody>
      </p:sp>
      <p:sp>
        <p:nvSpPr>
          <p:cNvPr id="9" name="Slide Number Placeholder 5"/>
          <p:cNvSpPr>
            <a:spLocks noGrp="1"/>
          </p:cNvSpPr>
          <p:nvPr>
            <p:ph type="sldNum" sz="quarter" idx="12"/>
          </p:nvPr>
        </p:nvSpPr>
        <p:spPr/>
        <p:txBody>
          <a:bodyPr/>
          <a:lstStyle>
            <a:lvl1pPr>
              <a:defRPr/>
            </a:lvl1pPr>
          </a:lstStyle>
          <a:p>
            <a:pPr>
              <a:defRPr/>
            </a:pPr>
            <a:fld id="{43651A5C-C537-5E42-89C8-8618689A1B38}" type="slidenum">
              <a:rPr lang="en-US"/>
              <a:pPr>
                <a:defRPr/>
              </a:pPr>
              <a:t>‹#›</a:t>
            </a:fld>
            <a:endParaRPr lang="en-US" dirty="0"/>
          </a:p>
        </p:txBody>
      </p:sp>
    </p:spTree>
    <p:extLst>
      <p:ext uri="{BB962C8B-B14F-4D97-AF65-F5344CB8AC3E}">
        <p14:creationId xmlns:p14="http://schemas.microsoft.com/office/powerpoint/2010/main" val="167007455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6.1.1: Using Coordinates to Prove Geometric Theorems with Slope and Distance</a:t>
            </a:r>
          </a:p>
        </p:txBody>
      </p:sp>
      <p:sp>
        <p:nvSpPr>
          <p:cNvPr id="5" name="Slide Number Placeholder 5"/>
          <p:cNvSpPr>
            <a:spLocks noGrp="1"/>
          </p:cNvSpPr>
          <p:nvPr>
            <p:ph type="sldNum" sz="quarter" idx="12"/>
          </p:nvPr>
        </p:nvSpPr>
        <p:spPr/>
        <p:txBody>
          <a:bodyPr/>
          <a:lstStyle>
            <a:lvl1pPr>
              <a:defRPr/>
            </a:lvl1pPr>
          </a:lstStyle>
          <a:p>
            <a:pPr>
              <a:defRPr/>
            </a:pPr>
            <a:fld id="{E2F4FE27-A5F0-4149-82C0-F615F6C49BDE}" type="slidenum">
              <a:rPr lang="en-US"/>
              <a:pPr>
                <a:defRPr/>
              </a:pPr>
              <a:t>‹#›</a:t>
            </a:fld>
            <a:endParaRPr lang="en-US" dirty="0"/>
          </a:p>
        </p:txBody>
      </p:sp>
    </p:spTree>
    <p:extLst>
      <p:ext uri="{BB962C8B-B14F-4D97-AF65-F5344CB8AC3E}">
        <p14:creationId xmlns:p14="http://schemas.microsoft.com/office/powerpoint/2010/main" val="323981263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6.1.1: Using Coordinates to Prove Geometric Theorems with Slope and Distance</a:t>
            </a:r>
          </a:p>
        </p:txBody>
      </p:sp>
      <p:sp>
        <p:nvSpPr>
          <p:cNvPr id="4" name="Slide Number Placeholder 5"/>
          <p:cNvSpPr>
            <a:spLocks noGrp="1"/>
          </p:cNvSpPr>
          <p:nvPr>
            <p:ph type="sldNum" sz="quarter" idx="12"/>
          </p:nvPr>
        </p:nvSpPr>
        <p:spPr/>
        <p:txBody>
          <a:bodyPr/>
          <a:lstStyle>
            <a:lvl1pPr>
              <a:defRPr/>
            </a:lvl1pPr>
          </a:lstStyle>
          <a:p>
            <a:pPr>
              <a:defRPr/>
            </a:pPr>
            <a:fld id="{AE7837AB-05C7-D840-8202-554EAFDF83BB}" type="slidenum">
              <a:rPr lang="en-US"/>
              <a:pPr>
                <a:defRPr/>
              </a:pPr>
              <a:t>‹#›</a:t>
            </a:fld>
            <a:endParaRPr lang="en-US" dirty="0"/>
          </a:p>
        </p:txBody>
      </p:sp>
    </p:spTree>
    <p:extLst>
      <p:ext uri="{BB962C8B-B14F-4D97-AF65-F5344CB8AC3E}">
        <p14:creationId xmlns:p14="http://schemas.microsoft.com/office/powerpoint/2010/main" val="67279455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6.1.1: Using Coordinates to Prove Geometric Theorems with Slope and Distance</a:t>
            </a:r>
          </a:p>
        </p:txBody>
      </p:sp>
      <p:sp>
        <p:nvSpPr>
          <p:cNvPr id="7" name="Slide Number Placeholder 5"/>
          <p:cNvSpPr>
            <a:spLocks noGrp="1"/>
          </p:cNvSpPr>
          <p:nvPr>
            <p:ph type="sldNum" sz="quarter" idx="12"/>
          </p:nvPr>
        </p:nvSpPr>
        <p:spPr/>
        <p:txBody>
          <a:bodyPr/>
          <a:lstStyle>
            <a:lvl1pPr>
              <a:defRPr/>
            </a:lvl1pPr>
          </a:lstStyle>
          <a:p>
            <a:pPr>
              <a:defRPr/>
            </a:pPr>
            <a:fld id="{4EA1F648-7553-1544-915A-A9E1DE8B2D08}" type="slidenum">
              <a:rPr lang="en-US"/>
              <a:pPr>
                <a:defRPr/>
              </a:pPr>
              <a:t>‹#›</a:t>
            </a:fld>
            <a:endParaRPr lang="en-US" dirty="0"/>
          </a:p>
        </p:txBody>
      </p:sp>
    </p:spTree>
    <p:extLst>
      <p:ext uri="{BB962C8B-B14F-4D97-AF65-F5344CB8AC3E}">
        <p14:creationId xmlns:p14="http://schemas.microsoft.com/office/powerpoint/2010/main" val="41975842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6.1.1: Using Coordinates to Prove Geometric Theorems with Slope and Distance</a:t>
            </a:r>
          </a:p>
        </p:txBody>
      </p:sp>
      <p:sp>
        <p:nvSpPr>
          <p:cNvPr id="7" name="Slide Number Placeholder 5"/>
          <p:cNvSpPr>
            <a:spLocks noGrp="1"/>
          </p:cNvSpPr>
          <p:nvPr>
            <p:ph type="sldNum" sz="quarter" idx="12"/>
          </p:nvPr>
        </p:nvSpPr>
        <p:spPr/>
        <p:txBody>
          <a:bodyPr/>
          <a:lstStyle>
            <a:lvl1pPr>
              <a:defRPr/>
            </a:lvl1pPr>
          </a:lstStyle>
          <a:p>
            <a:pPr>
              <a:defRPr/>
            </a:pPr>
            <a:fld id="{F42F453E-5832-004C-88FD-D188459EB61F}" type="slidenum">
              <a:rPr lang="en-US"/>
              <a:pPr>
                <a:defRPr/>
              </a:pPr>
              <a:t>‹#›</a:t>
            </a:fld>
            <a:endParaRPr lang="en-US" dirty="0"/>
          </a:p>
        </p:txBody>
      </p:sp>
    </p:spTree>
    <p:extLst>
      <p:ext uri="{BB962C8B-B14F-4D97-AF65-F5344CB8AC3E}">
        <p14:creationId xmlns:p14="http://schemas.microsoft.com/office/powerpoint/2010/main" val="386058903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a:ea typeface="+mn-ea"/>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ea typeface="+mn-ea"/>
                <a:cs typeface="+mn-cs"/>
              </a:defRPr>
            </a:lvl1pPr>
          </a:lstStyle>
          <a:p>
            <a:pPr>
              <a:defRPr/>
            </a:pPr>
            <a:r>
              <a:rPr lang="en-US"/>
              <a:t>6.1.1: Using Coordinates to Prove Geometric Theorems with Slope and Distance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a:ea typeface="+mn-ea"/>
                <a:cs typeface="+mn-cs"/>
              </a:defRPr>
            </a:lvl1pPr>
          </a:lstStyle>
          <a:p>
            <a:pPr>
              <a:defRPr/>
            </a:pPr>
            <a:fld id="{1B293FF8-CD88-C24E-B901-491EE6C88A2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 id="2147483709" r:id="rId13"/>
  </p:sldLayoutIdLst>
  <p:transition spd="slow"/>
  <p:hf hdr="0" dt="0"/>
  <p:txStyles>
    <p:titleStyle>
      <a:lvl1pPr algn="ctr" defTabSz="457200" rtl="0" eaLnBrk="0" fontAlgn="base" hangingPunct="0">
        <a:spcBef>
          <a:spcPct val="0"/>
        </a:spcBef>
        <a:spcAft>
          <a:spcPct val="0"/>
        </a:spcAft>
        <a:defRPr sz="4400" kern="1200">
          <a:solidFill>
            <a:schemeClr val="tx1"/>
          </a:solidFill>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1.bin"/><Relationship Id="rId7"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image" Target="../media/image16.emf"/><Relationship Id="rId9" Type="http://schemas.openxmlformats.org/officeDocument/2006/relationships/image" Target="../media/image17.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6.bin"/><Relationship Id="rId7"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image" Target="../media/image16.emf"/><Relationship Id="rId9" Type="http://schemas.openxmlformats.org/officeDocument/2006/relationships/image" Target="../media/image18.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1.emf"/><Relationship Id="rId18" Type="http://schemas.openxmlformats.org/officeDocument/2006/relationships/oleObject" Target="../embeddings/oleObject30.bin"/><Relationship Id="rId3" Type="http://schemas.openxmlformats.org/officeDocument/2006/relationships/oleObject" Target="../embeddings/oleObject21.bin"/><Relationship Id="rId7" Type="http://schemas.openxmlformats.org/officeDocument/2006/relationships/oleObject" Target="../embeddings/oleObject24.bin"/><Relationship Id="rId12" Type="http://schemas.openxmlformats.org/officeDocument/2006/relationships/oleObject" Target="../embeddings/oleObject27.bin"/><Relationship Id="rId17" Type="http://schemas.openxmlformats.org/officeDocument/2006/relationships/image" Target="../media/image23.emf"/><Relationship Id="rId2" Type="http://schemas.openxmlformats.org/officeDocument/2006/relationships/slideLayout" Target="../slideLayouts/slideLayout1.xml"/><Relationship Id="rId16" Type="http://schemas.openxmlformats.org/officeDocument/2006/relationships/oleObject" Target="../embeddings/oleObject29.bin"/><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20.emf"/><Relationship Id="rId5" Type="http://schemas.openxmlformats.org/officeDocument/2006/relationships/oleObject" Target="../embeddings/oleObject22.bin"/><Relationship Id="rId15" Type="http://schemas.openxmlformats.org/officeDocument/2006/relationships/image" Target="../media/image22.emf"/><Relationship Id="rId10" Type="http://schemas.openxmlformats.org/officeDocument/2006/relationships/oleObject" Target="../embeddings/oleObject26.bin"/><Relationship Id="rId19" Type="http://schemas.openxmlformats.org/officeDocument/2006/relationships/image" Target="../media/image24.emf"/><Relationship Id="rId4" Type="http://schemas.openxmlformats.org/officeDocument/2006/relationships/image" Target="../media/image16.emf"/><Relationship Id="rId9" Type="http://schemas.openxmlformats.org/officeDocument/2006/relationships/image" Target="../media/image19.emf"/><Relationship Id="rId14"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26.emf"/><Relationship Id="rId18" Type="http://schemas.openxmlformats.org/officeDocument/2006/relationships/oleObject" Target="../embeddings/oleObject40.bin"/><Relationship Id="rId3" Type="http://schemas.openxmlformats.org/officeDocument/2006/relationships/oleObject" Target="../embeddings/oleObject31.bin"/><Relationship Id="rId7" Type="http://schemas.openxmlformats.org/officeDocument/2006/relationships/oleObject" Target="../embeddings/oleObject34.bin"/><Relationship Id="rId12" Type="http://schemas.openxmlformats.org/officeDocument/2006/relationships/oleObject" Target="../embeddings/oleObject37.bin"/><Relationship Id="rId17" Type="http://schemas.openxmlformats.org/officeDocument/2006/relationships/image" Target="../media/image28.emf"/><Relationship Id="rId2" Type="http://schemas.openxmlformats.org/officeDocument/2006/relationships/slideLayout" Target="../slideLayouts/slideLayout1.xml"/><Relationship Id="rId16" Type="http://schemas.openxmlformats.org/officeDocument/2006/relationships/oleObject" Target="../embeddings/oleObject39.bin"/><Relationship Id="rId1" Type="http://schemas.openxmlformats.org/officeDocument/2006/relationships/vmlDrawing" Target="../drawings/vmlDrawing11.vml"/><Relationship Id="rId6" Type="http://schemas.openxmlformats.org/officeDocument/2006/relationships/oleObject" Target="../embeddings/oleObject33.bin"/><Relationship Id="rId11" Type="http://schemas.openxmlformats.org/officeDocument/2006/relationships/image" Target="../media/image24.emf"/><Relationship Id="rId5" Type="http://schemas.openxmlformats.org/officeDocument/2006/relationships/oleObject" Target="../embeddings/oleObject32.bin"/><Relationship Id="rId15" Type="http://schemas.openxmlformats.org/officeDocument/2006/relationships/image" Target="../media/image27.emf"/><Relationship Id="rId10" Type="http://schemas.openxmlformats.org/officeDocument/2006/relationships/oleObject" Target="../embeddings/oleObject36.bin"/><Relationship Id="rId19" Type="http://schemas.openxmlformats.org/officeDocument/2006/relationships/image" Target="../media/image29.emf"/><Relationship Id="rId4" Type="http://schemas.openxmlformats.org/officeDocument/2006/relationships/image" Target="../media/image16.emf"/><Relationship Id="rId9" Type="http://schemas.openxmlformats.org/officeDocument/2006/relationships/image" Target="../media/image25.emf"/><Relationship Id="rId14" Type="http://schemas.openxmlformats.org/officeDocument/2006/relationships/oleObject" Target="../embeddings/oleObject38.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33.emf"/><Relationship Id="rId3" Type="http://schemas.openxmlformats.org/officeDocument/2006/relationships/oleObject" Target="../embeddings/oleObject41.bin"/><Relationship Id="rId7" Type="http://schemas.openxmlformats.org/officeDocument/2006/relationships/oleObject" Target="../embeddings/oleObject44.bin"/><Relationship Id="rId12"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43.bin"/><Relationship Id="rId11" Type="http://schemas.openxmlformats.org/officeDocument/2006/relationships/image" Target="../media/image32.emf"/><Relationship Id="rId5" Type="http://schemas.openxmlformats.org/officeDocument/2006/relationships/oleObject" Target="../embeddings/oleObject42.bin"/><Relationship Id="rId15" Type="http://schemas.openxmlformats.org/officeDocument/2006/relationships/image" Target="../media/image34.emf"/><Relationship Id="rId10" Type="http://schemas.openxmlformats.org/officeDocument/2006/relationships/oleObject" Target="../embeddings/oleObject46.bin"/><Relationship Id="rId4" Type="http://schemas.openxmlformats.org/officeDocument/2006/relationships/image" Target="../media/image16.emf"/><Relationship Id="rId9" Type="http://schemas.openxmlformats.org/officeDocument/2006/relationships/image" Target="../media/image31.emf"/><Relationship Id="rId14" Type="http://schemas.openxmlformats.org/officeDocument/2006/relationships/oleObject" Target="../embeddings/oleObject48.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33.emf"/><Relationship Id="rId3" Type="http://schemas.openxmlformats.org/officeDocument/2006/relationships/oleObject" Target="../embeddings/oleObject49.bin"/><Relationship Id="rId7" Type="http://schemas.openxmlformats.org/officeDocument/2006/relationships/oleObject" Target="../embeddings/oleObject52.bin"/><Relationship Id="rId12"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51.bin"/><Relationship Id="rId11" Type="http://schemas.openxmlformats.org/officeDocument/2006/relationships/image" Target="../media/image35.emf"/><Relationship Id="rId5" Type="http://schemas.openxmlformats.org/officeDocument/2006/relationships/oleObject" Target="../embeddings/oleObject50.bin"/><Relationship Id="rId15" Type="http://schemas.openxmlformats.org/officeDocument/2006/relationships/image" Target="../media/image34.emf"/><Relationship Id="rId10" Type="http://schemas.openxmlformats.org/officeDocument/2006/relationships/oleObject" Target="../embeddings/oleObject54.bin"/><Relationship Id="rId4" Type="http://schemas.openxmlformats.org/officeDocument/2006/relationships/image" Target="../media/image16.emf"/><Relationship Id="rId9" Type="http://schemas.openxmlformats.org/officeDocument/2006/relationships/image" Target="../media/image31.emf"/><Relationship Id="rId14" Type="http://schemas.openxmlformats.org/officeDocument/2006/relationships/oleObject" Target="../embeddings/oleObject5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oleObject" Target="../embeddings/oleObject57.bin"/><Relationship Id="rId7"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59.bin"/><Relationship Id="rId5" Type="http://schemas.openxmlformats.org/officeDocument/2006/relationships/oleObject" Target="../embeddings/oleObject58.bin"/><Relationship Id="rId4" Type="http://schemas.openxmlformats.org/officeDocument/2006/relationships/image" Target="../media/image16.emf"/><Relationship Id="rId9" Type="http://schemas.openxmlformats.org/officeDocument/2006/relationships/image" Target="../media/image3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image" Target="../media/image38.emf"/><Relationship Id="rId3" Type="http://schemas.openxmlformats.org/officeDocument/2006/relationships/oleObject" Target="../embeddings/oleObject62.bin"/><Relationship Id="rId7" Type="http://schemas.openxmlformats.org/officeDocument/2006/relationships/oleObject" Target="../embeddings/oleObject65.bin"/><Relationship Id="rId12"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oleObject" Target="../embeddings/oleObject64.bin"/><Relationship Id="rId11" Type="http://schemas.openxmlformats.org/officeDocument/2006/relationships/image" Target="../media/image37.emf"/><Relationship Id="rId5" Type="http://schemas.openxmlformats.org/officeDocument/2006/relationships/oleObject" Target="../embeddings/oleObject63.bin"/><Relationship Id="rId15" Type="http://schemas.openxmlformats.org/officeDocument/2006/relationships/image" Target="../media/image39.emf"/><Relationship Id="rId10" Type="http://schemas.openxmlformats.org/officeDocument/2006/relationships/oleObject" Target="../embeddings/oleObject67.bin"/><Relationship Id="rId4" Type="http://schemas.openxmlformats.org/officeDocument/2006/relationships/image" Target="../media/image16.emf"/><Relationship Id="rId9" Type="http://schemas.openxmlformats.org/officeDocument/2006/relationships/image" Target="../media/image31.emf"/><Relationship Id="rId14" Type="http://schemas.openxmlformats.org/officeDocument/2006/relationships/oleObject" Target="../embeddings/oleObject6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41.emf"/><Relationship Id="rId3" Type="http://schemas.openxmlformats.org/officeDocument/2006/relationships/oleObject" Target="../embeddings/oleObject70.bin"/><Relationship Id="rId7" Type="http://schemas.openxmlformats.org/officeDocument/2006/relationships/oleObject" Target="../embeddings/oleObject73.bin"/><Relationship Id="rId12"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72.bin"/><Relationship Id="rId11" Type="http://schemas.openxmlformats.org/officeDocument/2006/relationships/image" Target="../media/image40.emf"/><Relationship Id="rId5" Type="http://schemas.openxmlformats.org/officeDocument/2006/relationships/oleObject" Target="../embeddings/oleObject71.bin"/><Relationship Id="rId10" Type="http://schemas.openxmlformats.org/officeDocument/2006/relationships/oleObject" Target="../embeddings/oleObject75.bin"/><Relationship Id="rId4" Type="http://schemas.openxmlformats.org/officeDocument/2006/relationships/image" Target="../media/image16.emf"/><Relationship Id="rId9" Type="http://schemas.openxmlformats.org/officeDocument/2006/relationships/image" Target="../media/image31.emf"/></Relationships>
</file>

<file path=ppt/slides/_rels/slide3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77.bin"/><Relationship Id="rId7" Type="http://schemas.openxmlformats.org/officeDocument/2006/relationships/oleObject" Target="../embeddings/oleObject80.bin"/><Relationship Id="rId12" Type="http://schemas.openxmlformats.org/officeDocument/2006/relationships/image" Target="../media/image44.e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79.bin"/><Relationship Id="rId11" Type="http://schemas.openxmlformats.org/officeDocument/2006/relationships/oleObject" Target="../embeddings/oleObject82.bin"/><Relationship Id="rId5" Type="http://schemas.openxmlformats.org/officeDocument/2006/relationships/oleObject" Target="../embeddings/oleObject78.bin"/><Relationship Id="rId10" Type="http://schemas.openxmlformats.org/officeDocument/2006/relationships/image" Target="../media/image43.wmf"/><Relationship Id="rId4" Type="http://schemas.openxmlformats.org/officeDocument/2006/relationships/image" Target="../media/image16.emf"/><Relationship Id="rId9" Type="http://schemas.openxmlformats.org/officeDocument/2006/relationships/oleObject" Target="../embeddings/oleObject81.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47.emf"/><Relationship Id="rId5" Type="http://schemas.openxmlformats.org/officeDocument/2006/relationships/oleObject" Target="../embeddings/oleObject84.bin"/><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oleObject" Target="../embeddings/oleObject86.bin"/></Relationships>
</file>

<file path=ppt/slides/_rels/slide37.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oleObject" Target="../embeddings/oleObject87.bin"/><Relationship Id="rId7" Type="http://schemas.openxmlformats.org/officeDocument/2006/relationships/oleObject" Target="../embeddings/oleObject89.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51.emf"/><Relationship Id="rId5" Type="http://schemas.openxmlformats.org/officeDocument/2006/relationships/oleObject" Target="../embeddings/oleObject88.bin"/><Relationship Id="rId4" Type="http://schemas.openxmlformats.org/officeDocument/2006/relationships/image" Target="../media/image5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walch.com/ei/00123"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55.emf"/></Relationships>
</file>

<file path=ppt/slides/_rels/slide43.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91.bin"/><Relationship Id="rId7" Type="http://schemas.openxmlformats.org/officeDocument/2006/relationships/oleObject" Target="../embeddings/oleObject93.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57.emf"/><Relationship Id="rId5" Type="http://schemas.openxmlformats.org/officeDocument/2006/relationships/oleObject" Target="../embeddings/oleObject92.bin"/><Relationship Id="rId10" Type="http://schemas.openxmlformats.org/officeDocument/2006/relationships/image" Target="../media/image59.emf"/><Relationship Id="rId4" Type="http://schemas.openxmlformats.org/officeDocument/2006/relationships/image" Target="../media/image56.emf"/><Relationship Id="rId9" Type="http://schemas.openxmlformats.org/officeDocument/2006/relationships/oleObject" Target="../embeddings/oleObject94.bin"/></Relationships>
</file>

<file path=ppt/slides/_rels/slide44.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95.bin"/><Relationship Id="rId7" Type="http://schemas.openxmlformats.org/officeDocument/2006/relationships/oleObject" Target="../embeddings/oleObject97.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61.emf"/><Relationship Id="rId5" Type="http://schemas.openxmlformats.org/officeDocument/2006/relationships/oleObject" Target="../embeddings/oleObject96.bin"/><Relationship Id="rId10" Type="http://schemas.openxmlformats.org/officeDocument/2006/relationships/image" Target="../media/image63.emf"/><Relationship Id="rId4" Type="http://schemas.openxmlformats.org/officeDocument/2006/relationships/image" Target="../media/image60.emf"/><Relationship Id="rId9" Type="http://schemas.openxmlformats.org/officeDocument/2006/relationships/oleObject" Target="../embeddings/oleObject98.bin"/></Relationships>
</file>

<file path=ppt/slides/_rels/slide45.xml.rels><?xml version="1.0" encoding="UTF-8" standalone="yes"?>
<Relationships xmlns="http://schemas.openxmlformats.org/package/2006/relationships"><Relationship Id="rId8" Type="http://schemas.openxmlformats.org/officeDocument/2006/relationships/image" Target="../media/image66.emf"/><Relationship Id="rId13" Type="http://schemas.openxmlformats.org/officeDocument/2006/relationships/oleObject" Target="../embeddings/oleObject104.bin"/><Relationship Id="rId18" Type="http://schemas.openxmlformats.org/officeDocument/2006/relationships/image" Target="../media/image71.emf"/><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68.emf"/><Relationship Id="rId17" Type="http://schemas.openxmlformats.org/officeDocument/2006/relationships/oleObject" Target="../embeddings/oleObject106.bin"/><Relationship Id="rId2" Type="http://schemas.openxmlformats.org/officeDocument/2006/relationships/slideLayout" Target="../slideLayouts/slideLayout1.xml"/><Relationship Id="rId16" Type="http://schemas.openxmlformats.org/officeDocument/2006/relationships/image" Target="../media/image70.emf"/><Relationship Id="rId1" Type="http://schemas.openxmlformats.org/officeDocument/2006/relationships/vmlDrawing" Target="../drawings/vmlDrawing23.vml"/><Relationship Id="rId6" Type="http://schemas.openxmlformats.org/officeDocument/2006/relationships/image" Target="../media/image65.emf"/><Relationship Id="rId11" Type="http://schemas.openxmlformats.org/officeDocument/2006/relationships/oleObject" Target="../embeddings/oleObject103.bin"/><Relationship Id="rId5" Type="http://schemas.openxmlformats.org/officeDocument/2006/relationships/oleObject" Target="../embeddings/oleObject100.bin"/><Relationship Id="rId15" Type="http://schemas.openxmlformats.org/officeDocument/2006/relationships/oleObject" Target="../embeddings/oleObject105.bin"/><Relationship Id="rId10" Type="http://schemas.openxmlformats.org/officeDocument/2006/relationships/image" Target="../media/image67.emf"/><Relationship Id="rId4" Type="http://schemas.openxmlformats.org/officeDocument/2006/relationships/image" Target="../media/image64.emf"/><Relationship Id="rId9" Type="http://schemas.openxmlformats.org/officeDocument/2006/relationships/oleObject" Target="../embeddings/oleObject102.bin"/><Relationship Id="rId14" Type="http://schemas.openxmlformats.org/officeDocument/2006/relationships/image" Target="../media/image69.e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oleObject" Target="../embeddings/oleObject107.bin"/><Relationship Id="rId7" Type="http://schemas.openxmlformats.org/officeDocument/2006/relationships/oleObject" Target="../embeddings/oleObject109.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73.emf"/><Relationship Id="rId11" Type="http://schemas.openxmlformats.org/officeDocument/2006/relationships/image" Target="../media/image75.emf"/><Relationship Id="rId5" Type="http://schemas.openxmlformats.org/officeDocument/2006/relationships/oleObject" Target="../embeddings/oleObject108.bin"/><Relationship Id="rId10" Type="http://schemas.openxmlformats.org/officeDocument/2006/relationships/oleObject" Target="../embeddings/oleObject111.bin"/><Relationship Id="rId4" Type="http://schemas.openxmlformats.org/officeDocument/2006/relationships/image" Target="../media/image72.emf"/><Relationship Id="rId9" Type="http://schemas.openxmlformats.org/officeDocument/2006/relationships/image" Target="../media/image74.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77.emf"/><Relationship Id="rId5" Type="http://schemas.openxmlformats.org/officeDocument/2006/relationships/oleObject" Target="../embeddings/oleObject113.bin"/><Relationship Id="rId4" Type="http://schemas.openxmlformats.org/officeDocument/2006/relationships/image" Target="../media/image76.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www.walch.com/ei/00124"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1219200"/>
            <a:ext cx="7855776" cy="4419600"/>
          </a:xfrm>
        </p:spPr>
        <p:txBody>
          <a:bodyPr>
            <a:normAutofit/>
          </a:bodyPr>
          <a:lstStyle/>
          <a:p>
            <a:pPr algn="ctr"/>
            <a:r>
              <a:rPr lang="en-US" sz="6000" dirty="0"/>
              <a:t>Using Coordinates to Prove Geometric Theorems with Slope and Distance</a:t>
            </a:r>
          </a:p>
          <a:p>
            <a:pPr algn="ctr"/>
            <a:endParaRPr lang="en-US" sz="6000" dirty="0"/>
          </a:p>
        </p:txBody>
      </p:sp>
      <p:sp>
        <p:nvSpPr>
          <p:cNvPr id="5" name="Text Placeholder 4">
            <a:extLst>
              <a:ext uri="{FF2B5EF4-FFF2-40B4-BE49-F238E27FC236}">
                <a16:creationId xmlns:a16="http://schemas.microsoft.com/office/drawing/2014/main" id="{66440B19-E76B-4305-A544-2C4404928A77}"/>
              </a:ext>
            </a:extLst>
          </p:cNvPr>
          <p:cNvSpPr>
            <a:spLocks noGrp="1"/>
          </p:cNvSpPr>
          <p:nvPr>
            <p:ph type="body" sz="quarter" idx="10"/>
          </p:nvPr>
        </p:nvSpPr>
        <p:spPr>
          <a:xfrm>
            <a:off x="992192" y="6249100"/>
            <a:ext cx="7855776" cy="282574"/>
          </a:xfrm>
        </p:spPr>
        <p:txBody>
          <a:bodyPr/>
          <a:lstStyle/>
          <a:p>
            <a:r>
              <a:rPr lang="en-US" sz="1400" dirty="0"/>
              <a:t>Using Coordinates to Prove Geometric Theorems with Slope and Distance</a:t>
            </a:r>
          </a:p>
          <a:p>
            <a:endParaRPr lang="en-US" dirty="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1</a:t>
            </a:fld>
            <a:endParaRPr lang="en-US" dirty="0"/>
          </a:p>
        </p:txBody>
      </p:sp>
    </p:spTree>
    <p:extLst>
      <p:ext uri="{BB962C8B-B14F-4D97-AF65-F5344CB8AC3E}">
        <p14:creationId xmlns:p14="http://schemas.microsoft.com/office/powerpoint/2010/main" val="170572349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1350" y="641350"/>
            <a:ext cx="8055610" cy="4997450"/>
          </a:xfrm>
        </p:spPr>
        <p:txBody>
          <a:bodyPr rtlCol="0">
            <a:noAutofit/>
          </a:bodyPr>
          <a:lstStyle/>
          <a:p>
            <a:pPr eaLnBrk="1" fontAlgn="auto" hangingPunct="1">
              <a:spcAft>
                <a:spcPts val="0"/>
              </a:spcAft>
              <a:buFont typeface="Arial"/>
              <a:buNone/>
              <a:defRPr/>
            </a:pPr>
            <a:r>
              <a:rPr lang="en-US" sz="2800" b="1" dirty="0">
                <a:ea typeface="+mn-ea"/>
              </a:rPr>
              <a:t>Key Concepts</a:t>
            </a:r>
            <a:endParaRPr lang="en-US" sz="2000" b="1" dirty="0">
              <a:ea typeface="+mn-ea"/>
            </a:endParaRPr>
          </a:p>
          <a:p>
            <a:r>
              <a:rPr lang="en-US" b="1" dirty="0">
                <a:solidFill>
                  <a:schemeClr val="accent2"/>
                </a:solidFill>
              </a:rPr>
              <a:t>Calculating the Distance Between Two Points</a:t>
            </a:r>
          </a:p>
          <a:p>
            <a:pPr marL="342900" indent="-342900">
              <a:buFont typeface="Arial"/>
              <a:buChar char="•"/>
            </a:pPr>
            <a:r>
              <a:rPr lang="en-US" dirty="0">
                <a:solidFill>
                  <a:srgbClr val="000000"/>
                </a:solidFill>
              </a:rPr>
              <a:t>To find the distance between two points on a coordinate plane, you have used the Pythagorean Theorem. </a:t>
            </a:r>
          </a:p>
          <a:p>
            <a:pPr marL="800100" lvl="1" indent="-342900" algn="l">
              <a:buFont typeface="Arial"/>
              <a:buChar char="•"/>
            </a:pPr>
            <a:r>
              <a:rPr lang="en-US" dirty="0">
                <a:solidFill>
                  <a:srgbClr val="000000"/>
                </a:solidFill>
              </a:rPr>
              <a:t>After creating a right triangle using each point as the end of the hypotenuse, you calculated the vertical height (</a:t>
            </a:r>
            <a:r>
              <a:rPr lang="en-US" i="1" dirty="0">
                <a:solidFill>
                  <a:srgbClr val="0000FF"/>
                </a:solidFill>
              </a:rPr>
              <a:t>a</a:t>
            </a:r>
            <a:r>
              <a:rPr lang="en-US" dirty="0">
                <a:solidFill>
                  <a:srgbClr val="000000"/>
                </a:solidFill>
              </a:rPr>
              <a:t>) and the horizontal height (</a:t>
            </a:r>
            <a:r>
              <a:rPr lang="en-US" i="1" dirty="0">
                <a:solidFill>
                  <a:srgbClr val="0000FF"/>
                </a:solidFill>
              </a:rPr>
              <a:t>b</a:t>
            </a:r>
            <a:r>
              <a:rPr lang="en-US" dirty="0">
                <a:solidFill>
                  <a:srgbClr val="000000"/>
                </a:solidFill>
              </a:rPr>
              <a:t>).</a:t>
            </a:r>
            <a:r>
              <a:rPr lang="en-US" baseline="30000" dirty="0"/>
              <a:t> </a:t>
            </a:r>
          </a:p>
          <a:p>
            <a:pPr marL="800100" lvl="1" indent="-342900" algn="l">
              <a:buFont typeface="Arial"/>
              <a:buChar char="•"/>
            </a:pPr>
            <a:endParaRPr lang="en-US" baseline="30000" dirty="0"/>
          </a:p>
          <a:p>
            <a:pPr marL="800100" lvl="1" indent="-342900" algn="l">
              <a:buFont typeface="Arial"/>
              <a:buChar char="•"/>
            </a:pPr>
            <a:r>
              <a:rPr lang="en-US" spc="-40" dirty="0">
                <a:solidFill>
                  <a:srgbClr val="000000"/>
                </a:solidFill>
              </a:rPr>
              <a:t>These lengths were then substituted into the Pythagorean Theorem (</a:t>
            </a:r>
            <a:r>
              <a:rPr lang="en-US" i="1" spc="-40" dirty="0">
                <a:solidFill>
                  <a:srgbClr val="0000FF"/>
                </a:solidFill>
              </a:rPr>
              <a:t>a</a:t>
            </a:r>
            <a:r>
              <a:rPr lang="en-US" spc="-40" baseline="30000" dirty="0">
                <a:solidFill>
                  <a:srgbClr val="0000FF"/>
                </a:solidFill>
              </a:rPr>
              <a:t>2</a:t>
            </a:r>
            <a:r>
              <a:rPr lang="en-US" spc="-40" dirty="0">
                <a:solidFill>
                  <a:srgbClr val="0000FF"/>
                </a:solidFill>
              </a:rPr>
              <a:t> + </a:t>
            </a:r>
            <a:r>
              <a:rPr lang="en-US" i="1" spc="-40" dirty="0">
                <a:solidFill>
                  <a:srgbClr val="0000FF"/>
                </a:solidFill>
              </a:rPr>
              <a:t>b</a:t>
            </a:r>
            <a:r>
              <a:rPr lang="en-US" spc="-40" baseline="30000" dirty="0">
                <a:solidFill>
                  <a:srgbClr val="0000FF"/>
                </a:solidFill>
              </a:rPr>
              <a:t>2</a:t>
            </a:r>
            <a:r>
              <a:rPr lang="en-US" spc="-40" dirty="0">
                <a:solidFill>
                  <a:srgbClr val="0000FF"/>
                </a:solidFill>
              </a:rPr>
              <a:t> = </a:t>
            </a:r>
            <a:r>
              <a:rPr lang="en-US" i="1" spc="-40" dirty="0">
                <a:solidFill>
                  <a:srgbClr val="0000FF"/>
                </a:solidFill>
              </a:rPr>
              <a:t>c</a:t>
            </a:r>
            <a:r>
              <a:rPr lang="en-US" spc="-40" baseline="30000" dirty="0">
                <a:solidFill>
                  <a:srgbClr val="0000FF"/>
                </a:solidFill>
              </a:rPr>
              <a:t>2</a:t>
            </a:r>
            <a:r>
              <a:rPr lang="en-US" spc="-40" dirty="0">
                <a:solidFill>
                  <a:srgbClr val="000000"/>
                </a:solidFill>
              </a:rPr>
              <a:t>) and solved for </a:t>
            </a:r>
            <a:r>
              <a:rPr lang="en-US" i="1" spc="-40" dirty="0">
                <a:solidFill>
                  <a:srgbClr val="0000FF"/>
                </a:solidFill>
              </a:rPr>
              <a:t>c</a:t>
            </a:r>
            <a:r>
              <a:rPr lang="en-US" spc="-40" dirty="0">
                <a:solidFill>
                  <a:srgbClr val="000000"/>
                </a:solidFill>
              </a:rPr>
              <a:t>. </a:t>
            </a:r>
          </a:p>
          <a:p>
            <a:pPr marL="800100" lvl="1" indent="-342900" algn="l">
              <a:buFont typeface="Arial"/>
              <a:buChar char="•"/>
            </a:pPr>
            <a:endParaRPr lang="en-US" spc="-40" dirty="0">
              <a:solidFill>
                <a:srgbClr val="000000"/>
              </a:solidFill>
            </a:endParaRPr>
          </a:p>
          <a:p>
            <a:pPr marL="800100" lvl="1" indent="-342900" algn="l">
              <a:buFont typeface="Arial"/>
              <a:buChar char="•"/>
            </a:pPr>
            <a:r>
              <a:rPr lang="en-US" dirty="0">
                <a:solidFill>
                  <a:srgbClr val="000000"/>
                </a:solidFill>
              </a:rPr>
              <a:t>The result was the distance between the two points.</a:t>
            </a:r>
            <a:r>
              <a:rPr lang="en-US" dirty="0"/>
              <a:t> </a:t>
            </a:r>
          </a:p>
          <a:p>
            <a:pPr marL="1714500" lvl="3" indent="-342900" algn="l">
              <a:buFont typeface="Arial"/>
              <a:buChar char="•"/>
            </a:pPr>
            <a:endParaRPr lang="en-US" dirty="0">
              <a:solidFill>
                <a:srgbClr val="000000"/>
              </a:solidFill>
            </a:endParaRPr>
          </a:p>
        </p:txBody>
      </p:sp>
      <p:sp>
        <p:nvSpPr>
          <p:cNvPr id="3" name="Slide Number Placeholder 2"/>
          <p:cNvSpPr>
            <a:spLocks noGrp="1"/>
          </p:cNvSpPr>
          <p:nvPr>
            <p:ph type="sldNum" sz="quarter" idx="11"/>
          </p:nvPr>
        </p:nvSpPr>
        <p:spPr/>
        <p:txBody>
          <a:bodyPr/>
          <a:lstStyle/>
          <a:p>
            <a:pPr>
              <a:defRPr/>
            </a:pPr>
            <a:fld id="{F6270E78-E23D-7748-ACDE-2A48DE59FD1C}" type="slidenum">
              <a:rPr lang="en-US" smtClean="0"/>
              <a:pPr>
                <a:defRPr/>
              </a:pPr>
              <a:t>10</a:t>
            </a:fld>
            <a:endParaRPr lang="en-US" dirty="0"/>
          </a:p>
        </p:txBody>
      </p:sp>
      <p:sp>
        <p:nvSpPr>
          <p:cNvPr id="5" name="Footer Placeholder 4"/>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up)">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up)">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up)">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up)">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1350" y="641350"/>
            <a:ext cx="7854950" cy="4400550"/>
          </a:xfrm>
        </p:spPr>
        <p:txBody>
          <a:bodyPr rtlCol="0"/>
          <a:lstStyle/>
          <a:p>
            <a:pPr eaLnBrk="1" fontAlgn="auto" hangingPunct="1">
              <a:spcAft>
                <a:spcPts val="0"/>
              </a:spcAft>
              <a:buFont typeface="Arial"/>
              <a:buNone/>
              <a:defRPr/>
            </a:pPr>
            <a:r>
              <a:rPr lang="en-US" sz="2800" b="1" dirty="0">
                <a:ea typeface="+mn-ea"/>
              </a:rPr>
              <a:t>Key Concepts, </a:t>
            </a:r>
            <a:r>
              <a:rPr lang="en-US" sz="2800" b="1" i="1" dirty="0">
                <a:ea typeface="+mn-ea"/>
              </a:rPr>
              <a:t>continued</a:t>
            </a:r>
            <a:endParaRPr lang="en-US" sz="2000" dirty="0">
              <a:ea typeface="+mn-ea"/>
            </a:endParaRPr>
          </a:p>
          <a:p>
            <a:pPr marL="342900" indent="-342900">
              <a:lnSpc>
                <a:spcPct val="150000"/>
              </a:lnSpc>
              <a:buFont typeface="Arial"/>
              <a:buChar char="•"/>
            </a:pPr>
            <a:r>
              <a:rPr lang="en-US" dirty="0">
                <a:solidFill>
                  <a:srgbClr val="000000"/>
                </a:solidFill>
              </a:rPr>
              <a:t>This is similar to the </a:t>
            </a:r>
            <a:r>
              <a:rPr lang="en-US" b="1" dirty="0">
                <a:solidFill>
                  <a:schemeClr val="accent2"/>
                </a:solidFill>
              </a:rPr>
              <a:t>distance formula</a:t>
            </a:r>
            <a:r>
              <a:rPr lang="en-US" dirty="0">
                <a:solidFill>
                  <a:srgbClr val="000000"/>
                </a:solidFill>
              </a:rPr>
              <a:t>, which states the distance between points </a:t>
            </a:r>
            <a:r>
              <a:rPr lang="en-US" dirty="0">
                <a:solidFill>
                  <a:srgbClr val="0000FF"/>
                </a:solidFill>
              </a:rPr>
              <a:t>(</a:t>
            </a:r>
            <a:r>
              <a:rPr lang="en-US" i="1" dirty="0">
                <a:solidFill>
                  <a:srgbClr val="0000FF"/>
                </a:solidFill>
              </a:rPr>
              <a:t>x</a:t>
            </a:r>
            <a:r>
              <a:rPr lang="en-US" baseline="-25000" dirty="0">
                <a:solidFill>
                  <a:srgbClr val="0000FF"/>
                </a:solidFill>
              </a:rPr>
              <a:t>1</a:t>
            </a:r>
            <a:r>
              <a:rPr lang="en-US" dirty="0">
                <a:solidFill>
                  <a:srgbClr val="0000FF"/>
                </a:solidFill>
              </a:rPr>
              <a:t>, </a:t>
            </a:r>
            <a:r>
              <a:rPr lang="en-US" i="1" dirty="0">
                <a:solidFill>
                  <a:srgbClr val="0000FF"/>
                </a:solidFill>
              </a:rPr>
              <a:t>y</a:t>
            </a:r>
            <a:r>
              <a:rPr lang="en-US" baseline="-25000" dirty="0">
                <a:solidFill>
                  <a:srgbClr val="0000FF"/>
                </a:solidFill>
              </a:rPr>
              <a:t>1</a:t>
            </a:r>
            <a:r>
              <a:rPr lang="en-US" dirty="0">
                <a:solidFill>
                  <a:srgbClr val="000000"/>
                </a:solidFill>
              </a:rPr>
              <a:t>) and </a:t>
            </a:r>
            <a:r>
              <a:rPr lang="en-US" dirty="0">
                <a:solidFill>
                  <a:srgbClr val="0000FF"/>
                </a:solidFill>
              </a:rPr>
              <a:t>(</a:t>
            </a:r>
            <a:r>
              <a:rPr lang="en-US" i="1" dirty="0">
                <a:solidFill>
                  <a:srgbClr val="0000FF"/>
                </a:solidFill>
              </a:rPr>
              <a:t>x</a:t>
            </a:r>
            <a:r>
              <a:rPr lang="en-US" baseline="-25000" dirty="0">
                <a:solidFill>
                  <a:srgbClr val="0000FF"/>
                </a:solidFill>
              </a:rPr>
              <a:t>2</a:t>
            </a:r>
            <a:r>
              <a:rPr lang="en-US" dirty="0">
                <a:solidFill>
                  <a:srgbClr val="0000FF"/>
                </a:solidFill>
              </a:rPr>
              <a:t>, </a:t>
            </a:r>
            <a:r>
              <a:rPr lang="en-US" i="1" dirty="0">
                <a:solidFill>
                  <a:srgbClr val="0000FF"/>
                </a:solidFill>
              </a:rPr>
              <a:t>y</a:t>
            </a:r>
            <a:r>
              <a:rPr lang="en-US" baseline="-25000" dirty="0">
                <a:solidFill>
                  <a:srgbClr val="0000FF"/>
                </a:solidFill>
              </a:rPr>
              <a:t>2</a:t>
            </a:r>
            <a:r>
              <a:rPr lang="en-US" dirty="0">
                <a:solidFill>
                  <a:srgbClr val="0000FF"/>
                </a:solidFill>
              </a:rPr>
              <a:t>) </a:t>
            </a:r>
            <a:r>
              <a:rPr lang="en-US" dirty="0">
                <a:solidFill>
                  <a:srgbClr val="000000"/>
                </a:solidFill>
              </a:rPr>
              <a:t>is equal to                                 . </a:t>
            </a:r>
            <a:r>
              <a:rPr lang="en-US" dirty="0"/>
              <a:t>  </a:t>
            </a:r>
          </a:p>
          <a:p>
            <a:pPr marL="342900" indent="-342900">
              <a:lnSpc>
                <a:spcPct val="150000"/>
              </a:lnSpc>
              <a:buFont typeface="Arial"/>
              <a:buChar char="•"/>
            </a:pPr>
            <a:endParaRPr lang="en-US" dirty="0"/>
          </a:p>
          <a:p>
            <a:pPr marL="342900" indent="-342900">
              <a:buFont typeface="Arial"/>
              <a:buChar char="•"/>
            </a:pPr>
            <a:r>
              <a:rPr lang="en-US" dirty="0"/>
              <a:t>Using the Pythagorean Theorem: </a:t>
            </a:r>
          </a:p>
          <a:p>
            <a:pPr marL="800100" lvl="1" indent="-342900" algn="l">
              <a:buFont typeface="Arial"/>
              <a:buChar char="•"/>
            </a:pPr>
            <a:r>
              <a:rPr lang="en-US" dirty="0">
                <a:solidFill>
                  <a:srgbClr val="000000"/>
                </a:solidFill>
              </a:rPr>
              <a:t>Find the length of </a:t>
            </a:r>
            <a:r>
              <a:rPr lang="en-US" i="1" dirty="0">
                <a:solidFill>
                  <a:srgbClr val="0000FF"/>
                </a:solidFill>
              </a:rPr>
              <a:t>a</a:t>
            </a:r>
            <a:r>
              <a:rPr lang="en-US" dirty="0">
                <a:solidFill>
                  <a:srgbClr val="0000FF"/>
                </a:solidFill>
              </a:rPr>
              <a:t>: |</a:t>
            </a:r>
            <a:r>
              <a:rPr lang="en-US" i="1" dirty="0">
                <a:solidFill>
                  <a:srgbClr val="0000FF"/>
                </a:solidFill>
              </a:rPr>
              <a:t>y</a:t>
            </a:r>
            <a:r>
              <a:rPr lang="en-US" baseline="-25000" dirty="0">
                <a:solidFill>
                  <a:srgbClr val="0000FF"/>
                </a:solidFill>
              </a:rPr>
              <a:t>2</a:t>
            </a:r>
            <a:r>
              <a:rPr lang="en-US" dirty="0">
                <a:solidFill>
                  <a:srgbClr val="0000FF"/>
                </a:solidFill>
              </a:rPr>
              <a:t> – </a:t>
            </a:r>
            <a:r>
              <a:rPr lang="en-US" i="1" dirty="0">
                <a:solidFill>
                  <a:srgbClr val="0000FF"/>
                </a:solidFill>
              </a:rPr>
              <a:t>y</a:t>
            </a:r>
            <a:r>
              <a:rPr lang="en-US" baseline="-25000" dirty="0">
                <a:solidFill>
                  <a:srgbClr val="0000FF"/>
                </a:solidFill>
              </a:rPr>
              <a:t>1</a:t>
            </a:r>
            <a:r>
              <a:rPr lang="en-US" dirty="0">
                <a:solidFill>
                  <a:srgbClr val="0000FF"/>
                </a:solidFill>
              </a:rPr>
              <a:t>|</a:t>
            </a:r>
            <a:r>
              <a:rPr lang="en-US" dirty="0">
                <a:solidFill>
                  <a:srgbClr val="000000"/>
                </a:solidFill>
              </a:rPr>
              <a:t>.</a:t>
            </a:r>
          </a:p>
          <a:p>
            <a:pPr marL="800100" lvl="1" indent="-342900" algn="l">
              <a:buFont typeface="Arial"/>
              <a:buChar char="•"/>
            </a:pPr>
            <a:r>
              <a:rPr lang="en-US" dirty="0">
                <a:solidFill>
                  <a:srgbClr val="000000"/>
                </a:solidFill>
              </a:rPr>
              <a:t>Find the length of </a:t>
            </a:r>
            <a:r>
              <a:rPr lang="en-US" i="1" dirty="0">
                <a:solidFill>
                  <a:srgbClr val="0000FF"/>
                </a:solidFill>
              </a:rPr>
              <a:t>b</a:t>
            </a:r>
            <a:r>
              <a:rPr lang="en-US" dirty="0">
                <a:solidFill>
                  <a:srgbClr val="0000FF"/>
                </a:solidFill>
              </a:rPr>
              <a:t>: |</a:t>
            </a:r>
            <a:r>
              <a:rPr lang="en-US" i="1" dirty="0">
                <a:solidFill>
                  <a:srgbClr val="0000FF"/>
                </a:solidFill>
              </a:rPr>
              <a:t>x</a:t>
            </a:r>
            <a:r>
              <a:rPr lang="en-US" baseline="-25000" dirty="0">
                <a:solidFill>
                  <a:srgbClr val="0000FF"/>
                </a:solidFill>
              </a:rPr>
              <a:t>2</a:t>
            </a:r>
            <a:r>
              <a:rPr lang="en-US" dirty="0">
                <a:solidFill>
                  <a:srgbClr val="0000FF"/>
                </a:solidFill>
              </a:rPr>
              <a:t> – </a:t>
            </a:r>
            <a:r>
              <a:rPr lang="en-US" i="1" dirty="0">
                <a:solidFill>
                  <a:srgbClr val="0000FF"/>
                </a:solidFill>
              </a:rPr>
              <a:t>x</a:t>
            </a:r>
            <a:r>
              <a:rPr lang="en-US" baseline="-25000" dirty="0">
                <a:solidFill>
                  <a:srgbClr val="0000FF"/>
                </a:solidFill>
              </a:rPr>
              <a:t>1</a:t>
            </a:r>
            <a:r>
              <a:rPr lang="en-US" dirty="0">
                <a:solidFill>
                  <a:srgbClr val="0000FF"/>
                </a:solidFill>
              </a:rPr>
              <a:t>|</a:t>
            </a:r>
            <a:r>
              <a:rPr lang="en-US" dirty="0">
                <a:solidFill>
                  <a:srgbClr val="000000"/>
                </a:solidFill>
              </a:rPr>
              <a:t>. </a:t>
            </a:r>
          </a:p>
          <a:p>
            <a:endParaRPr lang="en-US"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25234094"/>
              </p:ext>
            </p:extLst>
          </p:nvPr>
        </p:nvGraphicFramePr>
        <p:xfrm>
          <a:off x="2200275" y="2333625"/>
          <a:ext cx="2870200" cy="546100"/>
        </p:xfrm>
        <a:graphic>
          <a:graphicData uri="http://schemas.openxmlformats.org/presentationml/2006/ole">
            <mc:AlternateContent xmlns:mc="http://schemas.openxmlformats.org/markup-compatibility/2006">
              <mc:Choice xmlns:v="urn:schemas-microsoft-com:vml" Requires="v">
                <p:oleObj spid="_x0000_s75894" name="Equation" r:id="rId4" imgW="2870200" imgH="546100" progId="Equation.DSMT4">
                  <p:embed/>
                </p:oleObj>
              </mc:Choice>
              <mc:Fallback>
                <p:oleObj name="Equation" r:id="rId4" imgW="2870200" imgH="546100" progId="Equation.DSMT4">
                  <p:embed/>
                  <p:pic>
                    <p:nvPicPr>
                      <p:cNvPr id="0" name=""/>
                      <p:cNvPicPr/>
                      <p:nvPr/>
                    </p:nvPicPr>
                    <p:blipFill>
                      <a:blip r:embed="rId5"/>
                      <a:stretch>
                        <a:fillRect/>
                      </a:stretch>
                    </p:blipFill>
                    <p:spPr>
                      <a:xfrm>
                        <a:off x="2200275" y="2333625"/>
                        <a:ext cx="2870200" cy="546100"/>
                      </a:xfrm>
                      <a:prstGeom prst="rect">
                        <a:avLst/>
                      </a:prstGeom>
                    </p:spPr>
                  </p:pic>
                </p:oleObj>
              </mc:Fallback>
            </mc:AlternateContent>
          </a:graphicData>
        </a:graphic>
      </p:graphicFrame>
      <p:sp>
        <p:nvSpPr>
          <p:cNvPr id="6" name="Footer Placeholder 5"/>
          <p:cNvSpPr>
            <a:spLocks noGrp="1"/>
          </p:cNvSpPr>
          <p:nvPr>
            <p:ph type="ftr" sz="quarter" idx="13"/>
          </p:nvPr>
        </p:nvSpPr>
        <p:spPr/>
        <p:txBody>
          <a:bodyPr/>
          <a:lstStyle/>
          <a:p>
            <a:pPr>
              <a:defRPr/>
            </a:pPr>
            <a:r>
              <a:rPr lang="en-US" dirty="0"/>
              <a:t>Using Coordinates to Prove Geometric Theorems with Slope and Distance</a:t>
            </a:r>
          </a:p>
        </p:txBody>
      </p:sp>
      <p:sp>
        <p:nvSpPr>
          <p:cNvPr id="4" name="TextBox 3"/>
          <p:cNvSpPr txBox="1"/>
          <p:nvPr/>
        </p:nvSpPr>
        <p:spPr>
          <a:xfrm>
            <a:off x="5930900" y="5115867"/>
            <a:ext cx="2366963" cy="461665"/>
          </a:xfrm>
          <a:prstGeom prst="rect">
            <a:avLst/>
          </a:prstGeom>
          <a:noFill/>
        </p:spPr>
        <p:txBody>
          <a:bodyPr wrap="square" rtlCol="0">
            <a:spAutoFit/>
          </a:bodyPr>
          <a:lstStyle/>
          <a:p>
            <a:pPr algn="r"/>
            <a:r>
              <a:rPr lang="en-US" i="1" dirty="0"/>
              <a:t>continued</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500"/>
                                        <p:tgtEl>
                                          <p:spTgt spid="2">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up)">
                                      <p:cBhvr>
                                        <p:cTn id="15" dur="500"/>
                                        <p:tgtEl>
                                          <p:spTgt spid="2">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up)">
                                      <p:cBhvr>
                                        <p:cTn id="18" dur="500"/>
                                        <p:tgtEl>
                                          <p:spTgt spid="2">
                                            <p:txEl>
                                              <p:pRg st="4" end="4"/>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up)">
                                      <p:cBhvr>
                                        <p:cTn id="2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1350" y="641350"/>
            <a:ext cx="7854950" cy="4997450"/>
          </a:xfrm>
        </p:spPr>
        <p:txBody>
          <a:bodyPr rtlCol="0">
            <a:normAutofit/>
          </a:bodyPr>
          <a:lstStyle/>
          <a:p>
            <a:pPr eaLnBrk="1" fontAlgn="auto" hangingPunct="1">
              <a:spcAft>
                <a:spcPts val="0"/>
              </a:spcAft>
              <a:buFont typeface="Arial"/>
              <a:buNone/>
              <a:defRPr/>
            </a:pPr>
            <a:r>
              <a:rPr lang="en-US" sz="2800" b="1" dirty="0">
                <a:ea typeface="+mn-ea"/>
              </a:rPr>
              <a:t>Key Concepts, </a:t>
            </a:r>
            <a:r>
              <a:rPr lang="en-US" sz="2800" b="1" i="1" dirty="0">
                <a:ea typeface="+mn-ea"/>
              </a:rPr>
              <a:t>continued</a:t>
            </a:r>
            <a:endParaRPr lang="en-US" sz="2000" dirty="0">
              <a:ea typeface="+mn-ea"/>
            </a:endParaRPr>
          </a:p>
          <a:p>
            <a:pPr marL="800100" lvl="1" indent="-342900" algn="l">
              <a:buFont typeface="Arial"/>
              <a:buChar char="•"/>
            </a:pPr>
            <a:r>
              <a:rPr lang="en-US" dirty="0">
                <a:solidFill>
                  <a:srgbClr val="000000"/>
                </a:solidFill>
              </a:rPr>
              <a:t>Substitute these values into the Pythagorean Theorem.</a:t>
            </a:r>
          </a:p>
          <a:p>
            <a:pPr marL="800100" lvl="1" indent="-342900" algn="l">
              <a:buFont typeface="Arial"/>
              <a:buChar char="•"/>
            </a:pPr>
            <a:endParaRPr lang="en-US" dirty="0">
              <a:solidFill>
                <a:srgbClr val="000000"/>
              </a:solidFill>
            </a:endParaRPr>
          </a:p>
          <a:p>
            <a:pPr marL="800100" lvl="1" indent="-342900" algn="l">
              <a:buFont typeface="Arial"/>
              <a:buChar char="•"/>
            </a:pPr>
            <a:endParaRPr lang="en-US" dirty="0">
              <a:solidFill>
                <a:srgbClr val="000000"/>
              </a:solidFill>
            </a:endParaRPr>
          </a:p>
          <a:p>
            <a:pPr marL="800100" lvl="1" indent="-342900" algn="l">
              <a:buFont typeface="Arial"/>
              <a:buChar char="•"/>
            </a:pPr>
            <a:endParaRPr lang="en-US" dirty="0">
              <a:solidFill>
                <a:srgbClr val="000000"/>
              </a:solidFill>
            </a:endParaRPr>
          </a:p>
          <a:p>
            <a:pPr marL="800100" lvl="1" indent="-342900" algn="l">
              <a:buFont typeface="Arial"/>
              <a:buChar char="•"/>
            </a:pPr>
            <a:endParaRPr lang="en-US" dirty="0">
              <a:solidFill>
                <a:srgbClr val="000000"/>
              </a:solidFill>
            </a:endParaRPr>
          </a:p>
          <a:p>
            <a:endParaRPr lang="en-US" dirty="0"/>
          </a:p>
          <a:p>
            <a:pPr marL="342900" indent="-342900">
              <a:buFont typeface="Arial"/>
              <a:buChar char="•"/>
            </a:pPr>
            <a:r>
              <a:rPr lang="en-US" dirty="0"/>
              <a:t>Using the distance formula: </a:t>
            </a:r>
          </a:p>
        </p:txBody>
      </p:sp>
      <p:sp>
        <p:nvSpPr>
          <p:cNvPr id="3" name="Slide Number Placeholder 2"/>
          <p:cNvSpPr>
            <a:spLocks noGrp="1"/>
          </p:cNvSpPr>
          <p:nvPr>
            <p:ph type="sldNum" sz="quarter" idx="11"/>
          </p:nvPr>
        </p:nvSpPr>
        <p:spPr/>
        <p:txBody>
          <a:bodyPr/>
          <a:lstStyle/>
          <a:p>
            <a:pPr>
              <a:defRPr/>
            </a:pPr>
            <a:fld id="{B57745FB-C580-D54B-AC2B-25625DE37813}" type="slidenum">
              <a:rPr lang="en-US" smtClean="0"/>
              <a:pPr>
                <a:defRPr/>
              </a:pPr>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99941889"/>
              </p:ext>
            </p:extLst>
          </p:nvPr>
        </p:nvGraphicFramePr>
        <p:xfrm>
          <a:off x="1787525" y="2130428"/>
          <a:ext cx="3124200" cy="1714500"/>
        </p:xfrm>
        <a:graphic>
          <a:graphicData uri="http://schemas.openxmlformats.org/presentationml/2006/ole">
            <mc:AlternateContent xmlns:mc="http://schemas.openxmlformats.org/markup-compatibility/2006">
              <mc:Choice xmlns:v="urn:schemas-microsoft-com:vml" Requires="v">
                <p:oleObj spid="_x0000_s77013" name="Equation" r:id="rId3" imgW="3124200" imgH="1714500" progId="Equation.DSMT4">
                  <p:embed/>
                </p:oleObj>
              </mc:Choice>
              <mc:Fallback>
                <p:oleObj name="Equation" r:id="rId3" imgW="3124200" imgH="1714500" progId="Equation.DSMT4">
                  <p:embed/>
                  <p:pic>
                    <p:nvPicPr>
                      <p:cNvPr id="0" name=""/>
                      <p:cNvPicPr/>
                      <p:nvPr/>
                    </p:nvPicPr>
                    <p:blipFill>
                      <a:blip r:embed="rId4"/>
                      <a:stretch>
                        <a:fillRect/>
                      </a:stretch>
                    </p:blipFill>
                    <p:spPr>
                      <a:xfrm>
                        <a:off x="1787525" y="2130428"/>
                        <a:ext cx="3124200" cy="17145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32525434"/>
              </p:ext>
            </p:extLst>
          </p:nvPr>
        </p:nvGraphicFramePr>
        <p:xfrm>
          <a:off x="1357313" y="4864103"/>
          <a:ext cx="4305300" cy="546100"/>
        </p:xfrm>
        <a:graphic>
          <a:graphicData uri="http://schemas.openxmlformats.org/presentationml/2006/ole">
            <mc:AlternateContent xmlns:mc="http://schemas.openxmlformats.org/markup-compatibility/2006">
              <mc:Choice xmlns:v="urn:schemas-microsoft-com:vml" Requires="v">
                <p:oleObj spid="_x0000_s77014" name="Equation" r:id="rId5" imgW="4305300" imgH="546100" progId="Equation.DSMT4">
                  <p:embed/>
                </p:oleObj>
              </mc:Choice>
              <mc:Fallback>
                <p:oleObj name="Equation" r:id="rId5" imgW="4305300" imgH="546100" progId="Equation.DSMT4">
                  <p:embed/>
                  <p:pic>
                    <p:nvPicPr>
                      <p:cNvPr id="0" name=""/>
                      <p:cNvPicPr/>
                      <p:nvPr/>
                    </p:nvPicPr>
                    <p:blipFill>
                      <a:blip r:embed="rId6"/>
                      <a:stretch>
                        <a:fillRect/>
                      </a:stretch>
                    </p:blipFill>
                    <p:spPr>
                      <a:xfrm>
                        <a:off x="1357313" y="4864103"/>
                        <a:ext cx="4305300" cy="546100"/>
                      </a:xfrm>
                      <a:prstGeom prst="rect">
                        <a:avLst/>
                      </a:prstGeom>
                    </p:spPr>
                  </p:pic>
                </p:oleObj>
              </mc:Fallback>
            </mc:AlternateContent>
          </a:graphicData>
        </a:graphic>
      </p:graphicFrame>
      <p:sp>
        <p:nvSpPr>
          <p:cNvPr id="7" name="Footer Placeholder 6"/>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wipe(up)">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1350" y="641350"/>
            <a:ext cx="7854950" cy="4997450"/>
          </a:xfrm>
        </p:spPr>
        <p:txBody>
          <a:bodyPr/>
          <a:lstStyle/>
          <a:p>
            <a:pPr eaLnBrk="1" hangingPunct="1"/>
            <a:r>
              <a:rPr lang="en-US" sz="2800" b="1" dirty="0"/>
              <a:t>Key Concepts, </a:t>
            </a:r>
            <a:r>
              <a:rPr lang="en-US" sz="2800" b="1" i="1" dirty="0"/>
              <a:t>continued</a:t>
            </a:r>
          </a:p>
          <a:p>
            <a:pPr marL="342900" indent="-342900">
              <a:buFont typeface="Arial"/>
              <a:buChar char="•"/>
            </a:pPr>
            <a:r>
              <a:rPr lang="en-US" dirty="0"/>
              <a:t>We will see in the Guided Practice an example that proves the calculations will result in the same distance.</a:t>
            </a:r>
          </a:p>
          <a:p>
            <a:pPr marL="342900" indent="-342900">
              <a:buFont typeface="Arial"/>
              <a:buChar char="•"/>
            </a:pPr>
            <a:endParaRPr lang="en-US" dirty="0"/>
          </a:p>
          <a:p>
            <a:r>
              <a:rPr lang="en-US" dirty="0"/>
              <a:t>Calculating Slope</a:t>
            </a:r>
          </a:p>
          <a:p>
            <a:pPr marL="342900" indent="-342900">
              <a:lnSpc>
                <a:spcPct val="150000"/>
              </a:lnSpc>
              <a:buFont typeface="Arial"/>
              <a:buChar char="•"/>
            </a:pPr>
            <a:r>
              <a:rPr lang="en-US" dirty="0"/>
              <a:t>To find the </a:t>
            </a:r>
            <a:r>
              <a:rPr lang="en-US" b="1" dirty="0">
                <a:solidFill>
                  <a:srgbClr val="C0504D"/>
                </a:solidFill>
              </a:rPr>
              <a:t>slope</a:t>
            </a:r>
            <a:r>
              <a:rPr lang="en-US" dirty="0"/>
              <a:t>, or steepness of a line, calculate the change in </a:t>
            </a:r>
            <a:r>
              <a:rPr lang="en-US" i="1" dirty="0">
                <a:solidFill>
                  <a:srgbClr val="0000FF"/>
                </a:solidFill>
              </a:rPr>
              <a:t>y</a:t>
            </a:r>
            <a:r>
              <a:rPr lang="en-US" dirty="0"/>
              <a:t> divided by the change in </a:t>
            </a:r>
            <a:r>
              <a:rPr lang="en-US" i="1" dirty="0">
                <a:solidFill>
                  <a:srgbClr val="0000FF"/>
                </a:solidFill>
              </a:rPr>
              <a:t>x</a:t>
            </a:r>
            <a:r>
              <a:rPr lang="en-US" dirty="0"/>
              <a:t> using the formula                  .</a:t>
            </a:r>
          </a:p>
          <a:p>
            <a:pPr lvl="2" algn="l"/>
            <a:endParaRPr lang="is-IS" sz="2000" dirty="0">
              <a:solidFill>
                <a:srgbClr val="000000"/>
              </a:solidFill>
            </a:endParaRPr>
          </a:p>
          <a:p>
            <a:pPr marL="800100" lvl="1" indent="-342900">
              <a:buFont typeface="Arial"/>
              <a:buChar char="•"/>
            </a:pPr>
            <a:endParaRPr lang="en-US" dirty="0"/>
          </a:p>
          <a:p>
            <a:pPr eaLnBrk="1" hangingPunct="1"/>
            <a:endParaRPr lang="en-US" dirty="0"/>
          </a:p>
          <a:p>
            <a:pPr eaLnBrk="1" hangingPunct="1"/>
            <a:endParaRPr lang="en-US" dirty="0"/>
          </a:p>
        </p:txBody>
      </p:sp>
      <p:sp>
        <p:nvSpPr>
          <p:cNvPr id="2" name="Slide Number Placeholder 1"/>
          <p:cNvSpPr>
            <a:spLocks noGrp="1"/>
          </p:cNvSpPr>
          <p:nvPr>
            <p:ph type="sldNum" sz="quarter" idx="11"/>
          </p:nvPr>
        </p:nvSpPr>
        <p:spPr/>
        <p:txBody>
          <a:bodyPr/>
          <a:lstStyle/>
          <a:p>
            <a:pPr>
              <a:defRPr/>
            </a:pPr>
            <a:fld id="{582874A2-F4C7-A94A-BCBD-CEF1185171A6}" type="slidenum">
              <a:rPr lang="en-US" smtClean="0"/>
              <a:pPr>
                <a:defRPr/>
              </a:pPr>
              <a:t>13</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058981126"/>
              </p:ext>
            </p:extLst>
          </p:nvPr>
        </p:nvGraphicFramePr>
        <p:xfrm>
          <a:off x="2165350" y="4265613"/>
          <a:ext cx="1485900" cy="901700"/>
        </p:xfrm>
        <a:graphic>
          <a:graphicData uri="http://schemas.openxmlformats.org/presentationml/2006/ole">
            <mc:AlternateContent xmlns:mc="http://schemas.openxmlformats.org/markup-compatibility/2006">
              <mc:Choice xmlns:v="urn:schemas-microsoft-com:vml" Requires="v">
                <p:oleObj spid="_x0000_s1152" name="Equation" r:id="rId3" imgW="1485900" imgH="901700" progId="Equation.DSMT4">
                  <p:embed/>
                </p:oleObj>
              </mc:Choice>
              <mc:Fallback>
                <p:oleObj name="Equation" r:id="rId3" imgW="1485900" imgH="901700" progId="Equation.DSMT4">
                  <p:embed/>
                  <p:pic>
                    <p:nvPicPr>
                      <p:cNvPr id="0" name=""/>
                      <p:cNvPicPr/>
                      <p:nvPr/>
                    </p:nvPicPr>
                    <p:blipFill>
                      <a:blip r:embed="rId4"/>
                      <a:stretch>
                        <a:fillRect/>
                      </a:stretch>
                    </p:blipFill>
                    <p:spPr>
                      <a:xfrm>
                        <a:off x="2165350" y="4265613"/>
                        <a:ext cx="1485900" cy="901700"/>
                      </a:xfrm>
                      <a:prstGeom prst="rect">
                        <a:avLst/>
                      </a:prstGeom>
                    </p:spPr>
                  </p:pic>
                </p:oleObj>
              </mc:Fallback>
            </mc:AlternateContent>
          </a:graphicData>
        </a:graphic>
      </p:graphicFrame>
      <p:sp>
        <p:nvSpPr>
          <p:cNvPr id="3" name="Footer Placeholder 2"/>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81">
                                            <p:txEl>
                                              <p:pRg st="1" end="1"/>
                                            </p:txEl>
                                          </p:spTgt>
                                        </p:tgtEl>
                                        <p:attrNameLst>
                                          <p:attrName>style.visibility</p:attrName>
                                        </p:attrNameLst>
                                      </p:cBhvr>
                                      <p:to>
                                        <p:strVal val="visible"/>
                                      </p:to>
                                    </p:set>
                                    <p:animEffect transition="in" filter="wipe(up)">
                                      <p:cBhvr>
                                        <p:cTn id="7" dur="500"/>
                                        <p:tgtEl>
                                          <p:spTgt spid="204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481">
                                            <p:txEl>
                                              <p:pRg st="3" end="3"/>
                                            </p:txEl>
                                          </p:spTgt>
                                        </p:tgtEl>
                                        <p:attrNameLst>
                                          <p:attrName>style.visibility</p:attrName>
                                        </p:attrNameLst>
                                      </p:cBhvr>
                                      <p:to>
                                        <p:strVal val="visible"/>
                                      </p:to>
                                    </p:set>
                                    <p:animEffect transition="in" filter="wipe(up)">
                                      <p:cBhvr>
                                        <p:cTn id="12" dur="500"/>
                                        <p:tgtEl>
                                          <p:spTgt spid="2048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481">
                                            <p:txEl>
                                              <p:pRg st="4" end="4"/>
                                            </p:txEl>
                                          </p:spTgt>
                                        </p:tgtEl>
                                        <p:attrNameLst>
                                          <p:attrName>style.visibility</p:attrName>
                                        </p:attrNameLst>
                                      </p:cBhvr>
                                      <p:to>
                                        <p:strVal val="visible"/>
                                      </p:to>
                                    </p:set>
                                    <p:animEffect transition="in" filter="wipe(up)">
                                      <p:cBhvr>
                                        <p:cTn id="17" dur="500"/>
                                        <p:tgtEl>
                                          <p:spTgt spid="20481">
                                            <p:txEl>
                                              <p:pRg st="4" end="4"/>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Key Concepts, </a:t>
            </a:r>
            <a:r>
              <a:rPr lang="en-US" sz="2800" b="1" i="1" dirty="0"/>
              <a:t>continued</a:t>
            </a:r>
          </a:p>
          <a:p>
            <a:r>
              <a:rPr lang="en-US" b="1" dirty="0">
                <a:solidFill>
                  <a:schemeClr val="accent2"/>
                </a:solidFill>
              </a:rPr>
              <a:t>Parallel and Perpendicular Lines</a:t>
            </a:r>
          </a:p>
          <a:p>
            <a:pPr marL="342900" indent="-342900">
              <a:spcBef>
                <a:spcPts val="1200"/>
              </a:spcBef>
              <a:spcAft>
                <a:spcPts val="1800"/>
              </a:spcAft>
              <a:buFont typeface="Arial"/>
              <a:buChar char="•"/>
            </a:pPr>
            <a:r>
              <a:rPr lang="en-US" dirty="0">
                <a:solidFill>
                  <a:srgbClr val="000000"/>
                </a:solidFill>
              </a:rPr>
              <a:t> </a:t>
            </a:r>
            <a:r>
              <a:rPr lang="en-US" b="1" dirty="0">
                <a:solidFill>
                  <a:srgbClr val="C0504D"/>
                </a:solidFill>
              </a:rPr>
              <a:t>Parallel lines</a:t>
            </a:r>
            <a:r>
              <a:rPr lang="en-US" dirty="0">
                <a:solidFill>
                  <a:srgbClr val="C0504D"/>
                </a:solidFill>
              </a:rPr>
              <a:t> </a:t>
            </a:r>
            <a:r>
              <a:rPr lang="en-US" dirty="0">
                <a:solidFill>
                  <a:srgbClr val="000000"/>
                </a:solidFill>
              </a:rPr>
              <a:t>are lines in a plane that do not share any points and never intersect.</a:t>
            </a:r>
          </a:p>
          <a:p>
            <a:pPr marL="800100" lvl="1" indent="-342900" algn="l">
              <a:buFont typeface="Arial"/>
              <a:buChar char="•"/>
            </a:pPr>
            <a:r>
              <a:rPr lang="en-US" sz="2000" dirty="0">
                <a:solidFill>
                  <a:srgbClr val="000000"/>
                </a:solidFill>
              </a:rPr>
              <a:t>To prove that two lines are parallel, you must show that the slopes of both lines are equal.</a:t>
            </a:r>
          </a:p>
        </p:txBody>
      </p:sp>
      <p:sp>
        <p:nvSpPr>
          <p:cNvPr id="4" name="Slide Number Placeholder 3"/>
          <p:cNvSpPr>
            <a:spLocks noGrp="1"/>
          </p:cNvSpPr>
          <p:nvPr>
            <p:ph type="sldNum" sz="quarter" idx="11"/>
          </p:nvPr>
        </p:nvSpPr>
        <p:spPr/>
        <p:txBody>
          <a:bodyPr/>
          <a:lstStyle/>
          <a:p>
            <a:pPr>
              <a:defRPr/>
            </a:pPr>
            <a:fld id="{AA28DBB7-6366-7443-A6B3-31C63E357D05}" type="slidenum">
              <a:rPr lang="en-US" smtClean="0"/>
              <a:pPr>
                <a:defRPr/>
              </a:pPr>
              <a:t>14</a:t>
            </a:fld>
            <a:endParaRPr lang="en-US" dirty="0"/>
          </a:p>
        </p:txBody>
      </p:sp>
      <p:sp>
        <p:nvSpPr>
          <p:cNvPr id="5" name="Footer Placeholder 4"/>
          <p:cNvSpPr>
            <a:spLocks noGrp="1"/>
          </p:cNvSpPr>
          <p:nvPr>
            <p:ph type="ftr" sz="quarter" idx="13"/>
          </p:nvPr>
        </p:nvSpPr>
        <p:spPr/>
        <p:txBody>
          <a:bodyPr/>
          <a:lstStyle/>
          <a:p>
            <a:pPr>
              <a:defRPr/>
            </a:pPr>
            <a:r>
              <a:rPr lang="en-US" dirty="0"/>
              <a:t>Using Coordinates to Prove Geometric Theorems with Slope and Distance</a:t>
            </a:r>
          </a:p>
        </p:txBody>
      </p:sp>
    </p:spTree>
    <p:extLst>
      <p:ext uri="{BB962C8B-B14F-4D97-AF65-F5344CB8AC3E}">
        <p14:creationId xmlns:p14="http://schemas.microsoft.com/office/powerpoint/2010/main" val="15408045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up)">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up)">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Key Concepts, </a:t>
            </a:r>
            <a:r>
              <a:rPr lang="en-US" sz="2800" b="1" i="1" dirty="0"/>
              <a:t>continued</a:t>
            </a:r>
          </a:p>
          <a:p>
            <a:pPr marL="342900" indent="-342900">
              <a:spcAft>
                <a:spcPts val="1200"/>
              </a:spcAft>
              <a:buFont typeface="Arial"/>
              <a:buChar char="•"/>
            </a:pPr>
            <a:r>
              <a:rPr lang="en-US" baseline="30000" dirty="0"/>
              <a:t> </a:t>
            </a:r>
            <a:r>
              <a:rPr lang="en-US" b="1" dirty="0">
                <a:solidFill>
                  <a:srgbClr val="C0504D"/>
                </a:solidFill>
              </a:rPr>
              <a:t>Perpendicular lines</a:t>
            </a:r>
            <a:r>
              <a:rPr lang="en-US" dirty="0">
                <a:solidFill>
                  <a:srgbClr val="C0504D"/>
                </a:solidFill>
              </a:rPr>
              <a:t> </a:t>
            </a:r>
            <a:r>
              <a:rPr lang="en-US" dirty="0"/>
              <a:t>are lines that intersect at a right angle (</a:t>
            </a:r>
            <a:r>
              <a:rPr lang="en-US" dirty="0">
                <a:solidFill>
                  <a:srgbClr val="0000FF"/>
                </a:solidFill>
              </a:rPr>
              <a:t>90˚</a:t>
            </a:r>
            <a:r>
              <a:rPr lang="en-US" dirty="0"/>
              <a:t>). The slopes of perpendicular lines are always opposite reciprocals. </a:t>
            </a:r>
          </a:p>
          <a:p>
            <a:pPr marL="800100" lvl="1" indent="-342900" algn="l">
              <a:buFont typeface="Wingdings" panose="05000000000000000000" pitchFamily="2" charset="2"/>
              <a:buChar char="§"/>
            </a:pPr>
            <a:r>
              <a:rPr lang="en-US" sz="2000" dirty="0">
                <a:solidFill>
                  <a:srgbClr val="000000"/>
                </a:solidFill>
              </a:rPr>
              <a:t>To prove that two lines are perpendicular, you must show that the slopes of both lines are opposite reciprocals. </a:t>
            </a:r>
          </a:p>
          <a:p>
            <a:pPr marL="800100" lvl="1" indent="-342900" algn="l">
              <a:spcBef>
                <a:spcPts val="1800"/>
              </a:spcBef>
              <a:buFont typeface="Wingdings" panose="05000000000000000000" pitchFamily="2" charset="2"/>
              <a:buChar char="§"/>
            </a:pPr>
            <a:r>
              <a:rPr lang="en-US" sz="2000" dirty="0">
                <a:solidFill>
                  <a:srgbClr val="000000"/>
                </a:solidFill>
              </a:rPr>
              <a:t>When the slopes are multiplied, the result will always be –1. </a:t>
            </a:r>
          </a:p>
          <a:p>
            <a:pPr marL="800100" lvl="1" indent="-342900" algn="l">
              <a:spcBef>
                <a:spcPts val="1800"/>
              </a:spcBef>
              <a:buFont typeface="Wingdings" panose="05000000000000000000" pitchFamily="2" charset="2"/>
              <a:buChar char="§"/>
            </a:pPr>
            <a:r>
              <a:rPr lang="en-US" sz="2000" dirty="0">
                <a:solidFill>
                  <a:srgbClr val="000000"/>
                </a:solidFill>
              </a:rPr>
              <a:t>Horizontal and vertical lines are always perpendicular</a:t>
            </a:r>
            <a:r>
              <a:rPr lang="en-US" dirty="0"/>
              <a:t> </a:t>
            </a:r>
            <a:r>
              <a:rPr lang="en-US" sz="2000" dirty="0">
                <a:solidFill>
                  <a:srgbClr val="000000"/>
                </a:solidFill>
              </a:rPr>
              <a:t>to each other.</a:t>
            </a:r>
          </a:p>
          <a:p>
            <a:endParaRPr lang="en-US" sz="2800" b="1" i="1" dirty="0"/>
          </a:p>
        </p:txBody>
      </p:sp>
      <p:sp>
        <p:nvSpPr>
          <p:cNvPr id="4" name="Slide Number Placeholder 3"/>
          <p:cNvSpPr>
            <a:spLocks noGrp="1"/>
          </p:cNvSpPr>
          <p:nvPr>
            <p:ph type="sldNum" sz="quarter" idx="11"/>
          </p:nvPr>
        </p:nvSpPr>
        <p:spPr/>
        <p:txBody>
          <a:bodyPr/>
          <a:lstStyle/>
          <a:p>
            <a:pPr>
              <a:defRPr/>
            </a:pPr>
            <a:fld id="{AA28DBB7-6366-7443-A6B3-31C63E357D05}" type="slidenum">
              <a:rPr lang="en-US" smtClean="0"/>
              <a:pPr>
                <a:defRPr/>
              </a:pPr>
              <a:t>15</a:t>
            </a:fld>
            <a:endParaRPr lang="en-US" dirty="0"/>
          </a:p>
        </p:txBody>
      </p:sp>
      <p:sp>
        <p:nvSpPr>
          <p:cNvPr id="5" name="Footer Placeholder 4"/>
          <p:cNvSpPr>
            <a:spLocks noGrp="1"/>
          </p:cNvSpPr>
          <p:nvPr>
            <p:ph type="ftr" sz="quarter" idx="13"/>
          </p:nvPr>
        </p:nvSpPr>
        <p:spPr/>
        <p:txBody>
          <a:bodyPr/>
          <a:lstStyle/>
          <a:p>
            <a:pPr>
              <a:defRPr/>
            </a:pPr>
            <a:r>
              <a:rPr lang="en-US" dirty="0"/>
              <a:t>Using Coordinates to Prove Geometric Theorems with Slope and Distance</a:t>
            </a:r>
          </a:p>
        </p:txBody>
      </p:sp>
    </p:spTree>
    <p:extLst>
      <p:ext uri="{BB962C8B-B14F-4D97-AF65-F5344CB8AC3E}">
        <p14:creationId xmlns:p14="http://schemas.microsoft.com/office/powerpoint/2010/main" val="15067129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up)">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up)">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1350" y="641349"/>
            <a:ext cx="7854950" cy="5479231"/>
          </a:xfrm>
        </p:spPr>
        <p:txBody>
          <a:bodyPr rtlCol="0">
            <a:normAutofit/>
          </a:bodyPr>
          <a:lstStyle/>
          <a:p>
            <a:pPr eaLnBrk="1" fontAlgn="auto" hangingPunct="1">
              <a:spcAft>
                <a:spcPts val="0"/>
              </a:spcAft>
              <a:buFont typeface="Arial"/>
              <a:buNone/>
              <a:defRPr/>
            </a:pPr>
            <a:r>
              <a:rPr lang="en-US" sz="2800" b="1" dirty="0">
                <a:ea typeface="+mn-ea"/>
              </a:rPr>
              <a:t>Common Errors/Misconceptions</a:t>
            </a:r>
            <a:endParaRPr lang="en-US" sz="2000" dirty="0">
              <a:ea typeface="+mn-ea"/>
            </a:endParaRPr>
          </a:p>
          <a:p>
            <a:pPr marL="342900" indent="-342900">
              <a:buFont typeface="Arial"/>
              <a:buChar char="•"/>
            </a:pPr>
            <a:r>
              <a:rPr lang="en-US" dirty="0"/>
              <a:t>incorrectly using the </a:t>
            </a:r>
            <a:r>
              <a:rPr lang="en-US" i="1" dirty="0">
                <a:solidFill>
                  <a:srgbClr val="0000FF"/>
                </a:solidFill>
              </a:rPr>
              <a:t>x</a:t>
            </a:r>
            <a:r>
              <a:rPr lang="en-US" i="1" dirty="0"/>
              <a:t>-</a:t>
            </a:r>
            <a:r>
              <a:rPr lang="en-US" dirty="0"/>
              <a:t> and </a:t>
            </a:r>
            <a:r>
              <a:rPr lang="en-US" i="1" dirty="0">
                <a:solidFill>
                  <a:srgbClr val="0000FF"/>
                </a:solidFill>
              </a:rPr>
              <a:t>y</a:t>
            </a:r>
            <a:r>
              <a:rPr lang="en-US" dirty="0"/>
              <a:t>-coordinates in the distance formula</a:t>
            </a:r>
          </a:p>
          <a:p>
            <a:pPr marL="342900" indent="-342900">
              <a:spcBef>
                <a:spcPts val="1200"/>
              </a:spcBef>
              <a:buFont typeface="Arial"/>
              <a:buChar char="•"/>
            </a:pPr>
            <a:r>
              <a:rPr lang="en-US" dirty="0"/>
              <a:t>subtracting </a:t>
            </a:r>
            <a:r>
              <a:rPr lang="en-US" dirty="0">
                <a:solidFill>
                  <a:schemeClr val="accent2"/>
                </a:solidFill>
              </a:rPr>
              <a:t>negative coordinates </a:t>
            </a:r>
            <a:r>
              <a:rPr lang="en-US" dirty="0"/>
              <a:t>incorrectly</a:t>
            </a:r>
          </a:p>
          <a:p>
            <a:pPr marL="342900" indent="-342900">
              <a:spcBef>
                <a:spcPts val="1200"/>
              </a:spcBef>
              <a:buFont typeface="Arial"/>
              <a:buChar char="•"/>
            </a:pPr>
            <a:r>
              <a:rPr lang="en-US" dirty="0"/>
              <a:t>incorrectly </a:t>
            </a:r>
            <a:r>
              <a:rPr lang="en-US" dirty="0">
                <a:solidFill>
                  <a:srgbClr val="C0504D"/>
                </a:solidFill>
              </a:rPr>
              <a:t>calculating the slope </a:t>
            </a:r>
            <a:r>
              <a:rPr lang="en-US" dirty="0"/>
              <a:t>of a line</a:t>
            </a:r>
          </a:p>
          <a:p>
            <a:pPr marL="342900" indent="-342900">
              <a:spcBef>
                <a:spcPts val="1200"/>
              </a:spcBef>
              <a:buFont typeface="Arial"/>
              <a:buChar char="•"/>
            </a:pPr>
            <a:r>
              <a:rPr lang="en-US" dirty="0"/>
              <a:t>incorrectly determining the slope of a line that is </a:t>
            </a:r>
            <a:r>
              <a:rPr lang="en-US" dirty="0">
                <a:solidFill>
                  <a:srgbClr val="C0504D"/>
                </a:solidFill>
              </a:rPr>
              <a:t>perpendicular</a:t>
            </a:r>
            <a:r>
              <a:rPr lang="en-US" dirty="0"/>
              <a:t> to a given line</a:t>
            </a:r>
          </a:p>
          <a:p>
            <a:pPr marL="342900" indent="-342900">
              <a:spcBef>
                <a:spcPts val="1200"/>
              </a:spcBef>
              <a:buFont typeface="Arial"/>
              <a:buChar char="•"/>
            </a:pPr>
            <a:r>
              <a:rPr lang="en-US" dirty="0"/>
              <a:t>assuming lines are parallel or perpendicular based on </a:t>
            </a:r>
            <a:r>
              <a:rPr lang="en-US" dirty="0">
                <a:solidFill>
                  <a:srgbClr val="C0504D"/>
                </a:solidFill>
              </a:rPr>
              <a:t>appearance</a:t>
            </a:r>
            <a:r>
              <a:rPr lang="en-US" dirty="0"/>
              <a:t> only</a:t>
            </a:r>
          </a:p>
          <a:p>
            <a:pPr marL="342900" indent="-342900">
              <a:spcBef>
                <a:spcPts val="1200"/>
              </a:spcBef>
              <a:buFont typeface="Arial"/>
              <a:buChar char="•"/>
            </a:pPr>
            <a:r>
              <a:rPr lang="en-US" dirty="0"/>
              <a:t>making determinations about the type of polygon without making all the </a:t>
            </a:r>
            <a:r>
              <a:rPr lang="en-US" dirty="0">
                <a:solidFill>
                  <a:srgbClr val="C0504D"/>
                </a:solidFill>
              </a:rPr>
              <a:t>necessary calculations</a:t>
            </a:r>
          </a:p>
        </p:txBody>
      </p:sp>
      <p:sp>
        <p:nvSpPr>
          <p:cNvPr id="21507" name="Slide Number Placeholder 2"/>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61CA2CB-5E55-4944-A924-36ED15748A88}" type="slidenum">
              <a:rPr lang="en-US" sz="1800">
                <a:solidFill>
                  <a:srgbClr val="000000"/>
                </a:solidFill>
                <a:latin typeface="Arial"/>
                <a:ea typeface="MS PGothic" charset="0"/>
                <a:cs typeface="MS PGothic" charset="0"/>
              </a:rPr>
              <a:pPr eaLnBrk="1" fontAlgn="base" hangingPunct="1">
                <a:spcBef>
                  <a:spcPct val="0"/>
                </a:spcBef>
                <a:spcAft>
                  <a:spcPct val="0"/>
                </a:spcAft>
              </a:pPr>
              <a:t>16</a:t>
            </a:fld>
            <a:endParaRPr lang="en-US" sz="1800" dirty="0">
              <a:solidFill>
                <a:srgbClr val="000000"/>
              </a:solidFill>
              <a:latin typeface="Arial"/>
              <a:ea typeface="MS PGothic" charset="0"/>
              <a:cs typeface="MS PGothic" charset="0"/>
            </a:endParaRPr>
          </a:p>
        </p:txBody>
      </p:sp>
      <p:sp>
        <p:nvSpPr>
          <p:cNvPr id="4" name="Footer Placeholder 3"/>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up)">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up)">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up)">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up)">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ubtitle 1"/>
          <p:cNvSpPr>
            <a:spLocks noGrp="1"/>
          </p:cNvSpPr>
          <p:nvPr>
            <p:ph type="subTitle" idx="1"/>
          </p:nvPr>
        </p:nvSpPr>
        <p:spPr>
          <a:xfrm>
            <a:off x="641350" y="641350"/>
            <a:ext cx="7854950" cy="4997450"/>
          </a:xfrm>
        </p:spPr>
        <p:txBody>
          <a:bodyPr>
            <a:normAutofit/>
          </a:bodyPr>
          <a:lstStyle/>
          <a:p>
            <a:pPr eaLnBrk="1" hangingPunct="1"/>
            <a:r>
              <a:rPr lang="en-US" sz="2800" b="1" dirty="0"/>
              <a:t>Guided Practice</a:t>
            </a:r>
            <a:endParaRPr lang="en-US" sz="2000" b="1" dirty="0"/>
          </a:p>
          <a:p>
            <a:pPr eaLnBrk="1" hangingPunct="1">
              <a:spcBef>
                <a:spcPts val="1200"/>
              </a:spcBef>
              <a:spcAft>
                <a:spcPts val="1800"/>
              </a:spcAft>
            </a:pPr>
            <a:r>
              <a:rPr lang="en-US" sz="2800" b="1" dirty="0">
                <a:solidFill>
                  <a:srgbClr val="000090"/>
                </a:solidFill>
              </a:rPr>
              <a:t>Example 1</a:t>
            </a:r>
            <a:endParaRPr lang="en-US" sz="1100" b="1" dirty="0">
              <a:solidFill>
                <a:srgbClr val="558ED5"/>
              </a:solidFill>
            </a:endParaRPr>
          </a:p>
          <a:p>
            <a:r>
              <a:rPr lang="en-US" dirty="0"/>
              <a:t>Calculate the distance between the points </a:t>
            </a:r>
            <a:r>
              <a:rPr lang="en-US" dirty="0">
                <a:solidFill>
                  <a:srgbClr val="0000FF"/>
                </a:solidFill>
              </a:rPr>
              <a:t>(4, 9) </a:t>
            </a:r>
            <a:r>
              <a:rPr lang="en-US" dirty="0"/>
              <a:t>and     </a:t>
            </a:r>
            <a:r>
              <a:rPr lang="en-US" dirty="0">
                <a:solidFill>
                  <a:srgbClr val="0000FF"/>
                </a:solidFill>
              </a:rPr>
              <a:t>(–2, 6)</a:t>
            </a:r>
            <a:r>
              <a:rPr lang="en-US" dirty="0"/>
              <a:t> using both the Pythagorean Theorem and the distance formula.</a:t>
            </a:r>
          </a:p>
          <a:p>
            <a:endParaRPr lang="en-US" dirty="0"/>
          </a:p>
          <a:p>
            <a:endParaRPr lang="en-US" dirty="0"/>
          </a:p>
        </p:txBody>
      </p:sp>
      <p:sp>
        <p:nvSpPr>
          <p:cNvPr id="2" name="Slide Number Placeholder 1"/>
          <p:cNvSpPr>
            <a:spLocks noGrp="1"/>
          </p:cNvSpPr>
          <p:nvPr>
            <p:ph type="sldNum" sz="quarter" idx="11"/>
          </p:nvPr>
        </p:nvSpPr>
        <p:spPr/>
        <p:txBody>
          <a:bodyPr/>
          <a:lstStyle/>
          <a:p>
            <a:pPr>
              <a:defRPr/>
            </a:pPr>
            <a:fld id="{9498F616-E243-784C-ADDB-FC1FAF542744}" type="slidenum">
              <a:rPr lang="en-US" smtClean="0"/>
              <a:pPr>
                <a:defRPr/>
              </a:pPr>
              <a:t>17</a:t>
            </a:fld>
            <a:endParaRPr lang="en-US" dirty="0"/>
          </a:p>
        </p:txBody>
      </p:sp>
      <p:sp>
        <p:nvSpPr>
          <p:cNvPr id="4" name="Footer Placeholder 3"/>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1350" y="641350"/>
            <a:ext cx="7854950" cy="4997450"/>
          </a:xfrm>
        </p:spPr>
        <p:txBody>
          <a:bodyPr>
            <a:normAutofit fontScale="70000" lnSpcReduction="20000"/>
          </a:bodyPr>
          <a:lstStyle/>
          <a:p>
            <a:pPr eaLnBrk="1" hangingPunct="1">
              <a:defRPr/>
            </a:pPr>
            <a:r>
              <a:rPr lang="en-US" sz="2800" b="1" dirty="0"/>
              <a:t>Guided Practice: </a:t>
            </a:r>
            <a:r>
              <a:rPr lang="en-US" sz="2800" b="1" dirty="0">
                <a:solidFill>
                  <a:srgbClr val="000090"/>
                </a:solidFill>
              </a:rPr>
              <a:t>Example 1, </a:t>
            </a:r>
            <a:r>
              <a:rPr lang="en-US" sz="2800" b="1" i="1" dirty="0">
                <a:solidFill>
                  <a:srgbClr val="000090"/>
                </a:solidFill>
              </a:rPr>
              <a:t>continued</a:t>
            </a:r>
          </a:p>
          <a:p>
            <a:pPr marL="457200" indent="-457200" eaLnBrk="1" hangingPunct="1">
              <a:buFont typeface="+mj-lt"/>
              <a:buAutoNum type="arabicPeriod"/>
              <a:defRPr/>
            </a:pPr>
            <a:endParaRPr lang="en-US" sz="1100" baseline="30000" dirty="0"/>
          </a:p>
          <a:p>
            <a:pPr marL="514350" indent="-514350">
              <a:lnSpc>
                <a:spcPct val="125000"/>
              </a:lnSpc>
              <a:buFont typeface="+mj-lt"/>
              <a:buAutoNum type="arabicPeriod"/>
            </a:pPr>
            <a:r>
              <a:rPr lang="en-US" sz="2800" b="1" dirty="0">
                <a:solidFill>
                  <a:srgbClr val="660066"/>
                </a:solidFill>
              </a:rPr>
              <a:t>To use the Pythagorean Theorem, first plot the points in a coordinate system.</a:t>
            </a:r>
          </a:p>
          <a:p>
            <a:pPr marL="514350" indent="-514350">
              <a:buFont typeface="+mj-lt"/>
              <a:buAutoNum type="arabicPeriod"/>
            </a:pPr>
            <a:endParaRPr lang="en-US" sz="2800" b="1" dirty="0">
              <a:solidFill>
                <a:srgbClr val="660066"/>
              </a:solidFill>
            </a:endParaRPr>
          </a:p>
          <a:p>
            <a:pPr marL="514350" indent="-514350">
              <a:buFont typeface="+mj-lt"/>
              <a:buAutoNum type="arabicPeriod"/>
            </a:pPr>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r>
              <a:rPr lang="en-US" sz="2800" b="1" dirty="0">
                <a:solidFill>
                  <a:srgbClr val="660066"/>
                </a:solidFill>
              </a:rPr>
              <a:t> </a:t>
            </a:r>
          </a:p>
          <a:p>
            <a:endParaRPr lang="en-US" sz="2800" b="1" dirty="0">
              <a:solidFill>
                <a:srgbClr val="660066"/>
              </a:solidFill>
            </a:endParaRPr>
          </a:p>
          <a:p>
            <a:r>
              <a:rPr lang="en-US" sz="2800" b="1" dirty="0">
                <a:solidFill>
                  <a:srgbClr val="660066"/>
                </a:solidFill>
              </a:rPr>
              <a:t> </a:t>
            </a:r>
          </a:p>
          <a:p>
            <a:endParaRPr lang="en-US" sz="2800" b="1" dirty="0">
              <a:solidFill>
                <a:srgbClr val="660066"/>
              </a:solidFill>
            </a:endParaRPr>
          </a:p>
          <a:p>
            <a:pPr eaLnBrk="1" hangingPunct="1">
              <a:defRPr/>
            </a:pPr>
            <a:endParaRPr lang="en-US" dirty="0"/>
          </a:p>
        </p:txBody>
      </p:sp>
      <p:sp>
        <p:nvSpPr>
          <p:cNvPr id="3" name="Slide Number Placeholder 2"/>
          <p:cNvSpPr>
            <a:spLocks noGrp="1"/>
          </p:cNvSpPr>
          <p:nvPr>
            <p:ph type="sldNum" sz="quarter" idx="11"/>
          </p:nvPr>
        </p:nvSpPr>
        <p:spPr/>
        <p:txBody>
          <a:bodyPr/>
          <a:lstStyle/>
          <a:p>
            <a:pPr>
              <a:defRPr/>
            </a:pPr>
            <a:fld id="{033714D1-3EA9-6C48-9293-DF4C317D6D87}" type="slidenum">
              <a:rPr lang="en-US" smtClean="0"/>
              <a:pPr>
                <a:defRPr/>
              </a:pPr>
              <a:t>18</a:t>
            </a:fld>
            <a:endParaRPr lang="en-US" dirty="0"/>
          </a:p>
        </p:txBody>
      </p:sp>
      <p:sp>
        <p:nvSpPr>
          <p:cNvPr id="2" name="Footer Placeholder 1"/>
          <p:cNvSpPr>
            <a:spLocks noGrp="1"/>
          </p:cNvSpPr>
          <p:nvPr>
            <p:ph type="ftr" sz="quarter" idx="13"/>
          </p:nvPr>
        </p:nvSpPr>
        <p:spPr/>
        <p:txBody>
          <a:bodyPr/>
          <a:lstStyle/>
          <a:p>
            <a:pPr>
              <a:defRPr/>
            </a:pPr>
            <a:r>
              <a:rPr lang="en-US" dirty="0"/>
              <a:t>Using Coordinates to Prove Geometric Theorems with Slope and Distance</a:t>
            </a:r>
          </a:p>
        </p:txBody>
      </p:sp>
      <p:pic>
        <p:nvPicPr>
          <p:cNvPr id="4" name="Picture 3"/>
          <p:cNvPicPr>
            <a:picLocks noChangeAspect="1"/>
          </p:cNvPicPr>
          <p:nvPr/>
        </p:nvPicPr>
        <p:blipFill>
          <a:blip r:embed="rId2"/>
          <a:stretch>
            <a:fillRect/>
          </a:stretch>
        </p:blipFill>
        <p:spPr>
          <a:xfrm>
            <a:off x="2777642" y="1982454"/>
            <a:ext cx="3591891" cy="3515059"/>
          </a:xfrm>
          <a:prstGeom prst="rect">
            <a:avLst/>
          </a:prstGeom>
        </p:spPr>
      </p:pic>
    </p:spTree>
    <p:extLst>
      <p:ext uri="{BB962C8B-B14F-4D97-AF65-F5344CB8AC3E}">
        <p14:creationId xmlns:p14="http://schemas.microsoft.com/office/powerpoint/2010/main" val="3409620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1350" y="641350"/>
            <a:ext cx="7854950" cy="4997450"/>
          </a:xfrm>
        </p:spPr>
        <p:txBody>
          <a:bodyPr>
            <a:normAutofit fontScale="77500" lnSpcReduction="20000"/>
          </a:bodyPr>
          <a:lstStyle/>
          <a:p>
            <a:pPr eaLnBrk="1" hangingPunct="1">
              <a:defRPr/>
            </a:pPr>
            <a:r>
              <a:rPr lang="en-US" sz="2800" b="1" dirty="0"/>
              <a:t>Guided Practice: </a:t>
            </a:r>
            <a:r>
              <a:rPr lang="en-US" sz="2800" b="1" dirty="0">
                <a:solidFill>
                  <a:srgbClr val="000090"/>
                </a:solidFill>
              </a:rPr>
              <a:t>Example 1, </a:t>
            </a:r>
            <a:r>
              <a:rPr lang="en-US" sz="2800" b="1" i="1" dirty="0">
                <a:solidFill>
                  <a:srgbClr val="000090"/>
                </a:solidFill>
              </a:rPr>
              <a:t>continued</a:t>
            </a:r>
          </a:p>
          <a:p>
            <a:pPr marL="457200" indent="-457200" eaLnBrk="1" hangingPunct="1">
              <a:buFont typeface="+mj-lt"/>
              <a:buAutoNum type="arabicPeriod"/>
              <a:defRPr/>
            </a:pPr>
            <a:endParaRPr lang="en-US" sz="1100" baseline="30000" dirty="0"/>
          </a:p>
          <a:p>
            <a:pPr marL="514350" indent="-514350">
              <a:lnSpc>
                <a:spcPct val="125000"/>
              </a:lnSpc>
              <a:buFont typeface="+mj-lt"/>
              <a:buAutoNum type="arabicPeriod" startAt="2"/>
            </a:pPr>
            <a:r>
              <a:rPr lang="en-US" sz="2800" b="1" dirty="0">
                <a:solidFill>
                  <a:srgbClr val="660066"/>
                </a:solidFill>
              </a:rPr>
              <a:t>Draw the lines to form a right triangle, using each point as an endpoint of the hypotenuse.</a:t>
            </a:r>
          </a:p>
          <a:p>
            <a:pPr marL="514350" indent="-514350">
              <a:buFont typeface="+mj-lt"/>
              <a:buAutoNum type="arabicPeriod" startAt="2"/>
            </a:pPr>
            <a:endParaRPr lang="en-US" sz="2800" b="1" dirty="0">
              <a:solidFill>
                <a:srgbClr val="660066"/>
              </a:solidFill>
            </a:endParaRPr>
          </a:p>
          <a:p>
            <a:pPr marL="514350" indent="-514350">
              <a:buFont typeface="+mj-lt"/>
              <a:buAutoNum type="arabicPeriod" startAt="2"/>
            </a:pPr>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r>
              <a:rPr lang="en-US" sz="2800" b="1" dirty="0">
                <a:solidFill>
                  <a:srgbClr val="660066"/>
                </a:solidFill>
              </a:rPr>
              <a:t> </a:t>
            </a:r>
          </a:p>
          <a:p>
            <a:endParaRPr lang="en-US" sz="2800" b="1" dirty="0">
              <a:solidFill>
                <a:srgbClr val="660066"/>
              </a:solidFill>
            </a:endParaRPr>
          </a:p>
          <a:p>
            <a:r>
              <a:rPr lang="en-US" sz="2800" b="1" dirty="0">
                <a:solidFill>
                  <a:srgbClr val="660066"/>
                </a:solidFill>
              </a:rPr>
              <a:t> </a:t>
            </a:r>
          </a:p>
          <a:p>
            <a:endParaRPr lang="en-US" sz="2800" b="1" dirty="0">
              <a:solidFill>
                <a:srgbClr val="660066"/>
              </a:solidFill>
            </a:endParaRPr>
          </a:p>
          <a:p>
            <a:pPr eaLnBrk="1" hangingPunct="1">
              <a:defRPr/>
            </a:pPr>
            <a:endParaRPr lang="en-US" dirty="0"/>
          </a:p>
        </p:txBody>
      </p:sp>
      <p:sp>
        <p:nvSpPr>
          <p:cNvPr id="3" name="Slide Number Placeholder 2"/>
          <p:cNvSpPr>
            <a:spLocks noGrp="1"/>
          </p:cNvSpPr>
          <p:nvPr>
            <p:ph type="sldNum" sz="quarter" idx="11"/>
          </p:nvPr>
        </p:nvSpPr>
        <p:spPr/>
        <p:txBody>
          <a:bodyPr/>
          <a:lstStyle/>
          <a:p>
            <a:pPr>
              <a:defRPr/>
            </a:pPr>
            <a:fld id="{033714D1-3EA9-6C48-9293-DF4C317D6D87}" type="slidenum">
              <a:rPr lang="en-US" smtClean="0"/>
              <a:pPr>
                <a:defRPr/>
              </a:pPr>
              <a:t>19</a:t>
            </a:fld>
            <a:endParaRPr lang="en-US" dirty="0"/>
          </a:p>
        </p:txBody>
      </p:sp>
      <p:sp>
        <p:nvSpPr>
          <p:cNvPr id="2" name="Footer Placeholder 1"/>
          <p:cNvSpPr>
            <a:spLocks noGrp="1"/>
          </p:cNvSpPr>
          <p:nvPr>
            <p:ph type="ftr" sz="quarter" idx="13"/>
          </p:nvPr>
        </p:nvSpPr>
        <p:spPr/>
        <p:txBody>
          <a:bodyPr/>
          <a:lstStyle/>
          <a:p>
            <a:pPr>
              <a:defRPr/>
            </a:pPr>
            <a:r>
              <a:rPr lang="en-US" dirty="0"/>
              <a:t>Using Coordinates to Prove Geometric Theorems with Slope and Distance</a:t>
            </a:r>
          </a:p>
        </p:txBody>
      </p:sp>
      <p:pic>
        <p:nvPicPr>
          <p:cNvPr id="5" name="Picture 4"/>
          <p:cNvPicPr>
            <a:picLocks noChangeAspect="1"/>
          </p:cNvPicPr>
          <p:nvPr/>
        </p:nvPicPr>
        <p:blipFill>
          <a:blip r:embed="rId2"/>
          <a:stretch>
            <a:fillRect/>
          </a:stretch>
        </p:blipFill>
        <p:spPr>
          <a:xfrm>
            <a:off x="2692948" y="2021624"/>
            <a:ext cx="3727730" cy="3640883"/>
          </a:xfrm>
          <a:prstGeom prst="rect">
            <a:avLst/>
          </a:prstGeom>
        </p:spPr>
      </p:pic>
    </p:spTree>
    <p:extLst>
      <p:ext uri="{BB962C8B-B14F-4D97-AF65-F5344CB8AC3E}">
        <p14:creationId xmlns:p14="http://schemas.microsoft.com/office/powerpoint/2010/main" val="11054830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1"/>
          <p:cNvSpPr txBox="1">
            <a:spLocks/>
          </p:cNvSpPr>
          <p:nvPr/>
        </p:nvSpPr>
        <p:spPr bwMode="auto">
          <a:xfrm>
            <a:off x="592138" y="652689"/>
            <a:ext cx="7846305" cy="485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endParaRPr lang="en-US" dirty="0">
              <a:latin typeface="Arial"/>
              <a:cs typeface="Arial"/>
            </a:endParaRPr>
          </a:p>
        </p:txBody>
      </p:sp>
      <p:sp>
        <p:nvSpPr>
          <p:cNvPr id="2" name="Slide Number Placeholder 1"/>
          <p:cNvSpPr>
            <a:spLocks noGrp="1"/>
          </p:cNvSpPr>
          <p:nvPr>
            <p:ph type="sldNum" sz="quarter" idx="11"/>
          </p:nvPr>
        </p:nvSpPr>
        <p:spPr/>
        <p:txBody>
          <a:bodyPr/>
          <a:lstStyle/>
          <a:p>
            <a:pPr>
              <a:defRPr/>
            </a:pPr>
            <a:fld id="{9F92D9DB-6622-9646-BC27-5F8D490800CF}" type="slidenum">
              <a:rPr lang="en-US" smtClean="0"/>
              <a:pPr>
                <a:defRPr/>
              </a:pPr>
              <a:t>2</a:t>
            </a:fld>
            <a:endParaRPr lang="en-US" dirty="0"/>
          </a:p>
        </p:txBody>
      </p:sp>
      <p:sp>
        <p:nvSpPr>
          <p:cNvPr id="10" name="Text Placeholder 2"/>
          <p:cNvSpPr>
            <a:spLocks noGrp="1"/>
          </p:cNvSpPr>
          <p:nvPr>
            <p:ph type="body" sz="quarter" idx="10"/>
          </p:nvPr>
        </p:nvSpPr>
        <p:spPr>
          <a:xfrm>
            <a:off x="992192" y="6249100"/>
            <a:ext cx="6399208" cy="264966"/>
          </a:xfrm>
        </p:spPr>
        <p:txBody>
          <a:bodyPr/>
          <a:lstStyle/>
          <a:p>
            <a:pPr lvl="0"/>
            <a:r>
              <a:rPr lang="en-US" sz="1400" dirty="0"/>
              <a:t>Using Coordinates to Prove Geometric Theorems with Slope and Distance</a:t>
            </a:r>
          </a:p>
        </p:txBody>
      </p:sp>
      <p:sp>
        <p:nvSpPr>
          <p:cNvPr id="7" name="Subtitle 1"/>
          <p:cNvSpPr>
            <a:spLocks noGrp="1"/>
          </p:cNvSpPr>
          <p:nvPr>
            <p:ph type="subTitle" idx="1"/>
          </p:nvPr>
        </p:nvSpPr>
        <p:spPr>
          <a:xfrm>
            <a:off x="640600" y="640567"/>
            <a:ext cx="7855776" cy="4998233"/>
          </a:xfrm>
        </p:spPr>
        <p:txBody>
          <a:bodyPr>
            <a:normAutofit/>
          </a:bodyPr>
          <a:lstStyle/>
          <a:p>
            <a:pPr algn="ctr"/>
            <a:endParaRPr lang="en-US" sz="8000" dirty="0"/>
          </a:p>
          <a:p>
            <a:pPr algn="ctr"/>
            <a:r>
              <a:rPr lang="en-US" sz="8000" dirty="0"/>
              <a:t>Warm-Up</a:t>
            </a:r>
          </a:p>
        </p:txBody>
      </p:sp>
    </p:spTree>
    <p:extLst>
      <p:ext uri="{BB962C8B-B14F-4D97-AF65-F5344CB8AC3E}">
        <p14:creationId xmlns:p14="http://schemas.microsoft.com/office/powerpoint/2010/main" val="4099672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641350" y="641350"/>
            <a:ext cx="7854950" cy="4997450"/>
          </a:xfrm>
        </p:spPr>
        <p:txBody>
          <a:bodyPr/>
          <a:lstStyle/>
          <a:p>
            <a:pPr eaLnBrk="1" hangingPunct="1">
              <a:defRPr/>
            </a:pPr>
            <a:r>
              <a:rPr lang="en-US" sz="2800" b="1" dirty="0"/>
              <a:t>Guided Practice: </a:t>
            </a:r>
            <a:r>
              <a:rPr lang="en-US" sz="2800" b="1" dirty="0">
                <a:solidFill>
                  <a:srgbClr val="000090"/>
                </a:solidFill>
              </a:rPr>
              <a:t>Example 1, </a:t>
            </a:r>
            <a:r>
              <a:rPr lang="en-US" sz="2800" b="1" i="1" dirty="0">
                <a:solidFill>
                  <a:srgbClr val="000090"/>
                </a:solidFill>
              </a:rPr>
              <a:t>continued</a:t>
            </a:r>
          </a:p>
          <a:p>
            <a:pPr eaLnBrk="1" hangingPunct="1">
              <a:defRPr/>
            </a:pPr>
            <a:endParaRPr lang="en-US" sz="1100" baseline="30000" dirty="0"/>
          </a:p>
          <a:p>
            <a:pPr marL="514350" indent="-514350">
              <a:buFont typeface="+mj-lt"/>
              <a:buAutoNum type="arabicPeriod" startAt="3"/>
            </a:pPr>
            <a:r>
              <a:rPr lang="en-US" sz="2800" b="1" dirty="0">
                <a:solidFill>
                  <a:srgbClr val="660066"/>
                </a:solidFill>
              </a:rPr>
              <a:t>Calculate the length of the vertical side, </a:t>
            </a:r>
            <a:r>
              <a:rPr lang="en-US" sz="2800" b="1" i="1" dirty="0">
                <a:solidFill>
                  <a:srgbClr val="660066"/>
                </a:solidFill>
              </a:rPr>
              <a:t>a</a:t>
            </a:r>
            <a:r>
              <a:rPr lang="en-US" sz="2800" b="1" dirty="0">
                <a:solidFill>
                  <a:srgbClr val="660066"/>
                </a:solidFill>
              </a:rPr>
              <a:t>, of the right triangle.</a:t>
            </a:r>
          </a:p>
          <a:p>
            <a:pPr lvl="1" algn="l">
              <a:lnSpc>
                <a:spcPct val="150000"/>
              </a:lnSpc>
            </a:pPr>
            <a:r>
              <a:rPr lang="en-US" dirty="0">
                <a:solidFill>
                  <a:schemeClr val="tx1"/>
                </a:solidFill>
              </a:rPr>
              <a:t>Let </a:t>
            </a:r>
            <a:r>
              <a:rPr lang="en-US" dirty="0">
                <a:solidFill>
                  <a:srgbClr val="0000FF"/>
                </a:solidFill>
              </a:rPr>
              <a:t>(</a:t>
            </a:r>
            <a:r>
              <a:rPr lang="en-US" i="1" dirty="0">
                <a:solidFill>
                  <a:srgbClr val="0000FF"/>
                </a:solidFill>
              </a:rPr>
              <a:t>x</a:t>
            </a:r>
            <a:r>
              <a:rPr lang="en-US" baseline="-25000" dirty="0">
                <a:solidFill>
                  <a:srgbClr val="0000FF"/>
                </a:solidFill>
              </a:rPr>
              <a:t>1</a:t>
            </a:r>
            <a:r>
              <a:rPr lang="en-US" dirty="0">
                <a:solidFill>
                  <a:srgbClr val="0000FF"/>
                </a:solidFill>
              </a:rPr>
              <a:t>, </a:t>
            </a:r>
            <a:r>
              <a:rPr lang="en-US" i="1" dirty="0">
                <a:solidFill>
                  <a:srgbClr val="0000FF"/>
                </a:solidFill>
              </a:rPr>
              <a:t>y</a:t>
            </a:r>
            <a:r>
              <a:rPr lang="en-US" baseline="-25000" dirty="0">
                <a:solidFill>
                  <a:srgbClr val="0000FF"/>
                </a:solidFill>
              </a:rPr>
              <a:t>1</a:t>
            </a:r>
            <a:r>
              <a:rPr lang="en-US" dirty="0">
                <a:solidFill>
                  <a:srgbClr val="0000FF"/>
                </a:solidFill>
              </a:rPr>
              <a:t>) = (4, 9) </a:t>
            </a:r>
            <a:r>
              <a:rPr lang="en-US" dirty="0">
                <a:solidFill>
                  <a:schemeClr val="tx1"/>
                </a:solidFill>
              </a:rPr>
              <a:t>and </a:t>
            </a:r>
            <a:r>
              <a:rPr lang="en-US" dirty="0">
                <a:solidFill>
                  <a:srgbClr val="0000FF"/>
                </a:solidFill>
              </a:rPr>
              <a:t>(</a:t>
            </a:r>
            <a:r>
              <a:rPr lang="en-US" i="1" dirty="0">
                <a:solidFill>
                  <a:srgbClr val="0000FF"/>
                </a:solidFill>
              </a:rPr>
              <a:t>x</a:t>
            </a:r>
            <a:r>
              <a:rPr lang="en-US" baseline="-25000" dirty="0">
                <a:solidFill>
                  <a:srgbClr val="0000FF"/>
                </a:solidFill>
              </a:rPr>
              <a:t>2</a:t>
            </a:r>
            <a:r>
              <a:rPr lang="en-US" dirty="0">
                <a:solidFill>
                  <a:srgbClr val="0000FF"/>
                </a:solidFill>
              </a:rPr>
              <a:t>, </a:t>
            </a:r>
            <a:r>
              <a:rPr lang="en-US" i="1" dirty="0">
                <a:solidFill>
                  <a:srgbClr val="0000FF"/>
                </a:solidFill>
              </a:rPr>
              <a:t>y</a:t>
            </a:r>
            <a:r>
              <a:rPr lang="en-US" baseline="-25000" dirty="0">
                <a:solidFill>
                  <a:srgbClr val="0000FF"/>
                </a:solidFill>
              </a:rPr>
              <a:t>2</a:t>
            </a:r>
            <a:r>
              <a:rPr lang="en-US" dirty="0">
                <a:solidFill>
                  <a:srgbClr val="0000FF"/>
                </a:solidFill>
              </a:rPr>
              <a:t>) = (-2, 6)</a:t>
            </a:r>
            <a:r>
              <a:rPr lang="en-US" dirty="0">
                <a:solidFill>
                  <a:schemeClr val="tx1"/>
                </a:solidFill>
              </a:rPr>
              <a:t>.</a:t>
            </a:r>
          </a:p>
          <a:p>
            <a:pPr lvl="1" algn="l">
              <a:lnSpc>
                <a:spcPct val="150000"/>
              </a:lnSpc>
            </a:pPr>
            <a:endParaRPr lang="en-US" dirty="0">
              <a:solidFill>
                <a:schemeClr val="tx1"/>
              </a:solidFill>
            </a:endParaRPr>
          </a:p>
          <a:p>
            <a:pPr lvl="1" algn="l">
              <a:lnSpc>
                <a:spcPct val="150000"/>
              </a:lnSpc>
            </a:pPr>
            <a:r>
              <a:rPr lang="en-US" dirty="0">
                <a:solidFill>
                  <a:schemeClr val="tx1"/>
                </a:solidFill>
              </a:rPr>
              <a:t>The length of side </a:t>
            </a:r>
            <a:r>
              <a:rPr lang="en-US" i="1" dirty="0">
                <a:solidFill>
                  <a:srgbClr val="0000FF"/>
                </a:solidFill>
              </a:rPr>
              <a:t>a</a:t>
            </a:r>
            <a:r>
              <a:rPr lang="en-US" dirty="0">
                <a:solidFill>
                  <a:schemeClr val="tx1"/>
                </a:solidFill>
              </a:rPr>
              <a:t> is 3 units.</a:t>
            </a:r>
          </a:p>
          <a:p>
            <a:pPr lvl="1" algn="l">
              <a:lnSpc>
                <a:spcPct val="150000"/>
              </a:lnSpc>
            </a:pPr>
            <a:r>
              <a:rPr lang="en-US" dirty="0">
                <a:solidFill>
                  <a:schemeClr val="tx1"/>
                </a:solidFill>
              </a:rPr>
              <a:t>	</a:t>
            </a:r>
          </a:p>
        </p:txBody>
      </p:sp>
      <p:sp>
        <p:nvSpPr>
          <p:cNvPr id="3" name="Slide Number Placeholder 2"/>
          <p:cNvSpPr>
            <a:spLocks noGrp="1"/>
          </p:cNvSpPr>
          <p:nvPr>
            <p:ph type="sldNum" sz="quarter" idx="11"/>
          </p:nvPr>
        </p:nvSpPr>
        <p:spPr/>
        <p:txBody>
          <a:bodyPr/>
          <a:lstStyle/>
          <a:p>
            <a:pPr>
              <a:defRPr/>
            </a:pPr>
            <a:fld id="{FC15317E-1B80-0043-B4F7-B8EE21FF8353}" type="slidenum">
              <a:rPr lang="en-US" smtClean="0"/>
              <a:pPr>
                <a:defRPr/>
              </a:pPr>
              <a:t>20</a:t>
            </a:fld>
            <a:endParaRPr lang="en-US" dirty="0"/>
          </a:p>
        </p:txBody>
      </p:sp>
      <p:sp>
        <p:nvSpPr>
          <p:cNvPr id="7" name="Footer Placeholder 6"/>
          <p:cNvSpPr>
            <a:spLocks noGrp="1"/>
          </p:cNvSpPr>
          <p:nvPr>
            <p:ph type="ftr" sz="quarter" idx="13"/>
          </p:nvPr>
        </p:nvSpPr>
        <p:spPr/>
        <p:txBody>
          <a:bodyPr/>
          <a:lstStyle/>
          <a:p>
            <a:pPr>
              <a:defRPr/>
            </a:pPr>
            <a:r>
              <a:rPr lang="en-US" dirty="0"/>
              <a:t>Using Coordinates to Prove Geometric Theorems with Slope and Distance</a:t>
            </a:r>
          </a:p>
        </p:txBody>
      </p:sp>
      <p:graphicFrame>
        <p:nvGraphicFramePr>
          <p:cNvPr id="2" name="Object 1"/>
          <p:cNvGraphicFramePr>
            <a:graphicFrameLocks noChangeAspect="1"/>
          </p:cNvGraphicFramePr>
          <p:nvPr>
            <p:extLst>
              <p:ext uri="{D42A27DB-BD31-4B8C-83A1-F6EECF244321}">
                <p14:modId xmlns:p14="http://schemas.microsoft.com/office/powerpoint/2010/main" val="632579306"/>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92390" name="Equation" r:id="rId3" imgW="177800" imgH="292100" progId="Equation.DSMT4">
                  <p:embed/>
                </p:oleObj>
              </mc:Choice>
              <mc:Fallback>
                <p:oleObj name="Equation" r:id="rId3"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13290424"/>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92391" name="Equation" r:id="rId5" imgW="177800" imgH="292100" progId="Equation.DSMT4">
                  <p:embed/>
                </p:oleObj>
              </mc:Choice>
              <mc:Fallback>
                <p:oleObj name="Equation" r:id="rId5"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77302069"/>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92392" name="Equation" r:id="rId6" imgW="177800" imgH="292100" progId="Equation.DSMT4">
                  <p:embed/>
                </p:oleObj>
              </mc:Choice>
              <mc:Fallback>
                <p:oleObj name="Equation" r:id="rId6"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78257602"/>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92393" name="Equation" r:id="rId7" imgW="177800" imgH="292100" progId="Equation.DSMT4">
                  <p:embed/>
                </p:oleObj>
              </mc:Choice>
              <mc:Fallback>
                <p:oleObj name="Equation" r:id="rId7"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528442024"/>
              </p:ext>
            </p:extLst>
          </p:nvPr>
        </p:nvGraphicFramePr>
        <p:xfrm>
          <a:off x="2101850" y="3006725"/>
          <a:ext cx="3200400" cy="469900"/>
        </p:xfrm>
        <a:graphic>
          <a:graphicData uri="http://schemas.openxmlformats.org/presentationml/2006/ole">
            <mc:AlternateContent xmlns:mc="http://schemas.openxmlformats.org/markup-compatibility/2006">
              <mc:Choice xmlns:v="urn:schemas-microsoft-com:vml" Requires="v">
                <p:oleObj spid="_x0000_s92394" name="Equation" r:id="rId8" imgW="3200400" imgH="469900" progId="Equation.DSMT4">
                  <p:embed/>
                </p:oleObj>
              </mc:Choice>
              <mc:Fallback>
                <p:oleObj name="Equation" r:id="rId8" imgW="3200400" imgH="469900" progId="Equation.DSMT4">
                  <p:embed/>
                  <p:pic>
                    <p:nvPicPr>
                      <p:cNvPr id="0" name=""/>
                      <p:cNvPicPr/>
                      <p:nvPr/>
                    </p:nvPicPr>
                    <p:blipFill>
                      <a:blip r:embed="rId9"/>
                      <a:stretch>
                        <a:fillRect/>
                      </a:stretch>
                    </p:blipFill>
                    <p:spPr>
                      <a:xfrm>
                        <a:off x="2101850" y="3006725"/>
                        <a:ext cx="3200400" cy="469900"/>
                      </a:xfrm>
                      <a:prstGeom prst="rect">
                        <a:avLst/>
                      </a:prstGeom>
                    </p:spPr>
                  </p:pic>
                </p:oleObj>
              </mc:Fallback>
            </mc:AlternateContent>
          </a:graphicData>
        </a:graphic>
      </p:graphicFrame>
    </p:spTree>
    <p:extLst>
      <p:ext uri="{BB962C8B-B14F-4D97-AF65-F5344CB8AC3E}">
        <p14:creationId xmlns:p14="http://schemas.microsoft.com/office/powerpoint/2010/main" val="25316505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1">
                                            <p:txEl>
                                              <p:pRg st="3" end="3"/>
                                            </p:txEl>
                                          </p:spTgt>
                                        </p:tgtEl>
                                        <p:attrNameLst>
                                          <p:attrName>style.visibility</p:attrName>
                                        </p:attrNameLst>
                                      </p:cBhvr>
                                      <p:to>
                                        <p:strVal val="visible"/>
                                      </p:to>
                                    </p:set>
                                    <p:animEffect transition="in" filter="fade">
                                      <p:cBhvr>
                                        <p:cTn id="7" dur="500"/>
                                        <p:tgtEl>
                                          <p:spTgt spid="2560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1">
                                            <p:txEl>
                                              <p:pRg st="5" end="5"/>
                                            </p:txEl>
                                          </p:spTgt>
                                        </p:tgtEl>
                                        <p:attrNameLst>
                                          <p:attrName>style.visibility</p:attrName>
                                        </p:attrNameLst>
                                      </p:cBhvr>
                                      <p:to>
                                        <p:strVal val="visible"/>
                                      </p:to>
                                    </p:set>
                                    <p:animEffect transition="in" filter="fade">
                                      <p:cBhvr>
                                        <p:cTn id="17" dur="500"/>
                                        <p:tgtEl>
                                          <p:spTgt spid="2560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641350" y="641350"/>
            <a:ext cx="7854950" cy="4997450"/>
          </a:xfrm>
        </p:spPr>
        <p:txBody>
          <a:bodyPr/>
          <a:lstStyle/>
          <a:p>
            <a:pPr eaLnBrk="1" hangingPunct="1">
              <a:defRPr/>
            </a:pPr>
            <a:r>
              <a:rPr lang="en-US" sz="2800" b="1" dirty="0"/>
              <a:t>Guided Practice: </a:t>
            </a:r>
            <a:r>
              <a:rPr lang="en-US" sz="2800" b="1" dirty="0">
                <a:solidFill>
                  <a:srgbClr val="000090"/>
                </a:solidFill>
              </a:rPr>
              <a:t>Example 1, </a:t>
            </a:r>
            <a:r>
              <a:rPr lang="en-US" sz="2800" b="1" i="1" dirty="0">
                <a:solidFill>
                  <a:srgbClr val="000090"/>
                </a:solidFill>
              </a:rPr>
              <a:t>continued</a:t>
            </a:r>
          </a:p>
          <a:p>
            <a:pPr eaLnBrk="1" hangingPunct="1">
              <a:defRPr/>
            </a:pPr>
            <a:endParaRPr lang="en-US" sz="1100" baseline="30000" dirty="0"/>
          </a:p>
          <a:p>
            <a:pPr marL="514350" indent="-514350">
              <a:buFont typeface="+mj-lt"/>
              <a:buAutoNum type="arabicPeriod" startAt="4"/>
            </a:pPr>
            <a:r>
              <a:rPr lang="en-US" sz="2800" b="1" dirty="0">
                <a:solidFill>
                  <a:srgbClr val="660066"/>
                </a:solidFill>
              </a:rPr>
              <a:t>Calculate the length of the horizontal side, </a:t>
            </a:r>
            <a:r>
              <a:rPr lang="en-US" sz="2800" b="1" i="1" dirty="0">
                <a:solidFill>
                  <a:srgbClr val="660066"/>
                </a:solidFill>
              </a:rPr>
              <a:t>b</a:t>
            </a:r>
            <a:r>
              <a:rPr lang="en-US" sz="2800" b="1" dirty="0">
                <a:solidFill>
                  <a:srgbClr val="660066"/>
                </a:solidFill>
              </a:rPr>
              <a:t>, of the right triangle.</a:t>
            </a:r>
          </a:p>
          <a:p>
            <a:pPr lvl="1" algn="l">
              <a:lnSpc>
                <a:spcPct val="150000"/>
              </a:lnSpc>
            </a:pPr>
            <a:r>
              <a:rPr lang="en-US" dirty="0">
                <a:solidFill>
                  <a:schemeClr val="tx1"/>
                </a:solidFill>
              </a:rPr>
              <a:t> </a:t>
            </a:r>
          </a:p>
          <a:p>
            <a:pPr lvl="1" algn="l">
              <a:lnSpc>
                <a:spcPct val="150000"/>
              </a:lnSpc>
            </a:pPr>
            <a:r>
              <a:rPr lang="en-US" dirty="0">
                <a:solidFill>
                  <a:schemeClr val="tx1"/>
                </a:solidFill>
              </a:rPr>
              <a:t>The length of side </a:t>
            </a:r>
            <a:r>
              <a:rPr lang="en-US" i="1" dirty="0">
                <a:solidFill>
                  <a:srgbClr val="0000FF"/>
                </a:solidFill>
              </a:rPr>
              <a:t>b</a:t>
            </a:r>
            <a:r>
              <a:rPr lang="en-US" dirty="0">
                <a:solidFill>
                  <a:schemeClr val="tx1"/>
                </a:solidFill>
              </a:rPr>
              <a:t> is 6 units.</a:t>
            </a:r>
          </a:p>
          <a:p>
            <a:pPr lvl="1" algn="l">
              <a:lnSpc>
                <a:spcPct val="150000"/>
              </a:lnSpc>
            </a:pPr>
            <a:r>
              <a:rPr lang="en-US" dirty="0">
                <a:solidFill>
                  <a:schemeClr val="tx1"/>
                </a:solidFill>
              </a:rPr>
              <a:t>	</a:t>
            </a:r>
          </a:p>
        </p:txBody>
      </p:sp>
      <p:sp>
        <p:nvSpPr>
          <p:cNvPr id="3" name="Slide Number Placeholder 2"/>
          <p:cNvSpPr>
            <a:spLocks noGrp="1"/>
          </p:cNvSpPr>
          <p:nvPr>
            <p:ph type="sldNum" sz="quarter" idx="11"/>
          </p:nvPr>
        </p:nvSpPr>
        <p:spPr/>
        <p:txBody>
          <a:bodyPr/>
          <a:lstStyle/>
          <a:p>
            <a:pPr>
              <a:defRPr/>
            </a:pPr>
            <a:fld id="{FC15317E-1B80-0043-B4F7-B8EE21FF8353}" type="slidenum">
              <a:rPr lang="en-US" smtClean="0"/>
              <a:pPr>
                <a:defRPr/>
              </a:pPr>
              <a:t>21</a:t>
            </a:fld>
            <a:endParaRPr lang="en-US" dirty="0"/>
          </a:p>
        </p:txBody>
      </p:sp>
      <p:sp>
        <p:nvSpPr>
          <p:cNvPr id="7" name="Footer Placeholder 6"/>
          <p:cNvSpPr>
            <a:spLocks noGrp="1"/>
          </p:cNvSpPr>
          <p:nvPr>
            <p:ph type="ftr" sz="quarter" idx="13"/>
          </p:nvPr>
        </p:nvSpPr>
        <p:spPr/>
        <p:txBody>
          <a:bodyPr/>
          <a:lstStyle/>
          <a:p>
            <a:pPr>
              <a:defRPr/>
            </a:pPr>
            <a:r>
              <a:rPr lang="en-US" dirty="0"/>
              <a:t>Using Coordinates to Prove Geometric Theorems with Slope and Distance</a:t>
            </a:r>
          </a:p>
        </p:txBody>
      </p:sp>
      <p:graphicFrame>
        <p:nvGraphicFramePr>
          <p:cNvPr id="2" name="Object 1"/>
          <p:cNvGraphicFramePr>
            <a:graphicFrameLocks noChangeAspect="1"/>
          </p:cNvGraphicFramePr>
          <p:nvPr>
            <p:extLst>
              <p:ext uri="{D42A27DB-BD31-4B8C-83A1-F6EECF244321}">
                <p14:modId xmlns:p14="http://schemas.microsoft.com/office/powerpoint/2010/main" val="3282272243"/>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93406" name="Equation" r:id="rId3" imgW="177800" imgH="292100" progId="Equation.DSMT4">
                  <p:embed/>
                </p:oleObj>
              </mc:Choice>
              <mc:Fallback>
                <p:oleObj name="Equation" r:id="rId3"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5078267"/>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93407" name="Equation" r:id="rId5" imgW="177800" imgH="292100" progId="Equation.DSMT4">
                  <p:embed/>
                </p:oleObj>
              </mc:Choice>
              <mc:Fallback>
                <p:oleObj name="Equation" r:id="rId5"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33762891"/>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93408" name="Equation" r:id="rId6" imgW="177800" imgH="292100" progId="Equation.DSMT4">
                  <p:embed/>
                </p:oleObj>
              </mc:Choice>
              <mc:Fallback>
                <p:oleObj name="Equation" r:id="rId6"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45193524"/>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93409" name="Equation" r:id="rId7" imgW="177800" imgH="292100" progId="Equation.DSMT4">
                  <p:embed/>
                </p:oleObj>
              </mc:Choice>
              <mc:Fallback>
                <p:oleObj name="Equation" r:id="rId7"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23262359"/>
              </p:ext>
            </p:extLst>
          </p:nvPr>
        </p:nvGraphicFramePr>
        <p:xfrm>
          <a:off x="2038350" y="2384425"/>
          <a:ext cx="3327400" cy="469900"/>
        </p:xfrm>
        <a:graphic>
          <a:graphicData uri="http://schemas.openxmlformats.org/presentationml/2006/ole">
            <mc:AlternateContent xmlns:mc="http://schemas.openxmlformats.org/markup-compatibility/2006">
              <mc:Choice xmlns:v="urn:schemas-microsoft-com:vml" Requires="v">
                <p:oleObj spid="_x0000_s93410" name="Equation" r:id="rId8" imgW="3327400" imgH="469900" progId="Equation.DSMT4">
                  <p:embed/>
                </p:oleObj>
              </mc:Choice>
              <mc:Fallback>
                <p:oleObj name="Equation" r:id="rId8" imgW="3327400" imgH="469900" progId="Equation.DSMT4">
                  <p:embed/>
                  <p:pic>
                    <p:nvPicPr>
                      <p:cNvPr id="0" name=""/>
                      <p:cNvPicPr/>
                      <p:nvPr/>
                    </p:nvPicPr>
                    <p:blipFill>
                      <a:blip r:embed="rId9"/>
                      <a:stretch>
                        <a:fillRect/>
                      </a:stretch>
                    </p:blipFill>
                    <p:spPr>
                      <a:xfrm>
                        <a:off x="2038350" y="2384425"/>
                        <a:ext cx="3327400" cy="469900"/>
                      </a:xfrm>
                      <a:prstGeom prst="rect">
                        <a:avLst/>
                      </a:prstGeom>
                    </p:spPr>
                  </p:pic>
                </p:oleObj>
              </mc:Fallback>
            </mc:AlternateContent>
          </a:graphicData>
        </a:graphic>
      </p:graphicFrame>
    </p:spTree>
    <p:extLst>
      <p:ext uri="{BB962C8B-B14F-4D97-AF65-F5344CB8AC3E}">
        <p14:creationId xmlns:p14="http://schemas.microsoft.com/office/powerpoint/2010/main" val="42549558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1">
                                            <p:txEl>
                                              <p:pRg st="4" end="4"/>
                                            </p:txEl>
                                          </p:spTgt>
                                        </p:tgtEl>
                                        <p:attrNameLst>
                                          <p:attrName>style.visibility</p:attrName>
                                        </p:attrNameLst>
                                      </p:cBhvr>
                                      <p:to>
                                        <p:strVal val="visible"/>
                                      </p:to>
                                    </p:set>
                                    <p:animEffect transition="in" filter="fade">
                                      <p:cBhvr>
                                        <p:cTn id="12" dur="500"/>
                                        <p:tgtEl>
                                          <p:spTgt spid="256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641350" y="641350"/>
            <a:ext cx="7854950" cy="4997450"/>
          </a:xfrm>
        </p:spPr>
        <p:txBody>
          <a:bodyPr>
            <a:normAutofit fontScale="85000" lnSpcReduction="20000"/>
          </a:bodyPr>
          <a:lstStyle/>
          <a:p>
            <a:pPr eaLnBrk="1" hangingPunct="1">
              <a:defRPr/>
            </a:pPr>
            <a:r>
              <a:rPr lang="en-US" sz="2800" b="1" dirty="0"/>
              <a:t>Guided Practice: </a:t>
            </a:r>
            <a:r>
              <a:rPr lang="en-US" sz="2800" b="1" dirty="0">
                <a:solidFill>
                  <a:srgbClr val="000090"/>
                </a:solidFill>
              </a:rPr>
              <a:t>Example 1, </a:t>
            </a:r>
            <a:r>
              <a:rPr lang="en-US" sz="2800" b="1" i="1" dirty="0">
                <a:solidFill>
                  <a:srgbClr val="000090"/>
                </a:solidFill>
              </a:rPr>
              <a:t>continued</a:t>
            </a:r>
          </a:p>
          <a:p>
            <a:pPr eaLnBrk="1" hangingPunct="1">
              <a:defRPr/>
            </a:pPr>
            <a:endParaRPr lang="en-US" sz="1100" baseline="30000" dirty="0"/>
          </a:p>
          <a:p>
            <a:pPr marL="514350" indent="-514350">
              <a:lnSpc>
                <a:spcPct val="125000"/>
              </a:lnSpc>
              <a:buFont typeface="+mj-lt"/>
              <a:buAutoNum type="arabicPeriod" startAt="5"/>
            </a:pPr>
            <a:r>
              <a:rPr lang="en-US" sz="2800" b="1" dirty="0">
                <a:solidFill>
                  <a:srgbClr val="660066"/>
                </a:solidFill>
              </a:rPr>
              <a:t>Use the Pythagorean Theorem to calculate the length of the hypotenuse, </a:t>
            </a:r>
            <a:r>
              <a:rPr lang="en-US" sz="2800" b="1" i="1" dirty="0">
                <a:solidFill>
                  <a:srgbClr val="660066"/>
                </a:solidFill>
              </a:rPr>
              <a:t>c</a:t>
            </a:r>
            <a:r>
              <a:rPr lang="en-US" sz="2800" b="1" dirty="0">
                <a:solidFill>
                  <a:srgbClr val="660066"/>
                </a:solidFill>
              </a:rPr>
              <a:t>.</a:t>
            </a:r>
          </a:p>
          <a:p>
            <a:pPr lvl="1" algn="l">
              <a:lnSpc>
                <a:spcPct val="150000"/>
              </a:lnSpc>
            </a:pPr>
            <a:r>
              <a:rPr lang="en-US" dirty="0">
                <a:solidFill>
                  <a:schemeClr val="tx1"/>
                </a:solidFill>
              </a:rPr>
              <a:t> </a:t>
            </a: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40000"/>
              </a:lnSpc>
              <a:spcBef>
                <a:spcPts val="1200"/>
              </a:spcBef>
            </a:pPr>
            <a:r>
              <a:rPr lang="en-US" dirty="0">
                <a:solidFill>
                  <a:schemeClr val="tx1"/>
                </a:solidFill>
              </a:rPr>
              <a:t>The distance between the points (4, 9) and (-2, 6) is          or approximately </a:t>
            </a:r>
            <a:r>
              <a:rPr lang="en-US" dirty="0">
                <a:solidFill>
                  <a:srgbClr val="FF0000"/>
                </a:solidFill>
              </a:rPr>
              <a:t>6.7 units</a:t>
            </a:r>
            <a:r>
              <a:rPr lang="en-US" dirty="0">
                <a:solidFill>
                  <a:schemeClr val="tx1"/>
                </a:solidFill>
              </a:rPr>
              <a:t>.	</a:t>
            </a:r>
          </a:p>
        </p:txBody>
      </p:sp>
      <p:sp>
        <p:nvSpPr>
          <p:cNvPr id="3" name="Slide Number Placeholder 2"/>
          <p:cNvSpPr>
            <a:spLocks noGrp="1"/>
          </p:cNvSpPr>
          <p:nvPr>
            <p:ph type="sldNum" sz="quarter" idx="11"/>
          </p:nvPr>
        </p:nvSpPr>
        <p:spPr/>
        <p:txBody>
          <a:bodyPr/>
          <a:lstStyle/>
          <a:p>
            <a:pPr>
              <a:defRPr/>
            </a:pPr>
            <a:fld id="{FC15317E-1B80-0043-B4F7-B8EE21FF8353}" type="slidenum">
              <a:rPr lang="en-US" smtClean="0"/>
              <a:pPr>
                <a:defRPr/>
              </a:pPr>
              <a:t>22</a:t>
            </a:fld>
            <a:endParaRPr lang="en-US" dirty="0"/>
          </a:p>
        </p:txBody>
      </p:sp>
      <p:sp>
        <p:nvSpPr>
          <p:cNvPr id="7" name="Footer Placeholder 6"/>
          <p:cNvSpPr>
            <a:spLocks noGrp="1"/>
          </p:cNvSpPr>
          <p:nvPr>
            <p:ph type="ftr" sz="quarter" idx="13"/>
          </p:nvPr>
        </p:nvSpPr>
        <p:spPr/>
        <p:txBody>
          <a:bodyPr/>
          <a:lstStyle/>
          <a:p>
            <a:pPr>
              <a:defRPr/>
            </a:pPr>
            <a:r>
              <a:rPr lang="en-US" dirty="0"/>
              <a:t>Using Coordinates to Prove Geometric Theorems with Slope and Distance</a:t>
            </a:r>
          </a:p>
        </p:txBody>
      </p:sp>
      <p:graphicFrame>
        <p:nvGraphicFramePr>
          <p:cNvPr id="2" name="Object 1"/>
          <p:cNvGraphicFramePr>
            <a:graphicFrameLocks noChangeAspect="1"/>
          </p:cNvGraphicFramePr>
          <p:nvPr>
            <p:extLst>
              <p:ext uri="{D42A27DB-BD31-4B8C-83A1-F6EECF244321}">
                <p14:modId xmlns:p14="http://schemas.microsoft.com/office/powerpoint/2010/main" val="789329084"/>
              </p:ext>
            </p:extLst>
          </p:nvPr>
        </p:nvGraphicFramePr>
        <p:xfrm>
          <a:off x="5473700" y="3768034"/>
          <a:ext cx="177800" cy="292100"/>
        </p:xfrm>
        <a:graphic>
          <a:graphicData uri="http://schemas.openxmlformats.org/presentationml/2006/ole">
            <mc:AlternateContent xmlns:mc="http://schemas.openxmlformats.org/markup-compatibility/2006">
              <mc:Choice xmlns:v="urn:schemas-microsoft-com:vml" Requires="v">
                <p:oleObj spid="_x0000_s94638" name="Equation" r:id="rId3" imgW="177800" imgH="292100" progId="Equation.DSMT4">
                  <p:embed/>
                </p:oleObj>
              </mc:Choice>
              <mc:Fallback>
                <p:oleObj name="Equation" r:id="rId3" imgW="177800" imgH="292100" progId="Equation.DSMT4">
                  <p:embed/>
                  <p:pic>
                    <p:nvPicPr>
                      <p:cNvPr id="0" name=""/>
                      <p:cNvPicPr/>
                      <p:nvPr/>
                    </p:nvPicPr>
                    <p:blipFill>
                      <a:blip r:embed="rId4"/>
                      <a:stretch>
                        <a:fillRect/>
                      </a:stretch>
                    </p:blipFill>
                    <p:spPr>
                      <a:xfrm>
                        <a:off x="5473700" y="3768034"/>
                        <a:ext cx="177800" cy="292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30026551"/>
              </p:ext>
            </p:extLst>
          </p:nvPr>
        </p:nvGraphicFramePr>
        <p:xfrm>
          <a:off x="5473700" y="3768034"/>
          <a:ext cx="177800" cy="292100"/>
        </p:xfrm>
        <a:graphic>
          <a:graphicData uri="http://schemas.openxmlformats.org/presentationml/2006/ole">
            <mc:AlternateContent xmlns:mc="http://schemas.openxmlformats.org/markup-compatibility/2006">
              <mc:Choice xmlns:v="urn:schemas-microsoft-com:vml" Requires="v">
                <p:oleObj spid="_x0000_s94639" name="Equation" r:id="rId5" imgW="177800" imgH="292100" progId="Equation.DSMT4">
                  <p:embed/>
                </p:oleObj>
              </mc:Choice>
              <mc:Fallback>
                <p:oleObj name="Equation" r:id="rId5" imgW="177800" imgH="292100" progId="Equation.DSMT4">
                  <p:embed/>
                  <p:pic>
                    <p:nvPicPr>
                      <p:cNvPr id="0" name=""/>
                      <p:cNvPicPr/>
                      <p:nvPr/>
                    </p:nvPicPr>
                    <p:blipFill>
                      <a:blip r:embed="rId4"/>
                      <a:stretch>
                        <a:fillRect/>
                      </a:stretch>
                    </p:blipFill>
                    <p:spPr>
                      <a:xfrm>
                        <a:off x="5473700" y="3768034"/>
                        <a:ext cx="177800" cy="292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62963826"/>
              </p:ext>
            </p:extLst>
          </p:nvPr>
        </p:nvGraphicFramePr>
        <p:xfrm>
          <a:off x="5473700" y="3768034"/>
          <a:ext cx="177800" cy="292100"/>
        </p:xfrm>
        <a:graphic>
          <a:graphicData uri="http://schemas.openxmlformats.org/presentationml/2006/ole">
            <mc:AlternateContent xmlns:mc="http://schemas.openxmlformats.org/markup-compatibility/2006">
              <mc:Choice xmlns:v="urn:schemas-microsoft-com:vml" Requires="v">
                <p:oleObj spid="_x0000_s94640" name="Equation" r:id="rId6" imgW="177800" imgH="292100" progId="Equation.DSMT4">
                  <p:embed/>
                </p:oleObj>
              </mc:Choice>
              <mc:Fallback>
                <p:oleObj name="Equation" r:id="rId6" imgW="177800" imgH="292100" progId="Equation.DSMT4">
                  <p:embed/>
                  <p:pic>
                    <p:nvPicPr>
                      <p:cNvPr id="0" name=""/>
                      <p:cNvPicPr/>
                      <p:nvPr/>
                    </p:nvPicPr>
                    <p:blipFill>
                      <a:blip r:embed="rId4"/>
                      <a:stretch>
                        <a:fillRect/>
                      </a:stretch>
                    </p:blipFill>
                    <p:spPr>
                      <a:xfrm>
                        <a:off x="5473700" y="3768034"/>
                        <a:ext cx="177800" cy="292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43844735"/>
              </p:ext>
            </p:extLst>
          </p:nvPr>
        </p:nvGraphicFramePr>
        <p:xfrm>
          <a:off x="5473700" y="3768034"/>
          <a:ext cx="177800" cy="292100"/>
        </p:xfrm>
        <a:graphic>
          <a:graphicData uri="http://schemas.openxmlformats.org/presentationml/2006/ole">
            <mc:AlternateContent xmlns:mc="http://schemas.openxmlformats.org/markup-compatibility/2006">
              <mc:Choice xmlns:v="urn:schemas-microsoft-com:vml" Requires="v">
                <p:oleObj spid="_x0000_s94641" name="Equation" r:id="rId7" imgW="177800" imgH="292100" progId="Equation.DSMT4">
                  <p:embed/>
                </p:oleObj>
              </mc:Choice>
              <mc:Fallback>
                <p:oleObj name="Equation" r:id="rId7" imgW="177800" imgH="292100" progId="Equation.DSMT4">
                  <p:embed/>
                  <p:pic>
                    <p:nvPicPr>
                      <p:cNvPr id="0" name=""/>
                      <p:cNvPicPr/>
                      <p:nvPr/>
                    </p:nvPicPr>
                    <p:blipFill>
                      <a:blip r:embed="rId4"/>
                      <a:stretch>
                        <a:fillRect/>
                      </a:stretch>
                    </p:blipFill>
                    <p:spPr>
                      <a:xfrm>
                        <a:off x="5473700" y="3768034"/>
                        <a:ext cx="177800" cy="2921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92362163"/>
              </p:ext>
            </p:extLst>
          </p:nvPr>
        </p:nvGraphicFramePr>
        <p:xfrm>
          <a:off x="1299702" y="2051583"/>
          <a:ext cx="1511300" cy="368300"/>
        </p:xfrm>
        <a:graphic>
          <a:graphicData uri="http://schemas.openxmlformats.org/presentationml/2006/ole">
            <mc:AlternateContent xmlns:mc="http://schemas.openxmlformats.org/markup-compatibility/2006">
              <mc:Choice xmlns:v="urn:schemas-microsoft-com:vml" Requires="v">
                <p:oleObj spid="_x0000_s94642" name="Equation" r:id="rId8" imgW="1511300" imgH="368300" progId="Equation.DSMT4">
                  <p:embed/>
                </p:oleObj>
              </mc:Choice>
              <mc:Fallback>
                <p:oleObj name="Equation" r:id="rId8" imgW="1511300" imgH="368300" progId="Equation.DSMT4">
                  <p:embed/>
                  <p:pic>
                    <p:nvPicPr>
                      <p:cNvPr id="0" name=""/>
                      <p:cNvPicPr/>
                      <p:nvPr/>
                    </p:nvPicPr>
                    <p:blipFill>
                      <a:blip r:embed="rId9"/>
                      <a:stretch>
                        <a:fillRect/>
                      </a:stretch>
                    </p:blipFill>
                    <p:spPr>
                      <a:xfrm>
                        <a:off x="1299702" y="2051583"/>
                        <a:ext cx="1511300" cy="368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37841579"/>
              </p:ext>
            </p:extLst>
          </p:nvPr>
        </p:nvGraphicFramePr>
        <p:xfrm>
          <a:off x="1299702" y="2565933"/>
          <a:ext cx="1511300" cy="368300"/>
        </p:xfrm>
        <a:graphic>
          <a:graphicData uri="http://schemas.openxmlformats.org/presentationml/2006/ole">
            <mc:AlternateContent xmlns:mc="http://schemas.openxmlformats.org/markup-compatibility/2006">
              <mc:Choice xmlns:v="urn:schemas-microsoft-com:vml" Requires="v">
                <p:oleObj spid="_x0000_s94643" name="Equation" r:id="rId10" imgW="1511300" imgH="368300" progId="Equation.DSMT4">
                  <p:embed/>
                </p:oleObj>
              </mc:Choice>
              <mc:Fallback>
                <p:oleObj name="Equation" r:id="rId10" imgW="1511300" imgH="368300" progId="Equation.DSMT4">
                  <p:embed/>
                  <p:pic>
                    <p:nvPicPr>
                      <p:cNvPr id="0" name=""/>
                      <p:cNvPicPr/>
                      <p:nvPr/>
                    </p:nvPicPr>
                    <p:blipFill>
                      <a:blip r:embed="rId11"/>
                      <a:stretch>
                        <a:fillRect/>
                      </a:stretch>
                    </p:blipFill>
                    <p:spPr>
                      <a:xfrm>
                        <a:off x="1299702" y="2565933"/>
                        <a:ext cx="1511300" cy="3683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7078615"/>
              </p:ext>
            </p:extLst>
          </p:nvPr>
        </p:nvGraphicFramePr>
        <p:xfrm>
          <a:off x="1299702" y="3058058"/>
          <a:ext cx="1409700" cy="368300"/>
        </p:xfrm>
        <a:graphic>
          <a:graphicData uri="http://schemas.openxmlformats.org/presentationml/2006/ole">
            <mc:AlternateContent xmlns:mc="http://schemas.openxmlformats.org/markup-compatibility/2006">
              <mc:Choice xmlns:v="urn:schemas-microsoft-com:vml" Requires="v">
                <p:oleObj spid="_x0000_s94644" name="Equation" r:id="rId12" imgW="1409700" imgH="368300" progId="Equation.DSMT4">
                  <p:embed/>
                </p:oleObj>
              </mc:Choice>
              <mc:Fallback>
                <p:oleObj name="Equation" r:id="rId12" imgW="1409700" imgH="368300" progId="Equation.DSMT4">
                  <p:embed/>
                  <p:pic>
                    <p:nvPicPr>
                      <p:cNvPr id="0" name=""/>
                      <p:cNvPicPr/>
                      <p:nvPr/>
                    </p:nvPicPr>
                    <p:blipFill>
                      <a:blip r:embed="rId13"/>
                      <a:stretch>
                        <a:fillRect/>
                      </a:stretch>
                    </p:blipFill>
                    <p:spPr>
                      <a:xfrm>
                        <a:off x="1299702" y="3058058"/>
                        <a:ext cx="1409700" cy="3683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33730943"/>
              </p:ext>
            </p:extLst>
          </p:nvPr>
        </p:nvGraphicFramePr>
        <p:xfrm>
          <a:off x="1299702" y="3590740"/>
          <a:ext cx="965200" cy="368300"/>
        </p:xfrm>
        <a:graphic>
          <a:graphicData uri="http://schemas.openxmlformats.org/presentationml/2006/ole">
            <mc:AlternateContent xmlns:mc="http://schemas.openxmlformats.org/markup-compatibility/2006">
              <mc:Choice xmlns:v="urn:schemas-microsoft-com:vml" Requires="v">
                <p:oleObj spid="_x0000_s94645" name="Equation" r:id="rId14" imgW="965200" imgH="368300" progId="Equation.DSMT4">
                  <p:embed/>
                </p:oleObj>
              </mc:Choice>
              <mc:Fallback>
                <p:oleObj name="Equation" r:id="rId14" imgW="965200" imgH="368300" progId="Equation.DSMT4">
                  <p:embed/>
                  <p:pic>
                    <p:nvPicPr>
                      <p:cNvPr id="0" name=""/>
                      <p:cNvPicPr/>
                      <p:nvPr/>
                    </p:nvPicPr>
                    <p:blipFill>
                      <a:blip r:embed="rId15"/>
                      <a:stretch>
                        <a:fillRect/>
                      </a:stretch>
                    </p:blipFill>
                    <p:spPr>
                      <a:xfrm>
                        <a:off x="1299702" y="3590740"/>
                        <a:ext cx="965200" cy="3683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236628966"/>
              </p:ext>
            </p:extLst>
          </p:nvPr>
        </p:nvGraphicFramePr>
        <p:xfrm>
          <a:off x="1299702" y="4126179"/>
          <a:ext cx="1803400" cy="406400"/>
        </p:xfrm>
        <a:graphic>
          <a:graphicData uri="http://schemas.openxmlformats.org/presentationml/2006/ole">
            <mc:AlternateContent xmlns:mc="http://schemas.openxmlformats.org/markup-compatibility/2006">
              <mc:Choice xmlns:v="urn:schemas-microsoft-com:vml" Requires="v">
                <p:oleObj spid="_x0000_s94646" name="Equation" r:id="rId16" imgW="1803400" imgH="406400" progId="Equation.DSMT4">
                  <p:embed/>
                </p:oleObj>
              </mc:Choice>
              <mc:Fallback>
                <p:oleObj name="Equation" r:id="rId16" imgW="1803400" imgH="406400" progId="Equation.DSMT4">
                  <p:embed/>
                  <p:pic>
                    <p:nvPicPr>
                      <p:cNvPr id="0" name=""/>
                      <p:cNvPicPr/>
                      <p:nvPr/>
                    </p:nvPicPr>
                    <p:blipFill>
                      <a:blip r:embed="rId17"/>
                      <a:stretch>
                        <a:fillRect/>
                      </a:stretch>
                    </p:blipFill>
                    <p:spPr>
                      <a:xfrm>
                        <a:off x="1299702" y="4126179"/>
                        <a:ext cx="1803400" cy="406400"/>
                      </a:xfrm>
                      <a:prstGeom prst="rect">
                        <a:avLst/>
                      </a:prstGeom>
                    </p:spPr>
                  </p:pic>
                </p:oleObj>
              </mc:Fallback>
            </mc:AlternateContent>
          </a:graphicData>
        </a:graphic>
      </p:graphicFrame>
      <p:sp>
        <p:nvSpPr>
          <p:cNvPr id="4" name="TextBox 3"/>
          <p:cNvSpPr txBox="1"/>
          <p:nvPr/>
        </p:nvSpPr>
        <p:spPr>
          <a:xfrm>
            <a:off x="3954001" y="2052129"/>
            <a:ext cx="3670300" cy="384721"/>
          </a:xfrm>
          <a:prstGeom prst="rect">
            <a:avLst/>
          </a:prstGeom>
          <a:noFill/>
        </p:spPr>
        <p:txBody>
          <a:bodyPr wrap="square" rtlCol="0">
            <a:spAutoFit/>
          </a:bodyPr>
          <a:lstStyle/>
          <a:p>
            <a:r>
              <a:rPr lang="en-US" sz="1900" dirty="0">
                <a:latin typeface="Arial"/>
                <a:cs typeface="Arial"/>
              </a:rPr>
              <a:t>Pythagorean Theorem</a:t>
            </a:r>
          </a:p>
        </p:txBody>
      </p:sp>
      <p:sp>
        <p:nvSpPr>
          <p:cNvPr id="16" name="TextBox 15"/>
          <p:cNvSpPr txBox="1"/>
          <p:nvPr/>
        </p:nvSpPr>
        <p:spPr>
          <a:xfrm>
            <a:off x="3954001" y="2565933"/>
            <a:ext cx="3670300" cy="384721"/>
          </a:xfrm>
          <a:prstGeom prst="rect">
            <a:avLst/>
          </a:prstGeom>
          <a:noFill/>
        </p:spPr>
        <p:txBody>
          <a:bodyPr wrap="square" rtlCol="0">
            <a:spAutoFit/>
          </a:bodyPr>
          <a:lstStyle/>
          <a:p>
            <a:r>
              <a:rPr lang="en-US" sz="1900" dirty="0">
                <a:latin typeface="Arial"/>
                <a:cs typeface="Arial"/>
              </a:rPr>
              <a:t>Substitute values for </a:t>
            </a:r>
            <a:r>
              <a:rPr lang="en-US" sz="1900" i="1" dirty="0">
                <a:solidFill>
                  <a:srgbClr val="0000FF"/>
                </a:solidFill>
                <a:latin typeface="Arial"/>
                <a:cs typeface="Arial"/>
              </a:rPr>
              <a:t>a</a:t>
            </a:r>
            <a:r>
              <a:rPr lang="en-US" sz="1900" dirty="0">
                <a:latin typeface="Arial"/>
                <a:cs typeface="Arial"/>
              </a:rPr>
              <a:t> and </a:t>
            </a:r>
            <a:r>
              <a:rPr lang="en-US" sz="1900" i="1" dirty="0">
                <a:solidFill>
                  <a:srgbClr val="0000FF"/>
                </a:solidFill>
                <a:latin typeface="Arial"/>
                <a:cs typeface="Arial"/>
              </a:rPr>
              <a:t>b</a:t>
            </a:r>
            <a:r>
              <a:rPr lang="en-US" sz="1900" dirty="0">
                <a:latin typeface="Arial"/>
                <a:cs typeface="Arial"/>
              </a:rPr>
              <a:t>.</a:t>
            </a:r>
          </a:p>
        </p:txBody>
      </p:sp>
      <p:sp>
        <p:nvSpPr>
          <p:cNvPr id="17" name="TextBox 16"/>
          <p:cNvSpPr txBox="1"/>
          <p:nvPr/>
        </p:nvSpPr>
        <p:spPr>
          <a:xfrm>
            <a:off x="3954001" y="3073387"/>
            <a:ext cx="3670300" cy="384721"/>
          </a:xfrm>
          <a:prstGeom prst="rect">
            <a:avLst/>
          </a:prstGeom>
          <a:noFill/>
        </p:spPr>
        <p:txBody>
          <a:bodyPr wrap="square" rtlCol="0">
            <a:spAutoFit/>
          </a:bodyPr>
          <a:lstStyle/>
          <a:p>
            <a:r>
              <a:rPr lang="en-US" sz="1900" dirty="0">
                <a:latin typeface="Arial"/>
                <a:cs typeface="Arial"/>
              </a:rPr>
              <a:t>Simplify each term.</a:t>
            </a:r>
          </a:p>
        </p:txBody>
      </p:sp>
      <p:sp>
        <p:nvSpPr>
          <p:cNvPr id="18" name="TextBox 17"/>
          <p:cNvSpPr txBox="1"/>
          <p:nvPr/>
        </p:nvSpPr>
        <p:spPr>
          <a:xfrm>
            <a:off x="3954001" y="3636676"/>
            <a:ext cx="3670300" cy="384721"/>
          </a:xfrm>
          <a:prstGeom prst="rect">
            <a:avLst/>
          </a:prstGeom>
          <a:noFill/>
        </p:spPr>
        <p:txBody>
          <a:bodyPr wrap="square" rtlCol="0">
            <a:spAutoFit/>
          </a:bodyPr>
          <a:lstStyle/>
          <a:p>
            <a:r>
              <a:rPr lang="en-US" sz="1900" dirty="0">
                <a:latin typeface="Arial"/>
                <a:cs typeface="Arial"/>
              </a:rPr>
              <a:t>Simplify.</a:t>
            </a:r>
          </a:p>
        </p:txBody>
      </p:sp>
      <p:sp>
        <p:nvSpPr>
          <p:cNvPr id="19" name="TextBox 18"/>
          <p:cNvSpPr txBox="1"/>
          <p:nvPr/>
        </p:nvSpPr>
        <p:spPr>
          <a:xfrm>
            <a:off x="3954001" y="4087044"/>
            <a:ext cx="4329113" cy="677108"/>
          </a:xfrm>
          <a:prstGeom prst="rect">
            <a:avLst/>
          </a:prstGeom>
          <a:noFill/>
        </p:spPr>
        <p:txBody>
          <a:bodyPr wrap="square" rtlCol="0">
            <a:spAutoFit/>
          </a:bodyPr>
          <a:lstStyle/>
          <a:p>
            <a:r>
              <a:rPr lang="en-US" sz="1900" dirty="0">
                <a:latin typeface="Arial"/>
                <a:cs typeface="Arial"/>
              </a:rPr>
              <a:t>Take the square root of both sides of the equation.</a:t>
            </a:r>
          </a:p>
        </p:txBody>
      </p:sp>
      <p:graphicFrame>
        <p:nvGraphicFramePr>
          <p:cNvPr id="20" name="Object 19"/>
          <p:cNvGraphicFramePr>
            <a:graphicFrameLocks noChangeAspect="1"/>
          </p:cNvGraphicFramePr>
          <p:nvPr>
            <p:extLst>
              <p:ext uri="{D42A27DB-BD31-4B8C-83A1-F6EECF244321}">
                <p14:modId xmlns:p14="http://schemas.microsoft.com/office/powerpoint/2010/main" val="2564622337"/>
              </p:ext>
            </p:extLst>
          </p:nvPr>
        </p:nvGraphicFramePr>
        <p:xfrm>
          <a:off x="7042149" y="4767610"/>
          <a:ext cx="596900" cy="406400"/>
        </p:xfrm>
        <a:graphic>
          <a:graphicData uri="http://schemas.openxmlformats.org/presentationml/2006/ole">
            <mc:AlternateContent xmlns:mc="http://schemas.openxmlformats.org/markup-compatibility/2006">
              <mc:Choice xmlns:v="urn:schemas-microsoft-com:vml" Requires="v">
                <p:oleObj spid="_x0000_s94647" name="Equation" r:id="rId18" imgW="596900" imgH="406400" progId="Equation.DSMT4">
                  <p:embed/>
                </p:oleObj>
              </mc:Choice>
              <mc:Fallback>
                <p:oleObj name="Equation" r:id="rId18" imgW="596900" imgH="406400" progId="Equation.DSMT4">
                  <p:embed/>
                  <p:pic>
                    <p:nvPicPr>
                      <p:cNvPr id="0" name=""/>
                      <p:cNvPicPr/>
                      <p:nvPr/>
                    </p:nvPicPr>
                    <p:blipFill>
                      <a:blip r:embed="rId19"/>
                      <a:stretch>
                        <a:fillRect/>
                      </a:stretch>
                    </p:blipFill>
                    <p:spPr>
                      <a:xfrm>
                        <a:off x="7042149" y="4767610"/>
                        <a:ext cx="596900" cy="406400"/>
                      </a:xfrm>
                      <a:prstGeom prst="rect">
                        <a:avLst/>
                      </a:prstGeom>
                    </p:spPr>
                  </p:pic>
                </p:oleObj>
              </mc:Fallback>
            </mc:AlternateContent>
          </a:graphicData>
        </a:graphic>
      </p:graphicFrame>
    </p:spTree>
    <p:extLst>
      <p:ext uri="{BB962C8B-B14F-4D97-AF65-F5344CB8AC3E}">
        <p14:creationId xmlns:p14="http://schemas.microsoft.com/office/powerpoint/2010/main" val="731542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601">
                                            <p:txEl>
                                              <p:pRg st="9" end="9"/>
                                            </p:txEl>
                                          </p:spTgt>
                                        </p:tgtEl>
                                        <p:attrNameLst>
                                          <p:attrName>style.visibility</p:attrName>
                                        </p:attrNameLst>
                                      </p:cBhvr>
                                      <p:to>
                                        <p:strVal val="visible"/>
                                      </p:to>
                                    </p:set>
                                    <p:animEffect transition="in" filter="fade">
                                      <p:cBhvr>
                                        <p:cTn id="47" dur="500"/>
                                        <p:tgtEl>
                                          <p:spTgt spid="25601">
                                            <p:txEl>
                                              <p:pRg st="9" end="9"/>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P spid="4"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641350" y="641350"/>
            <a:ext cx="7854950" cy="4997450"/>
          </a:xfrm>
        </p:spPr>
        <p:txBody>
          <a:bodyPr>
            <a:normAutofit fontScale="77500" lnSpcReduction="20000"/>
          </a:bodyPr>
          <a:lstStyle/>
          <a:p>
            <a:pPr eaLnBrk="1" hangingPunct="1">
              <a:defRPr/>
            </a:pPr>
            <a:r>
              <a:rPr lang="en-US" sz="2800" b="1" dirty="0"/>
              <a:t>Guided Practice: </a:t>
            </a:r>
            <a:r>
              <a:rPr lang="en-US" sz="2800" b="1" dirty="0">
                <a:solidFill>
                  <a:srgbClr val="000090"/>
                </a:solidFill>
              </a:rPr>
              <a:t>Example 1, </a:t>
            </a:r>
            <a:r>
              <a:rPr lang="en-US" sz="2800" b="1" i="1" dirty="0">
                <a:solidFill>
                  <a:srgbClr val="000090"/>
                </a:solidFill>
              </a:rPr>
              <a:t>continued</a:t>
            </a:r>
          </a:p>
          <a:p>
            <a:pPr eaLnBrk="1" hangingPunct="1">
              <a:defRPr/>
            </a:pPr>
            <a:endParaRPr lang="en-US" sz="1100" baseline="30000" dirty="0"/>
          </a:p>
          <a:p>
            <a:pPr marL="514350" indent="-514350">
              <a:buFont typeface="+mj-lt"/>
              <a:buAutoNum type="arabicPeriod" startAt="6"/>
            </a:pPr>
            <a:r>
              <a:rPr lang="en-US" sz="2800" b="1" dirty="0">
                <a:solidFill>
                  <a:srgbClr val="660066"/>
                </a:solidFill>
              </a:rPr>
              <a:t>Now use the distance formula between the same points, (4, 9) and (-2, 6).</a:t>
            </a:r>
          </a:p>
          <a:p>
            <a:pPr lvl="1" algn="l">
              <a:lnSpc>
                <a:spcPct val="150000"/>
              </a:lnSpc>
            </a:pPr>
            <a:r>
              <a:rPr lang="en-US" dirty="0">
                <a:solidFill>
                  <a:schemeClr val="tx1"/>
                </a:solidFill>
              </a:rPr>
              <a:t>Let </a:t>
            </a:r>
            <a:r>
              <a:rPr lang="en-US" dirty="0">
                <a:solidFill>
                  <a:srgbClr val="0000FF"/>
                </a:solidFill>
              </a:rPr>
              <a:t>(</a:t>
            </a:r>
            <a:r>
              <a:rPr lang="en-US" i="1" dirty="0">
                <a:solidFill>
                  <a:srgbClr val="0000FF"/>
                </a:solidFill>
              </a:rPr>
              <a:t>x</a:t>
            </a:r>
            <a:r>
              <a:rPr lang="en-US" baseline="-25000" dirty="0">
                <a:solidFill>
                  <a:srgbClr val="0000FF"/>
                </a:solidFill>
              </a:rPr>
              <a:t>1</a:t>
            </a:r>
            <a:r>
              <a:rPr lang="en-US" dirty="0">
                <a:solidFill>
                  <a:srgbClr val="0000FF"/>
                </a:solidFill>
              </a:rPr>
              <a:t>, </a:t>
            </a:r>
            <a:r>
              <a:rPr lang="en-US" i="1" dirty="0">
                <a:solidFill>
                  <a:srgbClr val="0000FF"/>
                </a:solidFill>
              </a:rPr>
              <a:t>y</a:t>
            </a:r>
            <a:r>
              <a:rPr lang="en-US" baseline="-25000" dirty="0">
                <a:solidFill>
                  <a:srgbClr val="0000FF"/>
                </a:solidFill>
              </a:rPr>
              <a:t>1</a:t>
            </a:r>
            <a:r>
              <a:rPr lang="en-US" dirty="0">
                <a:solidFill>
                  <a:srgbClr val="0000FF"/>
                </a:solidFill>
              </a:rPr>
              <a:t>) = (4, 9) </a:t>
            </a:r>
            <a:r>
              <a:rPr lang="en-US" dirty="0">
                <a:solidFill>
                  <a:schemeClr val="tx1"/>
                </a:solidFill>
              </a:rPr>
              <a:t>and </a:t>
            </a:r>
            <a:r>
              <a:rPr lang="en-US" dirty="0">
                <a:solidFill>
                  <a:srgbClr val="0000FF"/>
                </a:solidFill>
              </a:rPr>
              <a:t>(</a:t>
            </a:r>
            <a:r>
              <a:rPr lang="en-US" i="1" dirty="0">
                <a:solidFill>
                  <a:srgbClr val="0000FF"/>
                </a:solidFill>
              </a:rPr>
              <a:t>x</a:t>
            </a:r>
            <a:r>
              <a:rPr lang="en-US" baseline="-25000" dirty="0">
                <a:solidFill>
                  <a:srgbClr val="0000FF"/>
                </a:solidFill>
              </a:rPr>
              <a:t>2</a:t>
            </a:r>
            <a:r>
              <a:rPr lang="en-US" dirty="0">
                <a:solidFill>
                  <a:srgbClr val="0000FF"/>
                </a:solidFill>
              </a:rPr>
              <a:t>, </a:t>
            </a:r>
            <a:r>
              <a:rPr lang="en-US" i="1" dirty="0">
                <a:solidFill>
                  <a:srgbClr val="0000FF"/>
                </a:solidFill>
              </a:rPr>
              <a:t>y</a:t>
            </a:r>
            <a:r>
              <a:rPr lang="en-US" baseline="-25000" dirty="0">
                <a:solidFill>
                  <a:srgbClr val="0000FF"/>
                </a:solidFill>
              </a:rPr>
              <a:t>2</a:t>
            </a:r>
            <a:r>
              <a:rPr lang="en-US" dirty="0">
                <a:solidFill>
                  <a:srgbClr val="0000FF"/>
                </a:solidFill>
              </a:rPr>
              <a:t>) = (-2, 6)</a:t>
            </a:r>
            <a:r>
              <a:rPr lang="en-US" dirty="0">
                <a:solidFill>
                  <a:schemeClr val="tx1"/>
                </a:solidFill>
              </a:rPr>
              <a:t>.</a:t>
            </a:r>
          </a:p>
          <a:p>
            <a:pPr lvl="1" algn="l">
              <a:lnSpc>
                <a:spcPct val="150000"/>
              </a:lnSpc>
            </a:pPr>
            <a:r>
              <a:rPr lang="en-US" dirty="0">
                <a:solidFill>
                  <a:schemeClr val="tx1"/>
                </a:solidFill>
              </a:rPr>
              <a:t> </a:t>
            </a: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40000"/>
              </a:lnSpc>
            </a:pPr>
            <a:r>
              <a:rPr lang="en-US" dirty="0">
                <a:solidFill>
                  <a:schemeClr val="tx1"/>
                </a:solidFill>
              </a:rPr>
              <a:t>The distance between the points (4, 9) and (-2, 6) is         units, or approximately </a:t>
            </a:r>
            <a:r>
              <a:rPr lang="en-US" dirty="0">
                <a:solidFill>
                  <a:srgbClr val="FF0000"/>
                </a:solidFill>
              </a:rPr>
              <a:t>6.7 units</a:t>
            </a:r>
            <a:r>
              <a:rPr lang="en-US" dirty="0">
                <a:solidFill>
                  <a:schemeClr val="tx1"/>
                </a:solidFill>
              </a:rPr>
              <a:t>.	</a:t>
            </a:r>
          </a:p>
        </p:txBody>
      </p:sp>
      <p:sp>
        <p:nvSpPr>
          <p:cNvPr id="3" name="Slide Number Placeholder 2"/>
          <p:cNvSpPr>
            <a:spLocks noGrp="1"/>
          </p:cNvSpPr>
          <p:nvPr>
            <p:ph type="sldNum" sz="quarter" idx="11"/>
          </p:nvPr>
        </p:nvSpPr>
        <p:spPr/>
        <p:txBody>
          <a:bodyPr/>
          <a:lstStyle/>
          <a:p>
            <a:pPr>
              <a:defRPr/>
            </a:pPr>
            <a:fld id="{FC15317E-1B80-0043-B4F7-B8EE21FF8353}" type="slidenum">
              <a:rPr lang="en-US" smtClean="0"/>
              <a:pPr>
                <a:defRPr/>
              </a:pPr>
              <a:t>23</a:t>
            </a:fld>
            <a:endParaRPr lang="en-US" dirty="0"/>
          </a:p>
        </p:txBody>
      </p:sp>
      <p:sp>
        <p:nvSpPr>
          <p:cNvPr id="7" name="Footer Placeholder 6"/>
          <p:cNvSpPr>
            <a:spLocks noGrp="1"/>
          </p:cNvSpPr>
          <p:nvPr>
            <p:ph type="ftr" sz="quarter" idx="13"/>
          </p:nvPr>
        </p:nvSpPr>
        <p:spPr/>
        <p:txBody>
          <a:bodyPr/>
          <a:lstStyle/>
          <a:p>
            <a:pPr>
              <a:defRPr/>
            </a:pPr>
            <a:r>
              <a:rPr lang="en-US" dirty="0"/>
              <a:t>Using Coordinates to Prove Geometric Theorems with Slope and Distance</a:t>
            </a:r>
          </a:p>
        </p:txBody>
      </p:sp>
      <p:graphicFrame>
        <p:nvGraphicFramePr>
          <p:cNvPr id="2" name="Object 1"/>
          <p:cNvGraphicFramePr>
            <a:graphicFrameLocks noChangeAspect="1"/>
          </p:cNvGraphicFramePr>
          <p:nvPr>
            <p:extLst>
              <p:ext uri="{D42A27DB-BD31-4B8C-83A1-F6EECF244321}">
                <p14:modId xmlns:p14="http://schemas.microsoft.com/office/powerpoint/2010/main" val="1448174957"/>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95644" name="Equation" r:id="rId3" imgW="177800" imgH="292100" progId="Equation.DSMT4">
                  <p:embed/>
                </p:oleObj>
              </mc:Choice>
              <mc:Fallback>
                <p:oleObj name="Equation" r:id="rId3"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11726154"/>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95645" name="Equation" r:id="rId5" imgW="177800" imgH="292100" progId="Equation.DSMT4">
                  <p:embed/>
                </p:oleObj>
              </mc:Choice>
              <mc:Fallback>
                <p:oleObj name="Equation" r:id="rId5"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66959444"/>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95646" name="Equation" r:id="rId6" imgW="177800" imgH="292100" progId="Equation.DSMT4">
                  <p:embed/>
                </p:oleObj>
              </mc:Choice>
              <mc:Fallback>
                <p:oleObj name="Equation" r:id="rId6"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42952791"/>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95647" name="Equation" r:id="rId7" imgW="177800" imgH="292100" progId="Equation.DSMT4">
                  <p:embed/>
                </p:oleObj>
              </mc:Choice>
              <mc:Fallback>
                <p:oleObj name="Equation" r:id="rId7"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88417993"/>
              </p:ext>
            </p:extLst>
          </p:nvPr>
        </p:nvGraphicFramePr>
        <p:xfrm>
          <a:off x="1136650" y="2218334"/>
          <a:ext cx="2832099" cy="457821"/>
        </p:xfrm>
        <a:graphic>
          <a:graphicData uri="http://schemas.openxmlformats.org/presentationml/2006/ole">
            <mc:AlternateContent xmlns:mc="http://schemas.openxmlformats.org/markup-compatibility/2006">
              <mc:Choice xmlns:v="urn:schemas-microsoft-com:vml" Requires="v">
                <p:oleObj spid="_x0000_s95648" name="Equation" r:id="rId8" imgW="3378200" imgH="546100" progId="Equation.DSMT4">
                  <p:embed/>
                </p:oleObj>
              </mc:Choice>
              <mc:Fallback>
                <p:oleObj name="Equation" r:id="rId8" imgW="3378200" imgH="546100" progId="Equation.DSMT4">
                  <p:embed/>
                  <p:pic>
                    <p:nvPicPr>
                      <p:cNvPr id="0" name=""/>
                      <p:cNvPicPr/>
                      <p:nvPr/>
                    </p:nvPicPr>
                    <p:blipFill>
                      <a:blip r:embed="rId9"/>
                      <a:stretch>
                        <a:fillRect/>
                      </a:stretch>
                    </p:blipFill>
                    <p:spPr>
                      <a:xfrm>
                        <a:off x="1136650" y="2218334"/>
                        <a:ext cx="2832099" cy="457821"/>
                      </a:xfrm>
                      <a:prstGeom prst="rect">
                        <a:avLst/>
                      </a:prstGeom>
                    </p:spPr>
                  </p:pic>
                </p:oleObj>
              </mc:Fallback>
            </mc:AlternateContent>
          </a:graphicData>
        </a:graphic>
      </p:graphicFrame>
      <p:sp>
        <p:nvSpPr>
          <p:cNvPr id="4" name="TextBox 3"/>
          <p:cNvSpPr txBox="1"/>
          <p:nvPr/>
        </p:nvSpPr>
        <p:spPr>
          <a:xfrm>
            <a:off x="4413249" y="2245918"/>
            <a:ext cx="3670300" cy="384721"/>
          </a:xfrm>
          <a:prstGeom prst="rect">
            <a:avLst/>
          </a:prstGeom>
          <a:noFill/>
        </p:spPr>
        <p:txBody>
          <a:bodyPr wrap="square" rtlCol="0">
            <a:spAutoFit/>
          </a:bodyPr>
          <a:lstStyle/>
          <a:p>
            <a:r>
              <a:rPr lang="en-US" sz="1900" dirty="0">
                <a:latin typeface="Arial"/>
                <a:cs typeface="Arial"/>
              </a:rPr>
              <a:t>Distance Formula</a:t>
            </a:r>
          </a:p>
        </p:txBody>
      </p:sp>
      <p:sp>
        <p:nvSpPr>
          <p:cNvPr id="16" name="TextBox 15"/>
          <p:cNvSpPr txBox="1"/>
          <p:nvPr/>
        </p:nvSpPr>
        <p:spPr>
          <a:xfrm>
            <a:off x="4413249" y="3796427"/>
            <a:ext cx="3670300" cy="384721"/>
          </a:xfrm>
          <a:prstGeom prst="rect">
            <a:avLst/>
          </a:prstGeom>
          <a:noFill/>
        </p:spPr>
        <p:txBody>
          <a:bodyPr wrap="square" rtlCol="0">
            <a:spAutoFit/>
          </a:bodyPr>
          <a:lstStyle/>
          <a:p>
            <a:r>
              <a:rPr lang="en-US" sz="1900" dirty="0">
                <a:latin typeface="Arial"/>
                <a:cs typeface="Arial"/>
              </a:rPr>
              <a:t>Evaluate squares.</a:t>
            </a:r>
          </a:p>
        </p:txBody>
      </p:sp>
      <p:sp>
        <p:nvSpPr>
          <p:cNvPr id="17" name="TextBox 16"/>
          <p:cNvSpPr txBox="1"/>
          <p:nvPr/>
        </p:nvSpPr>
        <p:spPr>
          <a:xfrm>
            <a:off x="4413249" y="2756944"/>
            <a:ext cx="3670300" cy="384721"/>
          </a:xfrm>
          <a:prstGeom prst="rect">
            <a:avLst/>
          </a:prstGeom>
          <a:noFill/>
        </p:spPr>
        <p:txBody>
          <a:bodyPr wrap="square" rtlCol="0">
            <a:spAutoFit/>
          </a:bodyPr>
          <a:lstStyle/>
          <a:p>
            <a:r>
              <a:rPr lang="en-US" sz="1900" dirty="0">
                <a:latin typeface="Arial"/>
                <a:cs typeface="Arial"/>
              </a:rPr>
              <a:t>Substitute (4, 9) and (-2, 6).</a:t>
            </a:r>
          </a:p>
        </p:txBody>
      </p:sp>
      <p:sp>
        <p:nvSpPr>
          <p:cNvPr id="18" name="TextBox 17"/>
          <p:cNvSpPr txBox="1"/>
          <p:nvPr/>
        </p:nvSpPr>
        <p:spPr>
          <a:xfrm>
            <a:off x="4413249" y="3285141"/>
            <a:ext cx="3670300" cy="384721"/>
          </a:xfrm>
          <a:prstGeom prst="rect">
            <a:avLst/>
          </a:prstGeom>
          <a:noFill/>
        </p:spPr>
        <p:txBody>
          <a:bodyPr wrap="square" rtlCol="0">
            <a:spAutoFit/>
          </a:bodyPr>
          <a:lstStyle/>
          <a:p>
            <a:r>
              <a:rPr lang="en-US" sz="1900" dirty="0">
                <a:latin typeface="Arial"/>
                <a:cs typeface="Arial"/>
              </a:rPr>
              <a:t>Simplify.</a:t>
            </a:r>
          </a:p>
        </p:txBody>
      </p:sp>
      <p:graphicFrame>
        <p:nvGraphicFramePr>
          <p:cNvPr id="20" name="Object 19"/>
          <p:cNvGraphicFramePr>
            <a:graphicFrameLocks noChangeAspect="1"/>
          </p:cNvGraphicFramePr>
          <p:nvPr>
            <p:extLst>
              <p:ext uri="{D42A27DB-BD31-4B8C-83A1-F6EECF244321}">
                <p14:modId xmlns:p14="http://schemas.microsoft.com/office/powerpoint/2010/main" val="2115633926"/>
              </p:ext>
            </p:extLst>
          </p:nvPr>
        </p:nvGraphicFramePr>
        <p:xfrm>
          <a:off x="6740523" y="4750572"/>
          <a:ext cx="476251" cy="324256"/>
        </p:xfrm>
        <a:graphic>
          <a:graphicData uri="http://schemas.openxmlformats.org/presentationml/2006/ole">
            <mc:AlternateContent xmlns:mc="http://schemas.openxmlformats.org/markup-compatibility/2006">
              <mc:Choice xmlns:v="urn:schemas-microsoft-com:vml" Requires="v">
                <p:oleObj spid="_x0000_s95649" name="Equation" r:id="rId10" imgW="596900" imgH="406400" progId="Equation.DSMT4">
                  <p:embed/>
                </p:oleObj>
              </mc:Choice>
              <mc:Fallback>
                <p:oleObj name="Equation" r:id="rId10" imgW="596900" imgH="406400" progId="Equation.DSMT4">
                  <p:embed/>
                  <p:pic>
                    <p:nvPicPr>
                      <p:cNvPr id="0" name=""/>
                      <p:cNvPicPr/>
                      <p:nvPr/>
                    </p:nvPicPr>
                    <p:blipFill>
                      <a:blip r:embed="rId11"/>
                      <a:stretch>
                        <a:fillRect/>
                      </a:stretch>
                    </p:blipFill>
                    <p:spPr>
                      <a:xfrm>
                        <a:off x="6740523" y="4750572"/>
                        <a:ext cx="476251" cy="324256"/>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082169915"/>
              </p:ext>
            </p:extLst>
          </p:nvPr>
        </p:nvGraphicFramePr>
        <p:xfrm>
          <a:off x="1136650" y="2737894"/>
          <a:ext cx="2258766" cy="393267"/>
        </p:xfrm>
        <a:graphic>
          <a:graphicData uri="http://schemas.openxmlformats.org/presentationml/2006/ole">
            <mc:AlternateContent xmlns:mc="http://schemas.openxmlformats.org/markup-compatibility/2006">
              <mc:Choice xmlns:v="urn:schemas-microsoft-com:vml" Requires="v">
                <p:oleObj spid="_x0000_s95650" name="Equation" r:id="rId12" imgW="2844800" imgH="495300" progId="Equation.DSMT4">
                  <p:embed/>
                </p:oleObj>
              </mc:Choice>
              <mc:Fallback>
                <p:oleObj name="Equation" r:id="rId12" imgW="2844800" imgH="495300" progId="Equation.DSMT4">
                  <p:embed/>
                  <p:pic>
                    <p:nvPicPr>
                      <p:cNvPr id="0" name=""/>
                      <p:cNvPicPr/>
                      <p:nvPr/>
                    </p:nvPicPr>
                    <p:blipFill>
                      <a:blip r:embed="rId13"/>
                      <a:stretch>
                        <a:fillRect/>
                      </a:stretch>
                    </p:blipFill>
                    <p:spPr>
                      <a:xfrm>
                        <a:off x="1136650" y="2737894"/>
                        <a:ext cx="2258766" cy="393267"/>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26064166"/>
              </p:ext>
            </p:extLst>
          </p:nvPr>
        </p:nvGraphicFramePr>
        <p:xfrm>
          <a:off x="1138484" y="3285141"/>
          <a:ext cx="1801566" cy="423259"/>
        </p:xfrm>
        <a:graphic>
          <a:graphicData uri="http://schemas.openxmlformats.org/presentationml/2006/ole">
            <mc:AlternateContent xmlns:mc="http://schemas.openxmlformats.org/markup-compatibility/2006">
              <mc:Choice xmlns:v="urn:schemas-microsoft-com:vml" Requires="v">
                <p:oleObj spid="_x0000_s95651" name="Equation" r:id="rId14" imgW="2108200" imgH="495300" progId="Equation.DSMT4">
                  <p:embed/>
                </p:oleObj>
              </mc:Choice>
              <mc:Fallback>
                <p:oleObj name="Equation" r:id="rId14" imgW="2108200" imgH="495300" progId="Equation.DSMT4">
                  <p:embed/>
                  <p:pic>
                    <p:nvPicPr>
                      <p:cNvPr id="0" name=""/>
                      <p:cNvPicPr/>
                      <p:nvPr/>
                    </p:nvPicPr>
                    <p:blipFill>
                      <a:blip r:embed="rId15"/>
                      <a:stretch>
                        <a:fillRect/>
                      </a:stretch>
                    </p:blipFill>
                    <p:spPr>
                      <a:xfrm>
                        <a:off x="1138484" y="3285141"/>
                        <a:ext cx="1801566" cy="423259"/>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494630540"/>
              </p:ext>
            </p:extLst>
          </p:nvPr>
        </p:nvGraphicFramePr>
        <p:xfrm>
          <a:off x="1138484" y="3835686"/>
          <a:ext cx="1090366" cy="345462"/>
        </p:xfrm>
        <a:graphic>
          <a:graphicData uri="http://schemas.openxmlformats.org/presentationml/2006/ole">
            <mc:AlternateContent xmlns:mc="http://schemas.openxmlformats.org/markup-compatibility/2006">
              <mc:Choice xmlns:v="urn:schemas-microsoft-com:vml" Requires="v">
                <p:oleObj spid="_x0000_s95652" name="Equation" r:id="rId16" imgW="1282700" imgH="406400" progId="Equation.DSMT4">
                  <p:embed/>
                </p:oleObj>
              </mc:Choice>
              <mc:Fallback>
                <p:oleObj name="Equation" r:id="rId16" imgW="1282700" imgH="406400" progId="Equation.DSMT4">
                  <p:embed/>
                  <p:pic>
                    <p:nvPicPr>
                      <p:cNvPr id="0" name=""/>
                      <p:cNvPicPr/>
                      <p:nvPr/>
                    </p:nvPicPr>
                    <p:blipFill>
                      <a:blip r:embed="rId17"/>
                      <a:stretch>
                        <a:fillRect/>
                      </a:stretch>
                    </p:blipFill>
                    <p:spPr>
                      <a:xfrm>
                        <a:off x="1138484" y="3835686"/>
                        <a:ext cx="1090366" cy="345462"/>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933759914"/>
              </p:ext>
            </p:extLst>
          </p:nvPr>
        </p:nvGraphicFramePr>
        <p:xfrm>
          <a:off x="1138484" y="4321584"/>
          <a:ext cx="779216" cy="377802"/>
        </p:xfrm>
        <a:graphic>
          <a:graphicData uri="http://schemas.openxmlformats.org/presentationml/2006/ole">
            <mc:AlternateContent xmlns:mc="http://schemas.openxmlformats.org/markup-compatibility/2006">
              <mc:Choice xmlns:v="urn:schemas-microsoft-com:vml" Requires="v">
                <p:oleObj spid="_x0000_s95653" name="Equation" r:id="rId18" imgW="838200" imgH="406400" progId="Equation.DSMT4">
                  <p:embed/>
                </p:oleObj>
              </mc:Choice>
              <mc:Fallback>
                <p:oleObj name="Equation" r:id="rId18" imgW="838200" imgH="406400" progId="Equation.DSMT4">
                  <p:embed/>
                  <p:pic>
                    <p:nvPicPr>
                      <p:cNvPr id="0" name=""/>
                      <p:cNvPicPr/>
                      <p:nvPr/>
                    </p:nvPicPr>
                    <p:blipFill>
                      <a:blip r:embed="rId19"/>
                      <a:stretch>
                        <a:fillRect/>
                      </a:stretch>
                    </p:blipFill>
                    <p:spPr>
                      <a:xfrm>
                        <a:off x="1138484" y="4321584"/>
                        <a:ext cx="779216" cy="377802"/>
                      </a:xfrm>
                      <a:prstGeom prst="rect">
                        <a:avLst/>
                      </a:prstGeom>
                    </p:spPr>
                  </p:pic>
                </p:oleObj>
              </mc:Fallback>
            </mc:AlternateContent>
          </a:graphicData>
        </a:graphic>
      </p:graphicFrame>
      <p:sp>
        <p:nvSpPr>
          <p:cNvPr id="25" name="TextBox 24"/>
          <p:cNvSpPr txBox="1"/>
          <p:nvPr/>
        </p:nvSpPr>
        <p:spPr>
          <a:xfrm>
            <a:off x="4413249" y="4295033"/>
            <a:ext cx="3670300" cy="384721"/>
          </a:xfrm>
          <a:prstGeom prst="rect">
            <a:avLst/>
          </a:prstGeom>
          <a:noFill/>
        </p:spPr>
        <p:txBody>
          <a:bodyPr wrap="square" rtlCol="0">
            <a:spAutoFit/>
          </a:bodyPr>
          <a:lstStyle/>
          <a:p>
            <a:r>
              <a:rPr lang="en-US" sz="1900" dirty="0">
                <a:latin typeface="Arial"/>
                <a:cs typeface="Arial"/>
              </a:rPr>
              <a:t>Simplify.</a:t>
            </a:r>
          </a:p>
        </p:txBody>
      </p:sp>
      <p:sp>
        <p:nvSpPr>
          <p:cNvPr id="26" name="TextBox 25"/>
          <p:cNvSpPr txBox="1"/>
          <p:nvPr/>
        </p:nvSpPr>
        <p:spPr>
          <a:xfrm>
            <a:off x="1096291" y="5486552"/>
            <a:ext cx="6633916" cy="384721"/>
          </a:xfrm>
          <a:prstGeom prst="rect">
            <a:avLst/>
          </a:prstGeom>
          <a:noFill/>
        </p:spPr>
        <p:txBody>
          <a:bodyPr wrap="square" rtlCol="0">
            <a:spAutoFit/>
          </a:bodyPr>
          <a:lstStyle/>
          <a:p>
            <a:r>
              <a:rPr lang="en-US" sz="1900" dirty="0">
                <a:solidFill>
                  <a:srgbClr val="FF0000"/>
                </a:solidFill>
                <a:latin typeface="Arial"/>
                <a:cs typeface="Arial"/>
              </a:rPr>
              <a:t>Both calculations will produce the same results each time.</a:t>
            </a:r>
          </a:p>
        </p:txBody>
      </p:sp>
      <p:sp>
        <p:nvSpPr>
          <p:cNvPr id="27" name="TextBox 26"/>
          <p:cNvSpPr txBox="1">
            <a:spLocks noChangeArrowheads="1"/>
          </p:cNvSpPr>
          <p:nvPr/>
        </p:nvSpPr>
        <p:spPr bwMode="auto">
          <a:xfrm>
            <a:off x="7069138" y="4545013"/>
            <a:ext cx="1614487"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Zapf Dingbats" charset="0"/>
                <a:ea typeface="MS PGothic" charset="0"/>
                <a:cs typeface="MS PGothic" charset="0"/>
                <a:sym typeface="Zapf Dingbats" charset="0"/>
              </a:rPr>
              <a:t>✔</a:t>
            </a:r>
            <a:endParaRPr lang="en-US" sz="9600" dirty="0">
              <a:solidFill>
                <a:srgbClr val="000090"/>
              </a:solidFill>
              <a:latin typeface="Arial"/>
              <a:ea typeface="MS PGothic" charset="0"/>
              <a:cs typeface="MS PGothic" charset="0"/>
            </a:endParaRPr>
          </a:p>
        </p:txBody>
      </p:sp>
    </p:spTree>
    <p:extLst>
      <p:ext uri="{BB962C8B-B14F-4D97-AF65-F5344CB8AC3E}">
        <p14:creationId xmlns:p14="http://schemas.microsoft.com/office/powerpoint/2010/main" val="37501128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1">
                                            <p:txEl>
                                              <p:pRg st="3" end="3"/>
                                            </p:txEl>
                                          </p:spTgt>
                                        </p:tgtEl>
                                        <p:attrNameLst>
                                          <p:attrName>style.visibility</p:attrName>
                                        </p:attrNameLst>
                                      </p:cBhvr>
                                      <p:to>
                                        <p:strVal val="visible"/>
                                      </p:to>
                                    </p:set>
                                    <p:animEffect transition="in" filter="fade">
                                      <p:cBhvr>
                                        <p:cTn id="7" dur="500"/>
                                        <p:tgtEl>
                                          <p:spTgt spid="2560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601">
                                            <p:txEl>
                                              <p:pRg st="10" end="10"/>
                                            </p:txEl>
                                          </p:spTgt>
                                        </p:tgtEl>
                                        <p:attrNameLst>
                                          <p:attrName>style.visibility</p:attrName>
                                        </p:attrNameLst>
                                      </p:cBhvr>
                                      <p:to>
                                        <p:strVal val="visible"/>
                                      </p:to>
                                    </p:set>
                                    <p:animEffect transition="in" filter="fade">
                                      <p:cBhvr>
                                        <p:cTn id="52" dur="500"/>
                                        <p:tgtEl>
                                          <p:spTgt spid="25601">
                                            <p:txEl>
                                              <p:pRg st="10" end="1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9" presetClass="entr" presetSubtype="1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2000" fill="hold"/>
                                        <p:tgtEl>
                                          <p:spTgt spid="27"/>
                                        </p:tgtEl>
                                        <p:attrNameLst>
                                          <p:attrName>ppt_w</p:attrName>
                                        </p:attrNameLst>
                                      </p:cBhvr>
                                      <p:tavLst>
                                        <p:tav tm="0" fmla="#ppt_w*sin(2.5*pi*$)">
                                          <p:val>
                                            <p:fltVal val="0"/>
                                          </p:val>
                                        </p:tav>
                                        <p:tav tm="100000">
                                          <p:val>
                                            <p:fltVal val="1"/>
                                          </p:val>
                                        </p:tav>
                                      </p:tavLst>
                                    </p:anim>
                                    <p:anim calcmode="lin" valueType="num">
                                      <p:cBhvr>
                                        <p:cTn id="66"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P spid="4" grpId="0"/>
      <p:bldP spid="16" grpId="0"/>
      <p:bldP spid="17" grpId="0"/>
      <p:bldP spid="18" grpId="0"/>
      <p:bldP spid="25"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ubtitle 1"/>
          <p:cNvSpPr>
            <a:spLocks noGrp="1"/>
          </p:cNvSpPr>
          <p:nvPr>
            <p:ph type="subTitle" idx="1"/>
          </p:nvPr>
        </p:nvSpPr>
        <p:spPr>
          <a:xfrm>
            <a:off x="641350" y="641350"/>
            <a:ext cx="7854950" cy="4997450"/>
          </a:xfrm>
        </p:spPr>
        <p:txBody>
          <a:bodyPr>
            <a:normAutofit/>
          </a:bodyPr>
          <a:lstStyle/>
          <a:p>
            <a:pPr eaLnBrk="1" hangingPunct="1"/>
            <a:r>
              <a:rPr lang="en-US" sz="2800" b="1" dirty="0"/>
              <a:t>Guided Practice</a:t>
            </a:r>
            <a:endParaRPr lang="en-US" sz="2000" b="1" dirty="0"/>
          </a:p>
          <a:p>
            <a:pPr eaLnBrk="1" hangingPunct="1"/>
            <a:r>
              <a:rPr lang="en-US" sz="2800" b="1" dirty="0">
                <a:solidFill>
                  <a:srgbClr val="000090"/>
                </a:solidFill>
              </a:rPr>
              <a:t>Example 2</a:t>
            </a:r>
            <a:endParaRPr lang="en-US" sz="1100" b="1" dirty="0">
              <a:solidFill>
                <a:srgbClr val="558ED5"/>
              </a:solidFill>
            </a:endParaRPr>
          </a:p>
          <a:p>
            <a:r>
              <a:rPr lang="en-US" dirty="0"/>
              <a:t>Determine if the line through the points </a:t>
            </a:r>
            <a:r>
              <a:rPr lang="en-US" dirty="0">
                <a:solidFill>
                  <a:srgbClr val="0000FF"/>
                </a:solidFill>
              </a:rPr>
              <a:t>(–8, 5) </a:t>
            </a:r>
            <a:r>
              <a:rPr lang="en-US" dirty="0"/>
              <a:t>and        </a:t>
            </a:r>
            <a:r>
              <a:rPr lang="en-US" dirty="0">
                <a:solidFill>
                  <a:srgbClr val="0000FF"/>
                </a:solidFill>
              </a:rPr>
              <a:t>(–5, 3) </a:t>
            </a:r>
            <a:r>
              <a:rPr lang="en-US" dirty="0"/>
              <a:t>is parallel to the line through the points </a:t>
            </a:r>
            <a:r>
              <a:rPr lang="en-US" dirty="0">
                <a:solidFill>
                  <a:srgbClr val="0000FF"/>
                </a:solidFill>
              </a:rPr>
              <a:t>(1, 3) </a:t>
            </a:r>
            <a:r>
              <a:rPr lang="en-US" dirty="0"/>
              <a:t>and </a:t>
            </a:r>
            <a:r>
              <a:rPr lang="en-US" dirty="0">
                <a:solidFill>
                  <a:srgbClr val="0000FF"/>
                </a:solidFill>
              </a:rPr>
              <a:t>(4, 1)</a:t>
            </a:r>
            <a:r>
              <a:rPr lang="en-US" dirty="0"/>
              <a:t>.</a:t>
            </a:r>
          </a:p>
          <a:p>
            <a:endParaRPr lang="en-US" dirty="0"/>
          </a:p>
        </p:txBody>
      </p:sp>
      <p:sp>
        <p:nvSpPr>
          <p:cNvPr id="2" name="Slide Number Placeholder 1"/>
          <p:cNvSpPr>
            <a:spLocks noGrp="1"/>
          </p:cNvSpPr>
          <p:nvPr>
            <p:ph type="sldNum" sz="quarter" idx="11"/>
          </p:nvPr>
        </p:nvSpPr>
        <p:spPr/>
        <p:txBody>
          <a:bodyPr/>
          <a:lstStyle/>
          <a:p>
            <a:pPr>
              <a:defRPr/>
            </a:pPr>
            <a:fld id="{9498F616-E243-784C-ADDB-FC1FAF542744}" type="slidenum">
              <a:rPr lang="en-US" smtClean="0"/>
              <a:pPr>
                <a:defRPr/>
              </a:pPr>
              <a:t>24</a:t>
            </a:fld>
            <a:endParaRPr lang="en-US" dirty="0"/>
          </a:p>
        </p:txBody>
      </p:sp>
      <p:sp>
        <p:nvSpPr>
          <p:cNvPr id="4" name="Footer Placeholder 3"/>
          <p:cNvSpPr>
            <a:spLocks noGrp="1"/>
          </p:cNvSpPr>
          <p:nvPr>
            <p:ph type="ftr" sz="quarter" idx="13"/>
          </p:nvPr>
        </p:nvSpPr>
        <p:spPr/>
        <p:txBody>
          <a:bodyPr/>
          <a:lstStyle/>
          <a:p>
            <a:pPr>
              <a:defRPr/>
            </a:pPr>
            <a:r>
              <a:rPr lang="en-US" dirty="0"/>
              <a:t>Using Coordinates to Prove Geometric Theorems with Slope and Distance</a:t>
            </a:r>
          </a:p>
        </p:txBody>
      </p:sp>
    </p:spTree>
    <p:extLst>
      <p:ext uri="{BB962C8B-B14F-4D97-AF65-F5344CB8AC3E}">
        <p14:creationId xmlns:p14="http://schemas.microsoft.com/office/powerpoint/2010/main" val="388504638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1350" y="641350"/>
            <a:ext cx="7854950" cy="4997450"/>
          </a:xfrm>
        </p:spPr>
        <p:txBody>
          <a:bodyPr>
            <a:normAutofit fontScale="77500" lnSpcReduction="20000"/>
          </a:bodyPr>
          <a:lstStyle/>
          <a:p>
            <a:pPr eaLnBrk="1" hangingPunct="1">
              <a:defRPr/>
            </a:pPr>
            <a:r>
              <a:rPr lang="en-US" sz="2800" b="1" dirty="0"/>
              <a:t>Guided Practice: </a:t>
            </a:r>
            <a:r>
              <a:rPr lang="en-US" sz="2800" b="1" dirty="0">
                <a:solidFill>
                  <a:srgbClr val="000090"/>
                </a:solidFill>
              </a:rPr>
              <a:t>Example 2, </a:t>
            </a:r>
            <a:r>
              <a:rPr lang="en-US" sz="2800" b="1" i="1" dirty="0">
                <a:solidFill>
                  <a:srgbClr val="000090"/>
                </a:solidFill>
              </a:rPr>
              <a:t>continued</a:t>
            </a:r>
          </a:p>
          <a:p>
            <a:pPr marL="457200" indent="-457200" eaLnBrk="1" hangingPunct="1">
              <a:buFont typeface="+mj-lt"/>
              <a:buAutoNum type="arabicPeriod"/>
              <a:defRPr/>
            </a:pPr>
            <a:endParaRPr lang="en-US" sz="1100" baseline="30000" dirty="0"/>
          </a:p>
          <a:p>
            <a:pPr marL="514350" indent="-514350">
              <a:buFont typeface="+mj-lt"/>
              <a:buAutoNum type="arabicPeriod"/>
            </a:pPr>
            <a:r>
              <a:rPr lang="en-US" sz="2800" b="1" dirty="0">
                <a:solidFill>
                  <a:srgbClr val="660066"/>
                </a:solidFill>
              </a:rPr>
              <a:t>Plot the lines on a coordinate plane.</a:t>
            </a:r>
          </a:p>
          <a:p>
            <a:pPr marL="514350" indent="-514350">
              <a:buFont typeface="+mj-lt"/>
              <a:buAutoNum type="arabicPeriod"/>
            </a:pPr>
            <a:endParaRPr lang="en-US" sz="2800" b="1" dirty="0">
              <a:solidFill>
                <a:srgbClr val="660066"/>
              </a:solidFill>
            </a:endParaRPr>
          </a:p>
          <a:p>
            <a:pPr marL="514350" indent="-514350">
              <a:buFont typeface="+mj-lt"/>
              <a:buAutoNum type="arabicPeriod"/>
            </a:pPr>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r>
              <a:rPr lang="en-US" sz="2800" b="1" dirty="0">
                <a:solidFill>
                  <a:srgbClr val="660066"/>
                </a:solidFill>
              </a:rPr>
              <a:t> </a:t>
            </a:r>
          </a:p>
          <a:p>
            <a:endParaRPr lang="en-US" sz="2800" b="1" dirty="0">
              <a:solidFill>
                <a:srgbClr val="660066"/>
              </a:solidFill>
            </a:endParaRPr>
          </a:p>
          <a:p>
            <a:r>
              <a:rPr lang="en-US" sz="2800" b="1" dirty="0">
                <a:solidFill>
                  <a:srgbClr val="660066"/>
                </a:solidFill>
              </a:rPr>
              <a:t> </a:t>
            </a:r>
          </a:p>
          <a:p>
            <a:endParaRPr lang="en-US" sz="2800" b="1" dirty="0">
              <a:solidFill>
                <a:srgbClr val="660066"/>
              </a:solidFill>
            </a:endParaRPr>
          </a:p>
          <a:p>
            <a:pPr eaLnBrk="1" hangingPunct="1">
              <a:defRPr/>
            </a:pPr>
            <a:endParaRPr lang="en-US" dirty="0"/>
          </a:p>
        </p:txBody>
      </p:sp>
      <p:sp>
        <p:nvSpPr>
          <p:cNvPr id="3" name="Slide Number Placeholder 2"/>
          <p:cNvSpPr>
            <a:spLocks noGrp="1"/>
          </p:cNvSpPr>
          <p:nvPr>
            <p:ph type="sldNum" sz="quarter" idx="11"/>
          </p:nvPr>
        </p:nvSpPr>
        <p:spPr/>
        <p:txBody>
          <a:bodyPr/>
          <a:lstStyle/>
          <a:p>
            <a:pPr>
              <a:defRPr/>
            </a:pPr>
            <a:fld id="{033714D1-3EA9-6C48-9293-DF4C317D6D87}" type="slidenum">
              <a:rPr lang="en-US" smtClean="0"/>
              <a:pPr>
                <a:defRPr/>
              </a:pPr>
              <a:t>25</a:t>
            </a:fld>
            <a:endParaRPr lang="en-US" dirty="0"/>
          </a:p>
        </p:txBody>
      </p:sp>
      <p:sp>
        <p:nvSpPr>
          <p:cNvPr id="2" name="Footer Placeholder 1"/>
          <p:cNvSpPr>
            <a:spLocks noGrp="1"/>
          </p:cNvSpPr>
          <p:nvPr>
            <p:ph type="ftr" sz="quarter" idx="13"/>
          </p:nvPr>
        </p:nvSpPr>
        <p:spPr/>
        <p:txBody>
          <a:bodyPr/>
          <a:lstStyle/>
          <a:p>
            <a:pPr>
              <a:defRPr/>
            </a:pPr>
            <a:r>
              <a:rPr lang="en-US" dirty="0"/>
              <a:t>Using Coordinates to Prove Geometric Theorems with Slope and Distance</a:t>
            </a:r>
          </a:p>
        </p:txBody>
      </p:sp>
      <p:pic>
        <p:nvPicPr>
          <p:cNvPr id="5" name="Picture 4"/>
          <p:cNvPicPr>
            <a:picLocks noChangeAspect="1"/>
          </p:cNvPicPr>
          <p:nvPr/>
        </p:nvPicPr>
        <p:blipFill>
          <a:blip r:embed="rId2"/>
          <a:stretch>
            <a:fillRect/>
          </a:stretch>
        </p:blipFill>
        <p:spPr>
          <a:xfrm>
            <a:off x="2612543" y="1761784"/>
            <a:ext cx="3922090" cy="3859280"/>
          </a:xfrm>
          <a:prstGeom prst="rect">
            <a:avLst/>
          </a:prstGeom>
        </p:spPr>
      </p:pic>
    </p:spTree>
    <p:extLst>
      <p:ext uri="{BB962C8B-B14F-4D97-AF65-F5344CB8AC3E}">
        <p14:creationId xmlns:p14="http://schemas.microsoft.com/office/powerpoint/2010/main" val="27055112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641350" y="641350"/>
            <a:ext cx="7854950" cy="4997450"/>
          </a:xfrm>
        </p:spPr>
        <p:txBody>
          <a:bodyPr>
            <a:normAutofit fontScale="77500" lnSpcReduction="20000"/>
          </a:bodyPr>
          <a:lstStyle/>
          <a:p>
            <a:pPr eaLnBrk="1" hangingPunct="1">
              <a:defRPr/>
            </a:pPr>
            <a:r>
              <a:rPr lang="en-US" sz="2800" b="1" dirty="0"/>
              <a:t>Guided Practice: </a:t>
            </a:r>
            <a:r>
              <a:rPr lang="en-US" sz="2800" b="1" dirty="0">
                <a:solidFill>
                  <a:srgbClr val="000090"/>
                </a:solidFill>
              </a:rPr>
              <a:t>Example 2, </a:t>
            </a:r>
            <a:r>
              <a:rPr lang="en-US" sz="2800" b="1" i="1" dirty="0">
                <a:solidFill>
                  <a:srgbClr val="000090"/>
                </a:solidFill>
              </a:rPr>
              <a:t>continued</a:t>
            </a:r>
          </a:p>
          <a:p>
            <a:pPr eaLnBrk="1" hangingPunct="1">
              <a:defRPr/>
            </a:pPr>
            <a:endParaRPr lang="en-US" sz="1100" baseline="30000" dirty="0"/>
          </a:p>
          <a:p>
            <a:pPr marL="514350" indent="-514350">
              <a:buFont typeface="+mj-lt"/>
              <a:buAutoNum type="arabicPeriod" startAt="2"/>
            </a:pPr>
            <a:r>
              <a:rPr lang="en-US" sz="2800" b="1" dirty="0">
                <a:solidFill>
                  <a:srgbClr val="660066"/>
                </a:solidFill>
              </a:rPr>
              <a:t>Calculate the slope of the line through the points    </a:t>
            </a:r>
            <a:br>
              <a:rPr lang="en-US" sz="2800" b="1" dirty="0">
                <a:solidFill>
                  <a:srgbClr val="660066"/>
                </a:solidFill>
              </a:rPr>
            </a:br>
            <a:r>
              <a:rPr lang="en-US" sz="2800" b="1" dirty="0">
                <a:solidFill>
                  <a:srgbClr val="660066"/>
                </a:solidFill>
              </a:rPr>
              <a:t>(-8, 5) and (-5, 3).</a:t>
            </a:r>
          </a:p>
          <a:p>
            <a:pPr lvl="1" algn="l">
              <a:lnSpc>
                <a:spcPct val="150000"/>
              </a:lnSpc>
            </a:pPr>
            <a:r>
              <a:rPr lang="en-US" dirty="0">
                <a:solidFill>
                  <a:schemeClr val="tx1"/>
                </a:solidFill>
              </a:rPr>
              <a:t>Let </a:t>
            </a:r>
            <a:r>
              <a:rPr lang="en-US" dirty="0">
                <a:solidFill>
                  <a:srgbClr val="0000FF"/>
                </a:solidFill>
              </a:rPr>
              <a:t>(</a:t>
            </a:r>
            <a:r>
              <a:rPr lang="en-US" i="1" dirty="0">
                <a:solidFill>
                  <a:srgbClr val="0000FF"/>
                </a:solidFill>
              </a:rPr>
              <a:t>x</a:t>
            </a:r>
            <a:r>
              <a:rPr lang="en-US" baseline="-25000" dirty="0">
                <a:solidFill>
                  <a:srgbClr val="0000FF"/>
                </a:solidFill>
              </a:rPr>
              <a:t>1</a:t>
            </a:r>
            <a:r>
              <a:rPr lang="en-US" dirty="0">
                <a:solidFill>
                  <a:srgbClr val="0000FF"/>
                </a:solidFill>
              </a:rPr>
              <a:t>, </a:t>
            </a:r>
            <a:r>
              <a:rPr lang="en-US" i="1" dirty="0">
                <a:solidFill>
                  <a:srgbClr val="0000FF"/>
                </a:solidFill>
              </a:rPr>
              <a:t>y</a:t>
            </a:r>
            <a:r>
              <a:rPr lang="en-US" baseline="-25000" dirty="0">
                <a:solidFill>
                  <a:srgbClr val="0000FF"/>
                </a:solidFill>
              </a:rPr>
              <a:t>1</a:t>
            </a:r>
            <a:r>
              <a:rPr lang="en-US" dirty="0">
                <a:solidFill>
                  <a:srgbClr val="0000FF"/>
                </a:solidFill>
              </a:rPr>
              <a:t>) = (-8, 5) </a:t>
            </a:r>
            <a:r>
              <a:rPr lang="en-US" dirty="0">
                <a:solidFill>
                  <a:schemeClr val="tx1"/>
                </a:solidFill>
              </a:rPr>
              <a:t>and </a:t>
            </a:r>
            <a:r>
              <a:rPr lang="en-US" dirty="0">
                <a:solidFill>
                  <a:srgbClr val="0000FF"/>
                </a:solidFill>
              </a:rPr>
              <a:t>(</a:t>
            </a:r>
            <a:r>
              <a:rPr lang="en-US" i="1" dirty="0">
                <a:solidFill>
                  <a:srgbClr val="0000FF"/>
                </a:solidFill>
              </a:rPr>
              <a:t>x</a:t>
            </a:r>
            <a:r>
              <a:rPr lang="en-US" baseline="-25000" dirty="0">
                <a:solidFill>
                  <a:srgbClr val="0000FF"/>
                </a:solidFill>
              </a:rPr>
              <a:t>2</a:t>
            </a:r>
            <a:r>
              <a:rPr lang="en-US" dirty="0">
                <a:solidFill>
                  <a:srgbClr val="0000FF"/>
                </a:solidFill>
              </a:rPr>
              <a:t>, </a:t>
            </a:r>
            <a:r>
              <a:rPr lang="en-US" i="1" dirty="0">
                <a:solidFill>
                  <a:srgbClr val="0000FF"/>
                </a:solidFill>
              </a:rPr>
              <a:t>y</a:t>
            </a:r>
            <a:r>
              <a:rPr lang="en-US" baseline="-25000" dirty="0">
                <a:solidFill>
                  <a:srgbClr val="0000FF"/>
                </a:solidFill>
              </a:rPr>
              <a:t>2</a:t>
            </a:r>
            <a:r>
              <a:rPr lang="en-US" dirty="0">
                <a:solidFill>
                  <a:srgbClr val="0000FF"/>
                </a:solidFill>
              </a:rPr>
              <a:t>) = (-5, 3)</a:t>
            </a:r>
            <a:r>
              <a:rPr lang="en-US" dirty="0">
                <a:solidFill>
                  <a:schemeClr val="tx1"/>
                </a:solidFill>
              </a:rPr>
              <a:t>.</a:t>
            </a:r>
          </a:p>
          <a:p>
            <a:pPr lvl="1" algn="l">
              <a:lnSpc>
                <a:spcPct val="150000"/>
              </a:lnSpc>
            </a:pPr>
            <a:r>
              <a:rPr lang="en-US" dirty="0">
                <a:solidFill>
                  <a:schemeClr val="tx1"/>
                </a:solidFill>
              </a:rPr>
              <a:t>Substitute these values into the slope formula.</a:t>
            </a:r>
          </a:p>
          <a:p>
            <a:pPr lvl="1" algn="l">
              <a:lnSpc>
                <a:spcPct val="150000"/>
              </a:lnSpc>
            </a:pPr>
            <a:r>
              <a:rPr lang="en-US" dirty="0">
                <a:solidFill>
                  <a:schemeClr val="tx1"/>
                </a:solidFill>
              </a:rPr>
              <a:t> </a:t>
            </a: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40000"/>
              </a:lnSpc>
            </a:pPr>
            <a:r>
              <a:rPr lang="en-US" dirty="0">
                <a:solidFill>
                  <a:schemeClr val="tx1"/>
                </a:solidFill>
              </a:rPr>
              <a:t>The slope of the line through the points (-8, 5) and (-5, 3) is       .	</a:t>
            </a:r>
          </a:p>
        </p:txBody>
      </p:sp>
      <p:sp>
        <p:nvSpPr>
          <p:cNvPr id="3" name="Slide Number Placeholder 2"/>
          <p:cNvSpPr>
            <a:spLocks noGrp="1"/>
          </p:cNvSpPr>
          <p:nvPr>
            <p:ph type="sldNum" sz="quarter" idx="11"/>
          </p:nvPr>
        </p:nvSpPr>
        <p:spPr/>
        <p:txBody>
          <a:bodyPr/>
          <a:lstStyle/>
          <a:p>
            <a:pPr>
              <a:defRPr/>
            </a:pPr>
            <a:fld id="{FC15317E-1B80-0043-B4F7-B8EE21FF8353}" type="slidenum">
              <a:rPr lang="en-US" smtClean="0"/>
              <a:pPr>
                <a:defRPr/>
              </a:pPr>
              <a:t>26</a:t>
            </a:fld>
            <a:endParaRPr lang="en-US" dirty="0"/>
          </a:p>
        </p:txBody>
      </p:sp>
      <p:sp>
        <p:nvSpPr>
          <p:cNvPr id="7" name="Footer Placeholder 6"/>
          <p:cNvSpPr>
            <a:spLocks noGrp="1"/>
          </p:cNvSpPr>
          <p:nvPr>
            <p:ph type="ftr" sz="quarter" idx="13"/>
          </p:nvPr>
        </p:nvSpPr>
        <p:spPr/>
        <p:txBody>
          <a:bodyPr/>
          <a:lstStyle/>
          <a:p>
            <a:pPr>
              <a:defRPr/>
            </a:pPr>
            <a:r>
              <a:rPr lang="en-US" dirty="0"/>
              <a:t>Using Coordinates to Prove Geometric Theorems with Slope and Distance</a:t>
            </a:r>
          </a:p>
        </p:txBody>
      </p:sp>
      <p:graphicFrame>
        <p:nvGraphicFramePr>
          <p:cNvPr id="2" name="Object 1"/>
          <p:cNvGraphicFramePr>
            <a:graphicFrameLocks noChangeAspect="1"/>
          </p:cNvGraphicFramePr>
          <p:nvPr>
            <p:extLst>
              <p:ext uri="{D42A27DB-BD31-4B8C-83A1-F6EECF244321}">
                <p14:modId xmlns:p14="http://schemas.microsoft.com/office/powerpoint/2010/main" val="2044597600"/>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4729" name="Equation" r:id="rId3" imgW="177800" imgH="292100" progId="Equation.DSMT4">
                  <p:embed/>
                </p:oleObj>
              </mc:Choice>
              <mc:Fallback>
                <p:oleObj name="Equation" r:id="rId3"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55227406"/>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4730" name="Equation" r:id="rId5" imgW="177800" imgH="292100" progId="Equation.DSMT4">
                  <p:embed/>
                </p:oleObj>
              </mc:Choice>
              <mc:Fallback>
                <p:oleObj name="Equation" r:id="rId5"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4918138"/>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4731" name="Equation" r:id="rId6" imgW="177800" imgH="292100" progId="Equation.DSMT4">
                  <p:embed/>
                </p:oleObj>
              </mc:Choice>
              <mc:Fallback>
                <p:oleObj name="Equation" r:id="rId6"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77366659"/>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4732" name="Equation" r:id="rId7" imgW="177800" imgH="292100" progId="Equation.DSMT4">
                  <p:embed/>
                </p:oleObj>
              </mc:Choice>
              <mc:Fallback>
                <p:oleObj name="Equation" r:id="rId7"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58725637"/>
              </p:ext>
            </p:extLst>
          </p:nvPr>
        </p:nvGraphicFramePr>
        <p:xfrm>
          <a:off x="1305719" y="2630639"/>
          <a:ext cx="1367913" cy="831203"/>
        </p:xfrm>
        <a:graphic>
          <a:graphicData uri="http://schemas.openxmlformats.org/presentationml/2006/ole">
            <mc:AlternateContent xmlns:mc="http://schemas.openxmlformats.org/markup-compatibility/2006">
              <mc:Choice xmlns:v="urn:schemas-microsoft-com:vml" Requires="v">
                <p:oleObj spid="_x0000_s104733" name="Equation" r:id="rId8" imgW="1485900" imgH="901700" progId="Equation.DSMT4">
                  <p:embed/>
                </p:oleObj>
              </mc:Choice>
              <mc:Fallback>
                <p:oleObj name="Equation" r:id="rId8" imgW="1485900" imgH="901700" progId="Equation.DSMT4">
                  <p:embed/>
                  <p:pic>
                    <p:nvPicPr>
                      <p:cNvPr id="0" name=""/>
                      <p:cNvPicPr/>
                      <p:nvPr/>
                    </p:nvPicPr>
                    <p:blipFill>
                      <a:blip r:embed="rId9"/>
                      <a:stretch>
                        <a:fillRect/>
                      </a:stretch>
                    </p:blipFill>
                    <p:spPr>
                      <a:xfrm>
                        <a:off x="1305719" y="2630639"/>
                        <a:ext cx="1367913" cy="831203"/>
                      </a:xfrm>
                      <a:prstGeom prst="rect">
                        <a:avLst/>
                      </a:prstGeom>
                    </p:spPr>
                  </p:pic>
                </p:oleObj>
              </mc:Fallback>
            </mc:AlternateContent>
          </a:graphicData>
        </a:graphic>
      </p:graphicFrame>
      <p:sp>
        <p:nvSpPr>
          <p:cNvPr id="4" name="TextBox 3"/>
          <p:cNvSpPr txBox="1"/>
          <p:nvPr/>
        </p:nvSpPr>
        <p:spPr>
          <a:xfrm>
            <a:off x="4413249" y="2855518"/>
            <a:ext cx="3670300" cy="384721"/>
          </a:xfrm>
          <a:prstGeom prst="rect">
            <a:avLst/>
          </a:prstGeom>
          <a:noFill/>
        </p:spPr>
        <p:txBody>
          <a:bodyPr wrap="square" rtlCol="0">
            <a:spAutoFit/>
          </a:bodyPr>
          <a:lstStyle/>
          <a:p>
            <a:r>
              <a:rPr lang="en-US" sz="1900" dirty="0">
                <a:latin typeface="Arial"/>
                <a:cs typeface="Arial"/>
              </a:rPr>
              <a:t>Original Formula</a:t>
            </a:r>
          </a:p>
        </p:txBody>
      </p:sp>
      <p:sp>
        <p:nvSpPr>
          <p:cNvPr id="17" name="TextBox 16"/>
          <p:cNvSpPr txBox="1"/>
          <p:nvPr/>
        </p:nvSpPr>
        <p:spPr>
          <a:xfrm>
            <a:off x="4413249" y="3617639"/>
            <a:ext cx="3670300" cy="384721"/>
          </a:xfrm>
          <a:prstGeom prst="rect">
            <a:avLst/>
          </a:prstGeom>
          <a:noFill/>
        </p:spPr>
        <p:txBody>
          <a:bodyPr wrap="square" rtlCol="0">
            <a:spAutoFit/>
          </a:bodyPr>
          <a:lstStyle/>
          <a:p>
            <a:r>
              <a:rPr lang="en-US" sz="1900" dirty="0">
                <a:latin typeface="Arial"/>
                <a:cs typeface="Arial"/>
              </a:rPr>
              <a:t>Substitute </a:t>
            </a:r>
            <a:r>
              <a:rPr lang="en-US" sz="1900" dirty="0">
                <a:solidFill>
                  <a:srgbClr val="0000FF"/>
                </a:solidFill>
                <a:latin typeface="Arial"/>
                <a:cs typeface="Arial"/>
              </a:rPr>
              <a:t>(x</a:t>
            </a:r>
            <a:r>
              <a:rPr lang="en-US" sz="1900" baseline="-25000" dirty="0">
                <a:solidFill>
                  <a:srgbClr val="0000FF"/>
                </a:solidFill>
                <a:latin typeface="Arial"/>
                <a:cs typeface="Arial"/>
              </a:rPr>
              <a:t>1</a:t>
            </a:r>
            <a:r>
              <a:rPr lang="en-US" sz="1900" dirty="0">
                <a:solidFill>
                  <a:srgbClr val="0000FF"/>
                </a:solidFill>
                <a:latin typeface="Arial"/>
                <a:cs typeface="Arial"/>
              </a:rPr>
              <a:t>, y</a:t>
            </a:r>
            <a:r>
              <a:rPr lang="en-US" sz="1900" baseline="-25000" dirty="0">
                <a:solidFill>
                  <a:srgbClr val="0000FF"/>
                </a:solidFill>
                <a:latin typeface="Arial"/>
                <a:cs typeface="Arial"/>
              </a:rPr>
              <a:t>1</a:t>
            </a:r>
            <a:r>
              <a:rPr lang="en-US" sz="1900" dirty="0">
                <a:solidFill>
                  <a:srgbClr val="0000FF"/>
                </a:solidFill>
                <a:latin typeface="Arial"/>
                <a:cs typeface="Arial"/>
              </a:rPr>
              <a:t>) </a:t>
            </a:r>
            <a:r>
              <a:rPr lang="en-US" sz="1900" dirty="0">
                <a:latin typeface="Arial"/>
                <a:cs typeface="Arial"/>
              </a:rPr>
              <a:t>and </a:t>
            </a:r>
            <a:r>
              <a:rPr lang="en-US" sz="1900" dirty="0">
                <a:solidFill>
                  <a:srgbClr val="0000FF"/>
                </a:solidFill>
                <a:latin typeface="Arial"/>
                <a:cs typeface="Arial"/>
              </a:rPr>
              <a:t>(x</a:t>
            </a:r>
            <a:r>
              <a:rPr lang="en-US" sz="1900" baseline="-25000" dirty="0">
                <a:solidFill>
                  <a:srgbClr val="0000FF"/>
                </a:solidFill>
                <a:latin typeface="Arial"/>
                <a:cs typeface="Arial"/>
              </a:rPr>
              <a:t>2</a:t>
            </a:r>
            <a:r>
              <a:rPr lang="en-US" sz="1900" dirty="0">
                <a:solidFill>
                  <a:srgbClr val="0000FF"/>
                </a:solidFill>
                <a:latin typeface="Arial"/>
                <a:cs typeface="Arial"/>
              </a:rPr>
              <a:t>, y</a:t>
            </a:r>
            <a:r>
              <a:rPr lang="en-US" sz="1900" baseline="-25000" dirty="0">
                <a:solidFill>
                  <a:srgbClr val="0000FF"/>
                </a:solidFill>
                <a:latin typeface="Arial"/>
                <a:cs typeface="Arial"/>
              </a:rPr>
              <a:t>2</a:t>
            </a:r>
            <a:r>
              <a:rPr lang="en-US" sz="1900" dirty="0">
                <a:solidFill>
                  <a:srgbClr val="0000FF"/>
                </a:solidFill>
                <a:latin typeface="Arial"/>
                <a:cs typeface="Arial"/>
              </a:rPr>
              <a:t>)</a:t>
            </a:r>
            <a:r>
              <a:rPr lang="en-US" sz="1900" dirty="0">
                <a:latin typeface="Arial"/>
                <a:cs typeface="Arial"/>
              </a:rPr>
              <a:t>.</a:t>
            </a:r>
          </a:p>
        </p:txBody>
      </p:sp>
      <p:sp>
        <p:nvSpPr>
          <p:cNvPr id="18" name="TextBox 17"/>
          <p:cNvSpPr txBox="1"/>
          <p:nvPr/>
        </p:nvSpPr>
        <p:spPr>
          <a:xfrm>
            <a:off x="4413249" y="4529741"/>
            <a:ext cx="3670300" cy="384721"/>
          </a:xfrm>
          <a:prstGeom prst="rect">
            <a:avLst/>
          </a:prstGeom>
          <a:noFill/>
        </p:spPr>
        <p:txBody>
          <a:bodyPr wrap="square" rtlCol="0">
            <a:spAutoFit/>
          </a:bodyPr>
          <a:lstStyle/>
          <a:p>
            <a:r>
              <a:rPr lang="en-US" sz="1900" dirty="0">
                <a:latin typeface="Arial"/>
                <a:cs typeface="Arial"/>
              </a:rPr>
              <a:t>Simplify.</a:t>
            </a:r>
          </a:p>
        </p:txBody>
      </p:sp>
      <p:graphicFrame>
        <p:nvGraphicFramePr>
          <p:cNvPr id="28" name="Object 27"/>
          <p:cNvGraphicFramePr>
            <a:graphicFrameLocks noChangeAspect="1"/>
          </p:cNvGraphicFramePr>
          <p:nvPr>
            <p:extLst>
              <p:ext uri="{D42A27DB-BD31-4B8C-83A1-F6EECF244321}">
                <p14:modId xmlns:p14="http://schemas.microsoft.com/office/powerpoint/2010/main" val="1701965115"/>
              </p:ext>
            </p:extLst>
          </p:nvPr>
        </p:nvGraphicFramePr>
        <p:xfrm>
          <a:off x="1273175" y="3506787"/>
          <a:ext cx="1519237" cy="796925"/>
        </p:xfrm>
        <a:graphic>
          <a:graphicData uri="http://schemas.openxmlformats.org/presentationml/2006/ole">
            <mc:AlternateContent xmlns:mc="http://schemas.openxmlformats.org/markup-compatibility/2006">
              <mc:Choice xmlns:v="urn:schemas-microsoft-com:vml" Requires="v">
                <p:oleObj spid="_x0000_s104734" name="Equation" r:id="rId10" imgW="1651000" imgH="863600" progId="Equation.DSMT4">
                  <p:embed/>
                </p:oleObj>
              </mc:Choice>
              <mc:Fallback>
                <p:oleObj name="Equation" r:id="rId10" imgW="1651000" imgH="863600" progId="Equation.DSMT4">
                  <p:embed/>
                  <p:pic>
                    <p:nvPicPr>
                      <p:cNvPr id="0" name=""/>
                      <p:cNvPicPr/>
                      <p:nvPr/>
                    </p:nvPicPr>
                    <p:blipFill>
                      <a:blip r:embed="rId11"/>
                      <a:stretch>
                        <a:fillRect/>
                      </a:stretch>
                    </p:blipFill>
                    <p:spPr>
                      <a:xfrm>
                        <a:off x="1273175" y="3506787"/>
                        <a:ext cx="1519237" cy="796925"/>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365636009"/>
              </p:ext>
            </p:extLst>
          </p:nvPr>
        </p:nvGraphicFramePr>
        <p:xfrm>
          <a:off x="1305719" y="4303712"/>
          <a:ext cx="630237" cy="739775"/>
        </p:xfrm>
        <a:graphic>
          <a:graphicData uri="http://schemas.openxmlformats.org/presentationml/2006/ole">
            <mc:AlternateContent xmlns:mc="http://schemas.openxmlformats.org/markup-compatibility/2006">
              <mc:Choice xmlns:v="urn:schemas-microsoft-com:vml" Requires="v">
                <p:oleObj spid="_x0000_s104735" name="Equation" r:id="rId12" imgW="685800" imgH="800100" progId="Equation.DSMT4">
                  <p:embed/>
                </p:oleObj>
              </mc:Choice>
              <mc:Fallback>
                <p:oleObj name="Equation" r:id="rId12" imgW="685800" imgH="800100" progId="Equation.DSMT4">
                  <p:embed/>
                  <p:pic>
                    <p:nvPicPr>
                      <p:cNvPr id="0" name=""/>
                      <p:cNvPicPr/>
                      <p:nvPr/>
                    </p:nvPicPr>
                    <p:blipFill>
                      <a:blip r:embed="rId13"/>
                      <a:stretch>
                        <a:fillRect/>
                      </a:stretch>
                    </p:blipFill>
                    <p:spPr>
                      <a:xfrm>
                        <a:off x="1305719" y="4303712"/>
                        <a:ext cx="630237" cy="739775"/>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231473297"/>
              </p:ext>
            </p:extLst>
          </p:nvPr>
        </p:nvGraphicFramePr>
        <p:xfrm>
          <a:off x="7598073" y="5043487"/>
          <a:ext cx="328316" cy="595313"/>
        </p:xfrm>
        <a:graphic>
          <a:graphicData uri="http://schemas.openxmlformats.org/presentationml/2006/ole">
            <mc:AlternateContent xmlns:mc="http://schemas.openxmlformats.org/markup-compatibility/2006">
              <mc:Choice xmlns:v="urn:schemas-microsoft-com:vml" Requires="v">
                <p:oleObj spid="_x0000_s104736" name="Equation" r:id="rId14" imgW="444500" imgH="800100" progId="Equation.DSMT4">
                  <p:embed/>
                </p:oleObj>
              </mc:Choice>
              <mc:Fallback>
                <p:oleObj name="Equation" r:id="rId14" imgW="444500" imgH="800100" progId="Equation.DSMT4">
                  <p:embed/>
                  <p:pic>
                    <p:nvPicPr>
                      <p:cNvPr id="0" name=""/>
                      <p:cNvPicPr/>
                      <p:nvPr/>
                    </p:nvPicPr>
                    <p:blipFill>
                      <a:blip r:embed="rId15"/>
                      <a:stretch>
                        <a:fillRect/>
                      </a:stretch>
                    </p:blipFill>
                    <p:spPr>
                      <a:xfrm>
                        <a:off x="7598073" y="5043487"/>
                        <a:ext cx="328316" cy="595313"/>
                      </a:xfrm>
                      <a:prstGeom prst="rect">
                        <a:avLst/>
                      </a:prstGeom>
                    </p:spPr>
                  </p:pic>
                </p:oleObj>
              </mc:Fallback>
            </mc:AlternateContent>
          </a:graphicData>
        </a:graphic>
      </p:graphicFrame>
    </p:spTree>
    <p:extLst>
      <p:ext uri="{BB962C8B-B14F-4D97-AF65-F5344CB8AC3E}">
        <p14:creationId xmlns:p14="http://schemas.microsoft.com/office/powerpoint/2010/main" val="27998930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1">
                                            <p:txEl>
                                              <p:pRg st="3" end="3"/>
                                            </p:txEl>
                                          </p:spTgt>
                                        </p:tgtEl>
                                        <p:attrNameLst>
                                          <p:attrName>style.visibility</p:attrName>
                                        </p:attrNameLst>
                                      </p:cBhvr>
                                      <p:to>
                                        <p:strVal val="visible"/>
                                      </p:to>
                                    </p:set>
                                    <p:animEffect transition="in" filter="fade">
                                      <p:cBhvr>
                                        <p:cTn id="7" dur="500"/>
                                        <p:tgtEl>
                                          <p:spTgt spid="2560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1">
                                            <p:txEl>
                                              <p:pRg st="4" end="4"/>
                                            </p:txEl>
                                          </p:spTgt>
                                        </p:tgtEl>
                                        <p:attrNameLst>
                                          <p:attrName>style.visibility</p:attrName>
                                        </p:attrNameLst>
                                      </p:cBhvr>
                                      <p:to>
                                        <p:strVal val="visible"/>
                                      </p:to>
                                    </p:set>
                                    <p:animEffect transition="in" filter="fade">
                                      <p:cBhvr>
                                        <p:cTn id="12" dur="500"/>
                                        <p:tgtEl>
                                          <p:spTgt spid="2560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601">
                                            <p:txEl>
                                              <p:pRg st="11" end="11"/>
                                            </p:txEl>
                                          </p:spTgt>
                                        </p:tgtEl>
                                        <p:attrNameLst>
                                          <p:attrName>style.visibility</p:attrName>
                                        </p:attrNameLst>
                                      </p:cBhvr>
                                      <p:to>
                                        <p:strVal val="visible"/>
                                      </p:to>
                                    </p:set>
                                    <p:animEffect transition="in" filter="fade">
                                      <p:cBhvr>
                                        <p:cTn id="41" dur="500"/>
                                        <p:tgtEl>
                                          <p:spTgt spid="25601">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P spid="4"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641350" y="641350"/>
            <a:ext cx="7854950" cy="5322128"/>
          </a:xfrm>
        </p:spPr>
        <p:txBody>
          <a:bodyPr>
            <a:normAutofit fontScale="77500" lnSpcReduction="20000"/>
          </a:bodyPr>
          <a:lstStyle/>
          <a:p>
            <a:pPr eaLnBrk="1" hangingPunct="1">
              <a:defRPr/>
            </a:pPr>
            <a:r>
              <a:rPr lang="en-US" sz="2800" b="1" dirty="0"/>
              <a:t>Guided Practice: </a:t>
            </a:r>
            <a:r>
              <a:rPr lang="en-US" sz="2800" b="1" dirty="0">
                <a:solidFill>
                  <a:srgbClr val="000090"/>
                </a:solidFill>
              </a:rPr>
              <a:t>Example 2, </a:t>
            </a:r>
            <a:r>
              <a:rPr lang="en-US" sz="2800" b="1" i="1" dirty="0">
                <a:solidFill>
                  <a:srgbClr val="000090"/>
                </a:solidFill>
              </a:rPr>
              <a:t>continued</a:t>
            </a:r>
          </a:p>
          <a:p>
            <a:pPr eaLnBrk="1" hangingPunct="1">
              <a:defRPr/>
            </a:pPr>
            <a:endParaRPr lang="en-US" sz="1100" baseline="30000" dirty="0"/>
          </a:p>
          <a:p>
            <a:pPr marL="514350" indent="-514350">
              <a:buFont typeface="+mj-lt"/>
              <a:buAutoNum type="arabicPeriod" startAt="3"/>
            </a:pPr>
            <a:r>
              <a:rPr lang="en-US" sz="2800" b="1" dirty="0">
                <a:solidFill>
                  <a:srgbClr val="660066"/>
                </a:solidFill>
              </a:rPr>
              <a:t>Calculate the slope of the line through the points     (1, 3) and (4, 1).</a:t>
            </a:r>
          </a:p>
          <a:p>
            <a:pPr lvl="1" algn="l">
              <a:lnSpc>
                <a:spcPct val="150000"/>
              </a:lnSpc>
            </a:pPr>
            <a:r>
              <a:rPr lang="en-US" dirty="0">
                <a:solidFill>
                  <a:schemeClr val="tx1"/>
                </a:solidFill>
              </a:rPr>
              <a:t>Let </a:t>
            </a:r>
            <a:r>
              <a:rPr lang="en-US" dirty="0">
                <a:solidFill>
                  <a:srgbClr val="0000FF"/>
                </a:solidFill>
              </a:rPr>
              <a:t>(</a:t>
            </a:r>
            <a:r>
              <a:rPr lang="en-US" i="1" dirty="0">
                <a:solidFill>
                  <a:srgbClr val="0000FF"/>
                </a:solidFill>
              </a:rPr>
              <a:t>x</a:t>
            </a:r>
            <a:r>
              <a:rPr lang="en-US" baseline="-25000" dirty="0">
                <a:solidFill>
                  <a:srgbClr val="0000FF"/>
                </a:solidFill>
              </a:rPr>
              <a:t>1</a:t>
            </a:r>
            <a:r>
              <a:rPr lang="en-US" dirty="0">
                <a:solidFill>
                  <a:srgbClr val="0000FF"/>
                </a:solidFill>
              </a:rPr>
              <a:t>, </a:t>
            </a:r>
            <a:r>
              <a:rPr lang="en-US" i="1" dirty="0">
                <a:solidFill>
                  <a:srgbClr val="0000FF"/>
                </a:solidFill>
              </a:rPr>
              <a:t>y</a:t>
            </a:r>
            <a:r>
              <a:rPr lang="en-US" baseline="-25000" dirty="0">
                <a:solidFill>
                  <a:srgbClr val="0000FF"/>
                </a:solidFill>
              </a:rPr>
              <a:t>1</a:t>
            </a:r>
            <a:r>
              <a:rPr lang="en-US" dirty="0">
                <a:solidFill>
                  <a:srgbClr val="0000FF"/>
                </a:solidFill>
              </a:rPr>
              <a:t>) = (1, 3) </a:t>
            </a:r>
            <a:r>
              <a:rPr lang="en-US" dirty="0">
                <a:solidFill>
                  <a:schemeClr val="tx1"/>
                </a:solidFill>
              </a:rPr>
              <a:t>and </a:t>
            </a:r>
            <a:r>
              <a:rPr lang="en-US" dirty="0">
                <a:solidFill>
                  <a:srgbClr val="0000FF"/>
                </a:solidFill>
              </a:rPr>
              <a:t>(</a:t>
            </a:r>
            <a:r>
              <a:rPr lang="en-US" i="1" dirty="0">
                <a:solidFill>
                  <a:srgbClr val="0000FF"/>
                </a:solidFill>
              </a:rPr>
              <a:t>x</a:t>
            </a:r>
            <a:r>
              <a:rPr lang="en-US" baseline="-25000" dirty="0">
                <a:solidFill>
                  <a:srgbClr val="0000FF"/>
                </a:solidFill>
              </a:rPr>
              <a:t>2</a:t>
            </a:r>
            <a:r>
              <a:rPr lang="en-US" dirty="0">
                <a:solidFill>
                  <a:srgbClr val="0000FF"/>
                </a:solidFill>
              </a:rPr>
              <a:t>, </a:t>
            </a:r>
            <a:r>
              <a:rPr lang="en-US" i="1" dirty="0">
                <a:solidFill>
                  <a:srgbClr val="0000FF"/>
                </a:solidFill>
              </a:rPr>
              <a:t>y</a:t>
            </a:r>
            <a:r>
              <a:rPr lang="en-US" baseline="-25000" dirty="0">
                <a:solidFill>
                  <a:srgbClr val="0000FF"/>
                </a:solidFill>
              </a:rPr>
              <a:t>2</a:t>
            </a:r>
            <a:r>
              <a:rPr lang="en-US" dirty="0">
                <a:solidFill>
                  <a:srgbClr val="0000FF"/>
                </a:solidFill>
              </a:rPr>
              <a:t>) = (4, 1)</a:t>
            </a:r>
            <a:r>
              <a:rPr lang="en-US" dirty="0">
                <a:solidFill>
                  <a:schemeClr val="tx1"/>
                </a:solidFill>
              </a:rPr>
              <a:t>.</a:t>
            </a:r>
          </a:p>
          <a:p>
            <a:pPr lvl="1" algn="l">
              <a:lnSpc>
                <a:spcPct val="150000"/>
              </a:lnSpc>
            </a:pPr>
            <a:r>
              <a:rPr lang="en-US" dirty="0">
                <a:solidFill>
                  <a:schemeClr val="tx1"/>
                </a:solidFill>
              </a:rPr>
              <a:t>Substitute these values into the slope formula.</a:t>
            </a:r>
          </a:p>
          <a:p>
            <a:pPr lvl="1" algn="l">
              <a:lnSpc>
                <a:spcPct val="150000"/>
              </a:lnSpc>
            </a:pPr>
            <a:r>
              <a:rPr lang="en-US" dirty="0">
                <a:solidFill>
                  <a:schemeClr val="tx1"/>
                </a:solidFill>
              </a:rPr>
              <a:t> </a:t>
            </a: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40000"/>
              </a:lnSpc>
              <a:spcBef>
                <a:spcPts val="4200"/>
              </a:spcBef>
            </a:pPr>
            <a:r>
              <a:rPr lang="en-US" dirty="0">
                <a:solidFill>
                  <a:schemeClr val="tx1"/>
                </a:solidFill>
              </a:rPr>
              <a:t>The slope of the line through the points (1, 3) and (4, 1) is       .	</a:t>
            </a:r>
          </a:p>
        </p:txBody>
      </p:sp>
      <p:sp>
        <p:nvSpPr>
          <p:cNvPr id="3" name="Slide Number Placeholder 2"/>
          <p:cNvSpPr>
            <a:spLocks noGrp="1"/>
          </p:cNvSpPr>
          <p:nvPr>
            <p:ph type="sldNum" sz="quarter" idx="11"/>
          </p:nvPr>
        </p:nvSpPr>
        <p:spPr/>
        <p:txBody>
          <a:bodyPr/>
          <a:lstStyle/>
          <a:p>
            <a:pPr>
              <a:defRPr/>
            </a:pPr>
            <a:fld id="{FC15317E-1B80-0043-B4F7-B8EE21FF8353}" type="slidenum">
              <a:rPr lang="en-US" smtClean="0"/>
              <a:pPr>
                <a:defRPr/>
              </a:pPr>
              <a:t>27</a:t>
            </a:fld>
            <a:endParaRPr lang="en-US" dirty="0"/>
          </a:p>
        </p:txBody>
      </p:sp>
      <p:sp>
        <p:nvSpPr>
          <p:cNvPr id="7" name="Footer Placeholder 6"/>
          <p:cNvSpPr>
            <a:spLocks noGrp="1"/>
          </p:cNvSpPr>
          <p:nvPr>
            <p:ph type="ftr" sz="quarter" idx="13"/>
          </p:nvPr>
        </p:nvSpPr>
        <p:spPr/>
        <p:txBody>
          <a:bodyPr/>
          <a:lstStyle/>
          <a:p>
            <a:pPr>
              <a:defRPr/>
            </a:pPr>
            <a:r>
              <a:rPr lang="en-US" dirty="0"/>
              <a:t>Using Coordinates to Prove Geometric Theorems with Slope and Distance</a:t>
            </a:r>
          </a:p>
        </p:txBody>
      </p:sp>
      <p:graphicFrame>
        <p:nvGraphicFramePr>
          <p:cNvPr id="2" name="Object 1"/>
          <p:cNvGraphicFramePr>
            <a:graphicFrameLocks noChangeAspect="1"/>
          </p:cNvGraphicFramePr>
          <p:nvPr>
            <p:extLst>
              <p:ext uri="{D42A27DB-BD31-4B8C-83A1-F6EECF244321}">
                <p14:modId xmlns:p14="http://schemas.microsoft.com/office/powerpoint/2010/main" val="2690008531"/>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5753" name="Equation" r:id="rId3" imgW="177800" imgH="292100" progId="Equation.DSMT4">
                  <p:embed/>
                </p:oleObj>
              </mc:Choice>
              <mc:Fallback>
                <p:oleObj name="Equation" r:id="rId3"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84945675"/>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5754" name="Equation" r:id="rId5" imgW="177800" imgH="292100" progId="Equation.DSMT4">
                  <p:embed/>
                </p:oleObj>
              </mc:Choice>
              <mc:Fallback>
                <p:oleObj name="Equation" r:id="rId5"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30309122"/>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5755" name="Equation" r:id="rId6" imgW="177800" imgH="292100" progId="Equation.DSMT4">
                  <p:embed/>
                </p:oleObj>
              </mc:Choice>
              <mc:Fallback>
                <p:oleObj name="Equation" r:id="rId6"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03719082"/>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5756" name="Equation" r:id="rId7" imgW="177800" imgH="292100" progId="Equation.DSMT4">
                  <p:embed/>
                </p:oleObj>
              </mc:Choice>
              <mc:Fallback>
                <p:oleObj name="Equation" r:id="rId7"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170389447"/>
              </p:ext>
            </p:extLst>
          </p:nvPr>
        </p:nvGraphicFramePr>
        <p:xfrm>
          <a:off x="1305719" y="2630639"/>
          <a:ext cx="1367913" cy="831203"/>
        </p:xfrm>
        <a:graphic>
          <a:graphicData uri="http://schemas.openxmlformats.org/presentationml/2006/ole">
            <mc:AlternateContent xmlns:mc="http://schemas.openxmlformats.org/markup-compatibility/2006">
              <mc:Choice xmlns:v="urn:schemas-microsoft-com:vml" Requires="v">
                <p:oleObj spid="_x0000_s105757" name="Equation" r:id="rId8" imgW="1485900" imgH="901700" progId="Equation.DSMT4">
                  <p:embed/>
                </p:oleObj>
              </mc:Choice>
              <mc:Fallback>
                <p:oleObj name="Equation" r:id="rId8" imgW="1485900" imgH="901700" progId="Equation.DSMT4">
                  <p:embed/>
                  <p:pic>
                    <p:nvPicPr>
                      <p:cNvPr id="0" name=""/>
                      <p:cNvPicPr/>
                      <p:nvPr/>
                    </p:nvPicPr>
                    <p:blipFill>
                      <a:blip r:embed="rId9"/>
                      <a:stretch>
                        <a:fillRect/>
                      </a:stretch>
                    </p:blipFill>
                    <p:spPr>
                      <a:xfrm>
                        <a:off x="1305719" y="2630639"/>
                        <a:ext cx="1367913" cy="831203"/>
                      </a:xfrm>
                      <a:prstGeom prst="rect">
                        <a:avLst/>
                      </a:prstGeom>
                    </p:spPr>
                  </p:pic>
                </p:oleObj>
              </mc:Fallback>
            </mc:AlternateContent>
          </a:graphicData>
        </a:graphic>
      </p:graphicFrame>
      <p:sp>
        <p:nvSpPr>
          <p:cNvPr id="4" name="TextBox 3"/>
          <p:cNvSpPr txBox="1"/>
          <p:nvPr/>
        </p:nvSpPr>
        <p:spPr>
          <a:xfrm>
            <a:off x="4413249" y="2855518"/>
            <a:ext cx="3670300" cy="384721"/>
          </a:xfrm>
          <a:prstGeom prst="rect">
            <a:avLst/>
          </a:prstGeom>
          <a:noFill/>
        </p:spPr>
        <p:txBody>
          <a:bodyPr wrap="square" rtlCol="0">
            <a:spAutoFit/>
          </a:bodyPr>
          <a:lstStyle/>
          <a:p>
            <a:r>
              <a:rPr lang="en-US" sz="1900" dirty="0">
                <a:latin typeface="Arial"/>
                <a:cs typeface="Arial"/>
              </a:rPr>
              <a:t>Original Formula</a:t>
            </a:r>
          </a:p>
        </p:txBody>
      </p:sp>
      <p:sp>
        <p:nvSpPr>
          <p:cNvPr id="17" name="TextBox 16"/>
          <p:cNvSpPr txBox="1"/>
          <p:nvPr/>
        </p:nvSpPr>
        <p:spPr>
          <a:xfrm>
            <a:off x="4413249" y="3617639"/>
            <a:ext cx="3670300" cy="384721"/>
          </a:xfrm>
          <a:prstGeom prst="rect">
            <a:avLst/>
          </a:prstGeom>
          <a:noFill/>
        </p:spPr>
        <p:txBody>
          <a:bodyPr wrap="square" rtlCol="0">
            <a:spAutoFit/>
          </a:bodyPr>
          <a:lstStyle/>
          <a:p>
            <a:r>
              <a:rPr lang="en-US" sz="1900" dirty="0">
                <a:latin typeface="Arial"/>
                <a:cs typeface="Arial"/>
              </a:rPr>
              <a:t>Substitute </a:t>
            </a:r>
            <a:r>
              <a:rPr lang="en-US" sz="1900" dirty="0">
                <a:solidFill>
                  <a:srgbClr val="0000FF"/>
                </a:solidFill>
                <a:latin typeface="Arial"/>
                <a:cs typeface="Arial"/>
              </a:rPr>
              <a:t>(x</a:t>
            </a:r>
            <a:r>
              <a:rPr lang="en-US" sz="1900" baseline="-25000" dirty="0">
                <a:solidFill>
                  <a:srgbClr val="0000FF"/>
                </a:solidFill>
                <a:latin typeface="Arial"/>
                <a:cs typeface="Arial"/>
              </a:rPr>
              <a:t>1</a:t>
            </a:r>
            <a:r>
              <a:rPr lang="en-US" sz="1900" dirty="0">
                <a:solidFill>
                  <a:srgbClr val="0000FF"/>
                </a:solidFill>
                <a:latin typeface="Arial"/>
                <a:cs typeface="Arial"/>
              </a:rPr>
              <a:t>, y</a:t>
            </a:r>
            <a:r>
              <a:rPr lang="en-US" sz="1900" baseline="-25000" dirty="0">
                <a:solidFill>
                  <a:srgbClr val="0000FF"/>
                </a:solidFill>
                <a:latin typeface="Arial"/>
                <a:cs typeface="Arial"/>
              </a:rPr>
              <a:t>1</a:t>
            </a:r>
            <a:r>
              <a:rPr lang="en-US" sz="1900" dirty="0">
                <a:solidFill>
                  <a:srgbClr val="0000FF"/>
                </a:solidFill>
                <a:latin typeface="Arial"/>
                <a:cs typeface="Arial"/>
              </a:rPr>
              <a:t>) </a:t>
            </a:r>
            <a:r>
              <a:rPr lang="en-US" sz="1900" dirty="0">
                <a:latin typeface="Arial"/>
                <a:cs typeface="Arial"/>
              </a:rPr>
              <a:t>and </a:t>
            </a:r>
            <a:r>
              <a:rPr lang="en-US" sz="1900" dirty="0">
                <a:solidFill>
                  <a:srgbClr val="0000FF"/>
                </a:solidFill>
                <a:latin typeface="Arial"/>
                <a:cs typeface="Arial"/>
              </a:rPr>
              <a:t>(x</a:t>
            </a:r>
            <a:r>
              <a:rPr lang="en-US" sz="1900" baseline="-25000" dirty="0">
                <a:solidFill>
                  <a:srgbClr val="0000FF"/>
                </a:solidFill>
                <a:latin typeface="Arial"/>
                <a:cs typeface="Arial"/>
              </a:rPr>
              <a:t>2</a:t>
            </a:r>
            <a:r>
              <a:rPr lang="en-US" sz="1900" dirty="0">
                <a:solidFill>
                  <a:srgbClr val="0000FF"/>
                </a:solidFill>
                <a:latin typeface="Arial"/>
                <a:cs typeface="Arial"/>
              </a:rPr>
              <a:t>, y</a:t>
            </a:r>
            <a:r>
              <a:rPr lang="en-US" sz="1900" baseline="-25000" dirty="0">
                <a:solidFill>
                  <a:srgbClr val="0000FF"/>
                </a:solidFill>
                <a:latin typeface="Arial"/>
                <a:cs typeface="Arial"/>
              </a:rPr>
              <a:t>2</a:t>
            </a:r>
            <a:r>
              <a:rPr lang="en-US" sz="1900" dirty="0">
                <a:solidFill>
                  <a:srgbClr val="0000FF"/>
                </a:solidFill>
                <a:latin typeface="Arial"/>
                <a:cs typeface="Arial"/>
              </a:rPr>
              <a:t>)</a:t>
            </a:r>
            <a:r>
              <a:rPr lang="en-US" sz="1900" dirty="0">
                <a:latin typeface="Arial"/>
                <a:cs typeface="Arial"/>
              </a:rPr>
              <a:t>.</a:t>
            </a:r>
          </a:p>
        </p:txBody>
      </p:sp>
      <p:sp>
        <p:nvSpPr>
          <p:cNvPr id="18" name="TextBox 17"/>
          <p:cNvSpPr txBox="1"/>
          <p:nvPr/>
        </p:nvSpPr>
        <p:spPr>
          <a:xfrm>
            <a:off x="4413249" y="4529741"/>
            <a:ext cx="3670300" cy="384721"/>
          </a:xfrm>
          <a:prstGeom prst="rect">
            <a:avLst/>
          </a:prstGeom>
          <a:noFill/>
        </p:spPr>
        <p:txBody>
          <a:bodyPr wrap="square" rtlCol="0">
            <a:spAutoFit/>
          </a:bodyPr>
          <a:lstStyle/>
          <a:p>
            <a:r>
              <a:rPr lang="en-US" sz="1900" dirty="0">
                <a:latin typeface="Arial"/>
                <a:cs typeface="Arial"/>
              </a:rPr>
              <a:t>Simplify.</a:t>
            </a:r>
          </a:p>
        </p:txBody>
      </p:sp>
      <p:graphicFrame>
        <p:nvGraphicFramePr>
          <p:cNvPr id="28" name="Object 27"/>
          <p:cNvGraphicFramePr>
            <a:graphicFrameLocks noChangeAspect="1"/>
          </p:cNvGraphicFramePr>
          <p:nvPr>
            <p:extLst>
              <p:ext uri="{D42A27DB-BD31-4B8C-83A1-F6EECF244321}">
                <p14:modId xmlns:p14="http://schemas.microsoft.com/office/powerpoint/2010/main" val="4158746725"/>
              </p:ext>
            </p:extLst>
          </p:nvPr>
        </p:nvGraphicFramePr>
        <p:xfrm>
          <a:off x="1305719" y="3519488"/>
          <a:ext cx="1144588" cy="796925"/>
        </p:xfrm>
        <a:graphic>
          <a:graphicData uri="http://schemas.openxmlformats.org/presentationml/2006/ole">
            <mc:AlternateContent xmlns:mc="http://schemas.openxmlformats.org/markup-compatibility/2006">
              <mc:Choice xmlns:v="urn:schemas-microsoft-com:vml" Requires="v">
                <p:oleObj spid="_x0000_s105758" name="Equation" r:id="rId10" imgW="1244600" imgH="863600" progId="Equation.DSMT4">
                  <p:embed/>
                </p:oleObj>
              </mc:Choice>
              <mc:Fallback>
                <p:oleObj name="Equation" r:id="rId10" imgW="1244600" imgH="863600" progId="Equation.DSMT4">
                  <p:embed/>
                  <p:pic>
                    <p:nvPicPr>
                      <p:cNvPr id="0" name=""/>
                      <p:cNvPicPr/>
                      <p:nvPr/>
                    </p:nvPicPr>
                    <p:blipFill>
                      <a:blip r:embed="rId11"/>
                      <a:stretch>
                        <a:fillRect/>
                      </a:stretch>
                    </p:blipFill>
                    <p:spPr>
                      <a:xfrm>
                        <a:off x="1305719" y="3519488"/>
                        <a:ext cx="1144588" cy="796925"/>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835958922"/>
              </p:ext>
            </p:extLst>
          </p:nvPr>
        </p:nvGraphicFramePr>
        <p:xfrm>
          <a:off x="1305719" y="4303712"/>
          <a:ext cx="630237" cy="739775"/>
        </p:xfrm>
        <a:graphic>
          <a:graphicData uri="http://schemas.openxmlformats.org/presentationml/2006/ole">
            <mc:AlternateContent xmlns:mc="http://schemas.openxmlformats.org/markup-compatibility/2006">
              <mc:Choice xmlns:v="urn:schemas-microsoft-com:vml" Requires="v">
                <p:oleObj spid="_x0000_s105759" name="Equation" r:id="rId12" imgW="685800" imgH="800100" progId="Equation.DSMT4">
                  <p:embed/>
                </p:oleObj>
              </mc:Choice>
              <mc:Fallback>
                <p:oleObj name="Equation" r:id="rId12" imgW="685800" imgH="800100" progId="Equation.DSMT4">
                  <p:embed/>
                  <p:pic>
                    <p:nvPicPr>
                      <p:cNvPr id="0" name=""/>
                      <p:cNvPicPr/>
                      <p:nvPr/>
                    </p:nvPicPr>
                    <p:blipFill>
                      <a:blip r:embed="rId13"/>
                      <a:stretch>
                        <a:fillRect/>
                      </a:stretch>
                    </p:blipFill>
                    <p:spPr>
                      <a:xfrm>
                        <a:off x="1305719" y="4303712"/>
                        <a:ext cx="630237" cy="739775"/>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56717363"/>
              </p:ext>
            </p:extLst>
          </p:nvPr>
        </p:nvGraphicFramePr>
        <p:xfrm>
          <a:off x="7433915" y="5043487"/>
          <a:ext cx="328316" cy="595313"/>
        </p:xfrm>
        <a:graphic>
          <a:graphicData uri="http://schemas.openxmlformats.org/presentationml/2006/ole">
            <mc:AlternateContent xmlns:mc="http://schemas.openxmlformats.org/markup-compatibility/2006">
              <mc:Choice xmlns:v="urn:schemas-microsoft-com:vml" Requires="v">
                <p:oleObj spid="_x0000_s105760" name="Equation" r:id="rId14" imgW="444500" imgH="800100" progId="Equation.DSMT4">
                  <p:embed/>
                </p:oleObj>
              </mc:Choice>
              <mc:Fallback>
                <p:oleObj name="Equation" r:id="rId14" imgW="444500" imgH="800100" progId="Equation.DSMT4">
                  <p:embed/>
                  <p:pic>
                    <p:nvPicPr>
                      <p:cNvPr id="0" name=""/>
                      <p:cNvPicPr/>
                      <p:nvPr/>
                    </p:nvPicPr>
                    <p:blipFill>
                      <a:blip r:embed="rId15"/>
                      <a:stretch>
                        <a:fillRect/>
                      </a:stretch>
                    </p:blipFill>
                    <p:spPr>
                      <a:xfrm>
                        <a:off x="7433915" y="5043487"/>
                        <a:ext cx="328316" cy="595313"/>
                      </a:xfrm>
                      <a:prstGeom prst="rect">
                        <a:avLst/>
                      </a:prstGeom>
                    </p:spPr>
                  </p:pic>
                </p:oleObj>
              </mc:Fallback>
            </mc:AlternateContent>
          </a:graphicData>
        </a:graphic>
      </p:graphicFrame>
    </p:spTree>
    <p:extLst>
      <p:ext uri="{BB962C8B-B14F-4D97-AF65-F5344CB8AC3E}">
        <p14:creationId xmlns:p14="http://schemas.microsoft.com/office/powerpoint/2010/main" val="35250536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1">
                                            <p:txEl>
                                              <p:pRg st="3" end="3"/>
                                            </p:txEl>
                                          </p:spTgt>
                                        </p:tgtEl>
                                        <p:attrNameLst>
                                          <p:attrName>style.visibility</p:attrName>
                                        </p:attrNameLst>
                                      </p:cBhvr>
                                      <p:to>
                                        <p:strVal val="visible"/>
                                      </p:to>
                                    </p:set>
                                    <p:animEffect transition="in" filter="fade">
                                      <p:cBhvr>
                                        <p:cTn id="7" dur="500"/>
                                        <p:tgtEl>
                                          <p:spTgt spid="2560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1">
                                            <p:txEl>
                                              <p:pRg st="4" end="4"/>
                                            </p:txEl>
                                          </p:spTgt>
                                        </p:tgtEl>
                                        <p:attrNameLst>
                                          <p:attrName>style.visibility</p:attrName>
                                        </p:attrNameLst>
                                      </p:cBhvr>
                                      <p:to>
                                        <p:strVal val="visible"/>
                                      </p:to>
                                    </p:set>
                                    <p:animEffect transition="in" filter="fade">
                                      <p:cBhvr>
                                        <p:cTn id="12" dur="500"/>
                                        <p:tgtEl>
                                          <p:spTgt spid="2560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601">
                                            <p:txEl>
                                              <p:pRg st="10" end="10"/>
                                            </p:txEl>
                                          </p:spTgt>
                                        </p:tgtEl>
                                        <p:attrNameLst>
                                          <p:attrName>style.visibility</p:attrName>
                                        </p:attrNameLst>
                                      </p:cBhvr>
                                      <p:to>
                                        <p:strVal val="visible"/>
                                      </p:to>
                                    </p:set>
                                    <p:animEffect transition="in" filter="fade">
                                      <p:cBhvr>
                                        <p:cTn id="41" dur="500"/>
                                        <p:tgtEl>
                                          <p:spTgt spid="25601">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P spid="4"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641350" y="641350"/>
            <a:ext cx="7854950" cy="4997450"/>
          </a:xfrm>
        </p:spPr>
        <p:txBody>
          <a:bodyPr>
            <a:normAutofit/>
          </a:bodyPr>
          <a:lstStyle/>
          <a:p>
            <a:pPr eaLnBrk="1" hangingPunct="1">
              <a:defRPr/>
            </a:pPr>
            <a:r>
              <a:rPr lang="en-US" sz="2800" b="1" dirty="0"/>
              <a:t>Guided Practice: </a:t>
            </a:r>
            <a:r>
              <a:rPr lang="en-US" sz="2800" b="1" dirty="0">
                <a:solidFill>
                  <a:srgbClr val="000090"/>
                </a:solidFill>
              </a:rPr>
              <a:t>Example 2, </a:t>
            </a:r>
            <a:r>
              <a:rPr lang="en-US" sz="2800" b="1" i="1" dirty="0">
                <a:solidFill>
                  <a:srgbClr val="000090"/>
                </a:solidFill>
              </a:rPr>
              <a:t>continued</a:t>
            </a:r>
          </a:p>
          <a:p>
            <a:pPr eaLnBrk="1" hangingPunct="1">
              <a:defRPr/>
            </a:pPr>
            <a:endParaRPr lang="en-US" sz="1100" baseline="30000" dirty="0"/>
          </a:p>
          <a:p>
            <a:pPr marL="514350" indent="-514350">
              <a:buFont typeface="+mj-lt"/>
              <a:buAutoNum type="arabicPeriod" startAt="4"/>
            </a:pPr>
            <a:r>
              <a:rPr lang="en-US" sz="2800" b="1" dirty="0">
                <a:solidFill>
                  <a:srgbClr val="660066"/>
                </a:solidFill>
              </a:rPr>
              <a:t>Determine if the lines are parallel.</a:t>
            </a:r>
          </a:p>
          <a:p>
            <a:pPr lvl="1" algn="l">
              <a:lnSpc>
                <a:spcPct val="150000"/>
              </a:lnSpc>
            </a:pPr>
            <a:r>
              <a:rPr lang="en-US" dirty="0">
                <a:solidFill>
                  <a:schemeClr val="tx1"/>
                </a:solidFill>
              </a:rPr>
              <a:t>Parallel lines have equal slopes.</a:t>
            </a:r>
          </a:p>
          <a:p>
            <a:pPr lvl="1" algn="l">
              <a:lnSpc>
                <a:spcPct val="150000"/>
              </a:lnSpc>
            </a:pPr>
            <a:r>
              <a:rPr lang="en-US" dirty="0">
                <a:solidFill>
                  <a:schemeClr val="tx1"/>
                </a:solidFill>
              </a:rPr>
              <a:t>The slope of each line is       ; therefore, the lines are parallel.</a:t>
            </a:r>
          </a:p>
        </p:txBody>
      </p:sp>
      <p:sp>
        <p:nvSpPr>
          <p:cNvPr id="3" name="Slide Number Placeholder 2"/>
          <p:cNvSpPr>
            <a:spLocks noGrp="1"/>
          </p:cNvSpPr>
          <p:nvPr>
            <p:ph type="sldNum" sz="quarter" idx="11"/>
          </p:nvPr>
        </p:nvSpPr>
        <p:spPr/>
        <p:txBody>
          <a:bodyPr/>
          <a:lstStyle/>
          <a:p>
            <a:pPr>
              <a:defRPr/>
            </a:pPr>
            <a:fld id="{FC15317E-1B80-0043-B4F7-B8EE21FF8353}" type="slidenum">
              <a:rPr lang="en-US" smtClean="0"/>
              <a:pPr>
                <a:defRPr/>
              </a:pPr>
              <a:t>28</a:t>
            </a:fld>
            <a:endParaRPr lang="en-US" dirty="0"/>
          </a:p>
        </p:txBody>
      </p:sp>
      <p:sp>
        <p:nvSpPr>
          <p:cNvPr id="7" name="Footer Placeholder 6"/>
          <p:cNvSpPr>
            <a:spLocks noGrp="1"/>
          </p:cNvSpPr>
          <p:nvPr>
            <p:ph type="ftr" sz="quarter" idx="13"/>
          </p:nvPr>
        </p:nvSpPr>
        <p:spPr/>
        <p:txBody>
          <a:bodyPr/>
          <a:lstStyle/>
          <a:p>
            <a:pPr>
              <a:defRPr/>
            </a:pPr>
            <a:r>
              <a:rPr lang="en-US" dirty="0"/>
              <a:t>Using Coordinates to Prove Geometric Theorems with Slope and Distance</a:t>
            </a:r>
          </a:p>
        </p:txBody>
      </p:sp>
      <p:graphicFrame>
        <p:nvGraphicFramePr>
          <p:cNvPr id="2" name="Object 1"/>
          <p:cNvGraphicFramePr>
            <a:graphicFrameLocks noChangeAspect="1"/>
          </p:cNvGraphicFramePr>
          <p:nvPr>
            <p:extLst>
              <p:ext uri="{D42A27DB-BD31-4B8C-83A1-F6EECF244321}">
                <p14:modId xmlns:p14="http://schemas.microsoft.com/office/powerpoint/2010/main" val="789378884"/>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6667" name="Equation" r:id="rId3" imgW="177800" imgH="292100" progId="Equation.DSMT4">
                  <p:embed/>
                </p:oleObj>
              </mc:Choice>
              <mc:Fallback>
                <p:oleObj name="Equation" r:id="rId3"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48843471"/>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6668" name="Equation" r:id="rId5" imgW="177800" imgH="292100" progId="Equation.DSMT4">
                  <p:embed/>
                </p:oleObj>
              </mc:Choice>
              <mc:Fallback>
                <p:oleObj name="Equation" r:id="rId5"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99875657"/>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6669" name="Equation" r:id="rId6" imgW="177800" imgH="292100" progId="Equation.DSMT4">
                  <p:embed/>
                </p:oleObj>
              </mc:Choice>
              <mc:Fallback>
                <p:oleObj name="Equation" r:id="rId6"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34732465"/>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6670" name="Equation" r:id="rId7" imgW="177800" imgH="292100" progId="Equation.DSMT4">
                  <p:embed/>
                </p:oleObj>
              </mc:Choice>
              <mc:Fallback>
                <p:oleObj name="Equation" r:id="rId7"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71031594"/>
              </p:ext>
            </p:extLst>
          </p:nvPr>
        </p:nvGraphicFramePr>
        <p:xfrm>
          <a:off x="4584971" y="2325687"/>
          <a:ext cx="465485" cy="844032"/>
        </p:xfrm>
        <a:graphic>
          <a:graphicData uri="http://schemas.openxmlformats.org/presentationml/2006/ole">
            <mc:AlternateContent xmlns:mc="http://schemas.openxmlformats.org/markup-compatibility/2006">
              <mc:Choice xmlns:v="urn:schemas-microsoft-com:vml" Requires="v">
                <p:oleObj spid="_x0000_s106671" name="Equation" r:id="rId8" imgW="444500" imgH="800100" progId="Equation.DSMT4">
                  <p:embed/>
                </p:oleObj>
              </mc:Choice>
              <mc:Fallback>
                <p:oleObj name="Equation" r:id="rId8" imgW="444500" imgH="800100" progId="Equation.DSMT4">
                  <p:embed/>
                  <p:pic>
                    <p:nvPicPr>
                      <p:cNvPr id="0" name=""/>
                      <p:cNvPicPr/>
                      <p:nvPr/>
                    </p:nvPicPr>
                    <p:blipFill>
                      <a:blip r:embed="rId9"/>
                      <a:stretch>
                        <a:fillRect/>
                      </a:stretch>
                    </p:blipFill>
                    <p:spPr>
                      <a:xfrm>
                        <a:off x="4584971" y="2325687"/>
                        <a:ext cx="465485" cy="844032"/>
                      </a:xfrm>
                      <a:prstGeom prst="rect">
                        <a:avLst/>
                      </a:prstGeom>
                    </p:spPr>
                  </p:pic>
                </p:oleObj>
              </mc:Fallback>
            </mc:AlternateContent>
          </a:graphicData>
        </a:graphic>
      </p:graphicFrame>
      <p:sp>
        <p:nvSpPr>
          <p:cNvPr id="16" name="TextBox 15"/>
          <p:cNvSpPr txBox="1">
            <a:spLocks noChangeArrowheads="1"/>
          </p:cNvSpPr>
          <p:nvPr/>
        </p:nvSpPr>
        <p:spPr bwMode="auto">
          <a:xfrm>
            <a:off x="6979686" y="4366109"/>
            <a:ext cx="1614487"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Zapf Dingbats" charset="0"/>
                <a:ea typeface="MS PGothic" charset="0"/>
                <a:cs typeface="MS PGothic" charset="0"/>
                <a:sym typeface="Zapf Dingbats" charset="0"/>
              </a:rPr>
              <a:t>✔</a:t>
            </a:r>
            <a:endParaRPr lang="en-US" sz="9600" dirty="0">
              <a:solidFill>
                <a:srgbClr val="000090"/>
              </a:solidFill>
              <a:latin typeface="Arial"/>
              <a:ea typeface="MS PGothic" charset="0"/>
              <a:cs typeface="MS PGothic" charset="0"/>
            </a:endParaRPr>
          </a:p>
        </p:txBody>
      </p:sp>
    </p:spTree>
    <p:extLst>
      <p:ext uri="{BB962C8B-B14F-4D97-AF65-F5344CB8AC3E}">
        <p14:creationId xmlns:p14="http://schemas.microsoft.com/office/powerpoint/2010/main" val="25193429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1">
                                            <p:txEl>
                                              <p:pRg st="3" end="3"/>
                                            </p:txEl>
                                          </p:spTgt>
                                        </p:tgtEl>
                                        <p:attrNameLst>
                                          <p:attrName>style.visibility</p:attrName>
                                        </p:attrNameLst>
                                      </p:cBhvr>
                                      <p:to>
                                        <p:strVal val="visible"/>
                                      </p:to>
                                    </p:set>
                                    <p:animEffect transition="in" filter="fade">
                                      <p:cBhvr>
                                        <p:cTn id="7" dur="500"/>
                                        <p:tgtEl>
                                          <p:spTgt spid="2560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1">
                                            <p:txEl>
                                              <p:pRg st="4" end="4"/>
                                            </p:txEl>
                                          </p:spTgt>
                                        </p:tgtEl>
                                        <p:attrNameLst>
                                          <p:attrName>style.visibility</p:attrName>
                                        </p:attrNameLst>
                                      </p:cBhvr>
                                      <p:to>
                                        <p:strVal val="visible"/>
                                      </p:to>
                                    </p:set>
                                    <p:animEffect transition="in" filter="fade">
                                      <p:cBhvr>
                                        <p:cTn id="12" dur="500"/>
                                        <p:tgtEl>
                                          <p:spTgt spid="25601">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9"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2000" fill="hold"/>
                                        <p:tgtEl>
                                          <p:spTgt spid="16"/>
                                        </p:tgtEl>
                                        <p:attrNameLst>
                                          <p:attrName>ppt_w</p:attrName>
                                        </p:attrNameLst>
                                      </p:cBhvr>
                                      <p:tavLst>
                                        <p:tav tm="0" fmla="#ppt_w*sin(2.5*pi*$)">
                                          <p:val>
                                            <p:fltVal val="0"/>
                                          </p:val>
                                        </p:tav>
                                        <p:tav tm="100000">
                                          <p:val>
                                            <p:fltVal val="1"/>
                                          </p:val>
                                        </p:tav>
                                      </p:tavLst>
                                    </p:anim>
                                    <p:anim calcmode="lin" valueType="num">
                                      <p:cBhvr>
                                        <p:cTn id="21"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build="p"/>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ubtitle 1"/>
          <p:cNvSpPr>
            <a:spLocks noGrp="1"/>
          </p:cNvSpPr>
          <p:nvPr>
            <p:ph type="subTitle" idx="1"/>
          </p:nvPr>
        </p:nvSpPr>
        <p:spPr>
          <a:xfrm>
            <a:off x="641350" y="641350"/>
            <a:ext cx="7854950" cy="4997450"/>
          </a:xfrm>
        </p:spPr>
        <p:txBody>
          <a:bodyPr>
            <a:normAutofit/>
          </a:bodyPr>
          <a:lstStyle/>
          <a:p>
            <a:pPr eaLnBrk="1" hangingPunct="1"/>
            <a:r>
              <a:rPr lang="en-US" sz="2800" b="1" dirty="0"/>
              <a:t>Guided Practice</a:t>
            </a:r>
            <a:endParaRPr lang="en-US" sz="2000" b="1" dirty="0"/>
          </a:p>
          <a:p>
            <a:pPr eaLnBrk="1" hangingPunct="1"/>
            <a:r>
              <a:rPr lang="en-US" sz="2800" b="1" dirty="0">
                <a:solidFill>
                  <a:srgbClr val="000090"/>
                </a:solidFill>
              </a:rPr>
              <a:t>Example 3</a:t>
            </a:r>
            <a:endParaRPr lang="en-US" sz="1100" b="1" dirty="0">
              <a:solidFill>
                <a:srgbClr val="558ED5"/>
              </a:solidFill>
            </a:endParaRPr>
          </a:p>
          <a:p>
            <a:pPr>
              <a:lnSpc>
                <a:spcPct val="110000"/>
              </a:lnSpc>
              <a:spcBef>
                <a:spcPts val="1800"/>
              </a:spcBef>
            </a:pPr>
            <a:r>
              <a:rPr lang="en-US" dirty="0"/>
              <a:t>Determine if the line through the points </a:t>
            </a:r>
            <a:r>
              <a:rPr lang="en-US" dirty="0">
                <a:solidFill>
                  <a:srgbClr val="0000FF"/>
                </a:solidFill>
              </a:rPr>
              <a:t>(0, 8) </a:t>
            </a:r>
            <a:r>
              <a:rPr lang="en-US" dirty="0"/>
              <a:t>and </a:t>
            </a:r>
            <a:r>
              <a:rPr lang="en-US" dirty="0">
                <a:solidFill>
                  <a:srgbClr val="0000FF"/>
                </a:solidFill>
              </a:rPr>
              <a:t>(4, 9) </a:t>
            </a:r>
            <a:r>
              <a:rPr lang="en-US" dirty="0"/>
              <a:t>is perpendicular to the line through the points </a:t>
            </a:r>
            <a:r>
              <a:rPr lang="en-US" dirty="0">
                <a:solidFill>
                  <a:srgbClr val="0000FF"/>
                </a:solidFill>
              </a:rPr>
              <a:t>(–9, 10) </a:t>
            </a:r>
            <a:r>
              <a:rPr lang="en-US" dirty="0"/>
              <a:t>and </a:t>
            </a:r>
            <a:r>
              <a:rPr lang="en-US" dirty="0">
                <a:solidFill>
                  <a:srgbClr val="0000FF"/>
                </a:solidFill>
              </a:rPr>
              <a:t>(–8, 6)</a:t>
            </a:r>
            <a:r>
              <a:rPr lang="en-US" dirty="0"/>
              <a:t>.</a:t>
            </a:r>
          </a:p>
        </p:txBody>
      </p:sp>
      <p:sp>
        <p:nvSpPr>
          <p:cNvPr id="2" name="Slide Number Placeholder 1"/>
          <p:cNvSpPr>
            <a:spLocks noGrp="1"/>
          </p:cNvSpPr>
          <p:nvPr>
            <p:ph type="sldNum" sz="quarter" idx="11"/>
          </p:nvPr>
        </p:nvSpPr>
        <p:spPr/>
        <p:txBody>
          <a:bodyPr/>
          <a:lstStyle/>
          <a:p>
            <a:pPr>
              <a:defRPr/>
            </a:pPr>
            <a:fld id="{9498F616-E243-784C-ADDB-FC1FAF542744}" type="slidenum">
              <a:rPr lang="en-US" smtClean="0"/>
              <a:pPr>
                <a:defRPr/>
              </a:pPr>
              <a:t>29</a:t>
            </a:fld>
            <a:endParaRPr lang="en-US" dirty="0"/>
          </a:p>
        </p:txBody>
      </p:sp>
      <p:sp>
        <p:nvSpPr>
          <p:cNvPr id="4" name="Footer Placeholder 3"/>
          <p:cNvSpPr>
            <a:spLocks noGrp="1"/>
          </p:cNvSpPr>
          <p:nvPr>
            <p:ph type="ftr" sz="quarter" idx="13"/>
          </p:nvPr>
        </p:nvSpPr>
        <p:spPr/>
        <p:txBody>
          <a:bodyPr/>
          <a:lstStyle/>
          <a:p>
            <a:pPr>
              <a:defRPr/>
            </a:pPr>
            <a:r>
              <a:rPr lang="en-US" dirty="0"/>
              <a:t>Using Coordinates to Prove Geometric Theorems with Slope and Distance</a:t>
            </a:r>
          </a:p>
        </p:txBody>
      </p:sp>
    </p:spTree>
    <p:extLst>
      <p:ext uri="{BB962C8B-B14F-4D97-AF65-F5344CB8AC3E}">
        <p14:creationId xmlns:p14="http://schemas.microsoft.com/office/powerpoint/2010/main" val="6167518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1"/>
          <p:cNvSpPr txBox="1">
            <a:spLocks/>
          </p:cNvSpPr>
          <p:nvPr/>
        </p:nvSpPr>
        <p:spPr bwMode="auto">
          <a:xfrm>
            <a:off x="640446" y="793750"/>
            <a:ext cx="4220297" cy="498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dirty="0">
                <a:latin typeface="Arial"/>
                <a:cs typeface="Arial"/>
              </a:rPr>
              <a:t>The graph to the right shows the average number of miles an airplane travels over the course of its flight.</a:t>
            </a:r>
          </a:p>
          <a:p>
            <a:endParaRPr lang="en-US" dirty="0">
              <a:latin typeface="Arial"/>
              <a:cs typeface="Arial"/>
            </a:endParaRPr>
          </a:p>
          <a:p>
            <a:pPr marL="514350" indent="-514350">
              <a:buFont typeface="+mj-lt"/>
              <a:buAutoNum type="arabicPeriod"/>
            </a:pPr>
            <a:r>
              <a:rPr lang="en-US" dirty="0">
                <a:latin typeface="Arial"/>
                <a:cs typeface="Arial"/>
              </a:rPr>
              <a:t>What is the average rate of change per hour?</a:t>
            </a:r>
          </a:p>
          <a:p>
            <a:r>
              <a:rPr lang="en-US" dirty="0">
                <a:latin typeface="Arial"/>
                <a:cs typeface="Arial"/>
              </a:rPr>
              <a:t>  </a:t>
            </a:r>
          </a:p>
          <a:p>
            <a:pPr marL="514350" indent="-514350">
              <a:buFont typeface="+mj-lt"/>
              <a:buAutoNum type="arabicPeriod" startAt="2"/>
            </a:pPr>
            <a:r>
              <a:rPr lang="en-US" dirty="0">
                <a:solidFill>
                  <a:srgbClr val="000000"/>
                </a:solidFill>
                <a:latin typeface="Arial"/>
                <a:cs typeface="Arial"/>
              </a:rPr>
              <a:t>How many miles would the airplane travel in 9 hours? </a:t>
            </a: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p:txBody>
      </p:sp>
      <p:sp>
        <p:nvSpPr>
          <p:cNvPr id="6" name="Text Placeholder 5"/>
          <p:cNvSpPr>
            <a:spLocks noGrp="1"/>
          </p:cNvSpPr>
          <p:nvPr>
            <p:ph type="body" sz="quarter" idx="10"/>
          </p:nvPr>
        </p:nvSpPr>
        <p:spPr>
          <a:xfrm>
            <a:off x="992192" y="6249100"/>
            <a:ext cx="6361108" cy="264966"/>
          </a:xfrm>
        </p:spPr>
        <p:txBody>
          <a:bodyPr/>
          <a:lstStyle/>
          <a:p>
            <a:pPr lvl="0"/>
            <a:r>
              <a:rPr lang="en-US" sz="1400" dirty="0"/>
              <a:t>Using Coordinates to Prove Geometric Theorems with Slope and Distance</a:t>
            </a:r>
          </a:p>
          <a:p>
            <a:endParaRPr lang="en-US" dirty="0"/>
          </a:p>
        </p:txBody>
      </p:sp>
      <p:sp>
        <p:nvSpPr>
          <p:cNvPr id="2" name="Slide Number Placeholder 1"/>
          <p:cNvSpPr>
            <a:spLocks noGrp="1"/>
          </p:cNvSpPr>
          <p:nvPr>
            <p:ph type="sldNum" sz="quarter" idx="11"/>
          </p:nvPr>
        </p:nvSpPr>
        <p:spPr/>
        <p:txBody>
          <a:bodyPr/>
          <a:lstStyle/>
          <a:p>
            <a:pPr>
              <a:defRPr/>
            </a:pPr>
            <a:fld id="{99AD4152-8DB3-F340-8D70-EFF88DEF0EA3}" type="slidenum">
              <a:rPr lang="en-US" b="1" smtClean="0"/>
              <a:pPr>
                <a:defRPr/>
              </a:pPr>
              <a:t>3</a:t>
            </a:fld>
            <a:endParaRPr lang="en-US" b="1" dirty="0"/>
          </a:p>
        </p:txBody>
      </p:sp>
      <p:pic>
        <p:nvPicPr>
          <p:cNvPr id="5" name="Picture 4" descr="U6L1_008.pdf"/>
          <p:cNvPicPr>
            <a:picLocks noChangeAspect="1"/>
          </p:cNvPicPr>
          <p:nvPr/>
        </p:nvPicPr>
        <p:blipFill rotWithShape="1">
          <a:blip r:embed="rId3">
            <a:extLst>
              <a:ext uri="{28A0092B-C50C-407E-A947-70E740481C1C}">
                <a14:useLocalDpi xmlns:a14="http://schemas.microsoft.com/office/drawing/2010/main" val="0"/>
              </a:ext>
            </a:extLst>
          </a:blip>
          <a:srcRect l="6243" t="3992" r="6295" b="4040"/>
          <a:stretch/>
        </p:blipFill>
        <p:spPr>
          <a:xfrm>
            <a:off x="5202425" y="681111"/>
            <a:ext cx="3095438" cy="5109905"/>
          </a:xfrm>
          <a:prstGeom prst="rect">
            <a:avLst/>
          </a:prstGeom>
        </p:spPr>
      </p:pic>
    </p:spTree>
    <p:extLst>
      <p:ext uri="{BB962C8B-B14F-4D97-AF65-F5344CB8AC3E}">
        <p14:creationId xmlns:p14="http://schemas.microsoft.com/office/powerpoint/2010/main" val="366392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animEffect transition="in" filter="fade">
                                      <p:cBhvr>
                                        <p:cTn id="13" dur="500"/>
                                        <p:tgtEl>
                                          <p:spTgt spid="174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410">
                                            <p:txEl>
                                              <p:pRg st="4" end="4"/>
                                            </p:txEl>
                                          </p:spTgt>
                                        </p:tgtEl>
                                        <p:attrNameLst>
                                          <p:attrName>style.visibility</p:attrName>
                                        </p:attrNameLst>
                                      </p:cBhvr>
                                      <p:to>
                                        <p:strVal val="visible"/>
                                      </p:to>
                                    </p:set>
                                    <p:animEffect transition="in" filter="fade">
                                      <p:cBhvr>
                                        <p:cTn id="18" dur="500"/>
                                        <p:tgtEl>
                                          <p:spTgt spid="174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1350" y="641350"/>
            <a:ext cx="7854950" cy="4997450"/>
          </a:xfrm>
        </p:spPr>
        <p:txBody>
          <a:bodyPr>
            <a:normAutofit fontScale="77500" lnSpcReduction="20000"/>
          </a:bodyPr>
          <a:lstStyle/>
          <a:p>
            <a:pPr eaLnBrk="1" hangingPunct="1">
              <a:defRPr/>
            </a:pPr>
            <a:r>
              <a:rPr lang="en-US" sz="2800" b="1" dirty="0"/>
              <a:t>Guided Practice: </a:t>
            </a:r>
            <a:r>
              <a:rPr lang="en-US" sz="2800" b="1" dirty="0">
                <a:solidFill>
                  <a:srgbClr val="000090"/>
                </a:solidFill>
              </a:rPr>
              <a:t>Example 3, </a:t>
            </a:r>
            <a:r>
              <a:rPr lang="en-US" sz="2800" b="1" i="1" dirty="0">
                <a:solidFill>
                  <a:srgbClr val="000090"/>
                </a:solidFill>
              </a:rPr>
              <a:t>continued</a:t>
            </a:r>
          </a:p>
          <a:p>
            <a:pPr marL="457200" indent="-457200" eaLnBrk="1" hangingPunct="1">
              <a:buFont typeface="+mj-lt"/>
              <a:buAutoNum type="arabicPeriod"/>
              <a:defRPr/>
            </a:pPr>
            <a:endParaRPr lang="en-US" sz="1100" baseline="30000" dirty="0"/>
          </a:p>
          <a:p>
            <a:pPr marL="514350" indent="-514350">
              <a:buFont typeface="+mj-lt"/>
              <a:buAutoNum type="arabicPeriod"/>
            </a:pPr>
            <a:r>
              <a:rPr lang="en-US" sz="2800" b="1" dirty="0">
                <a:solidFill>
                  <a:srgbClr val="660066"/>
                </a:solidFill>
              </a:rPr>
              <a:t>Plot the lines on a coordinate plane.</a:t>
            </a:r>
          </a:p>
          <a:p>
            <a:pPr marL="514350" indent="-514350">
              <a:buFont typeface="+mj-lt"/>
              <a:buAutoNum type="arabicPeriod"/>
            </a:pPr>
            <a:endParaRPr lang="en-US" sz="2800" b="1" dirty="0">
              <a:solidFill>
                <a:srgbClr val="660066"/>
              </a:solidFill>
            </a:endParaRPr>
          </a:p>
          <a:p>
            <a:pPr marL="514350" indent="-514350">
              <a:buFont typeface="+mj-lt"/>
              <a:buAutoNum type="arabicPeriod"/>
            </a:pPr>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endParaRPr lang="en-US" sz="2800" b="1" dirty="0">
              <a:solidFill>
                <a:srgbClr val="660066"/>
              </a:solidFill>
            </a:endParaRPr>
          </a:p>
          <a:p>
            <a:r>
              <a:rPr lang="en-US" sz="2800" b="1" dirty="0">
                <a:solidFill>
                  <a:srgbClr val="660066"/>
                </a:solidFill>
              </a:rPr>
              <a:t> </a:t>
            </a:r>
          </a:p>
          <a:p>
            <a:endParaRPr lang="en-US" sz="2800" b="1" dirty="0">
              <a:solidFill>
                <a:srgbClr val="660066"/>
              </a:solidFill>
            </a:endParaRPr>
          </a:p>
          <a:p>
            <a:r>
              <a:rPr lang="en-US" sz="2800" b="1" dirty="0">
                <a:solidFill>
                  <a:srgbClr val="660066"/>
                </a:solidFill>
              </a:rPr>
              <a:t> </a:t>
            </a:r>
          </a:p>
          <a:p>
            <a:endParaRPr lang="en-US" sz="2800" b="1" dirty="0">
              <a:solidFill>
                <a:srgbClr val="660066"/>
              </a:solidFill>
            </a:endParaRPr>
          </a:p>
          <a:p>
            <a:pPr eaLnBrk="1" hangingPunct="1">
              <a:defRPr/>
            </a:pPr>
            <a:endParaRPr lang="en-US" dirty="0"/>
          </a:p>
        </p:txBody>
      </p:sp>
      <p:sp>
        <p:nvSpPr>
          <p:cNvPr id="3" name="Slide Number Placeholder 2"/>
          <p:cNvSpPr>
            <a:spLocks noGrp="1"/>
          </p:cNvSpPr>
          <p:nvPr>
            <p:ph type="sldNum" sz="quarter" idx="11"/>
          </p:nvPr>
        </p:nvSpPr>
        <p:spPr/>
        <p:txBody>
          <a:bodyPr/>
          <a:lstStyle/>
          <a:p>
            <a:pPr>
              <a:defRPr/>
            </a:pPr>
            <a:fld id="{033714D1-3EA9-6C48-9293-DF4C317D6D87}" type="slidenum">
              <a:rPr lang="en-US" smtClean="0"/>
              <a:pPr>
                <a:defRPr/>
              </a:pPr>
              <a:t>30</a:t>
            </a:fld>
            <a:endParaRPr lang="en-US" dirty="0"/>
          </a:p>
        </p:txBody>
      </p:sp>
      <p:sp>
        <p:nvSpPr>
          <p:cNvPr id="2" name="Footer Placeholder 1"/>
          <p:cNvSpPr>
            <a:spLocks noGrp="1"/>
          </p:cNvSpPr>
          <p:nvPr>
            <p:ph type="ftr" sz="quarter" idx="13"/>
          </p:nvPr>
        </p:nvSpPr>
        <p:spPr/>
        <p:txBody>
          <a:bodyPr/>
          <a:lstStyle/>
          <a:p>
            <a:pPr>
              <a:defRPr/>
            </a:pPr>
            <a:r>
              <a:rPr lang="en-US" dirty="0"/>
              <a:t>Using Coordinates to Prove Geometric Theorems with Slope and Distance</a:t>
            </a:r>
          </a:p>
        </p:txBody>
      </p:sp>
      <p:pic>
        <p:nvPicPr>
          <p:cNvPr id="4" name="Picture 3"/>
          <p:cNvPicPr>
            <a:picLocks noChangeAspect="1"/>
          </p:cNvPicPr>
          <p:nvPr/>
        </p:nvPicPr>
        <p:blipFill>
          <a:blip r:embed="rId2"/>
          <a:stretch>
            <a:fillRect/>
          </a:stretch>
        </p:blipFill>
        <p:spPr>
          <a:xfrm>
            <a:off x="2562019" y="1676400"/>
            <a:ext cx="4023137" cy="3937234"/>
          </a:xfrm>
          <a:prstGeom prst="rect">
            <a:avLst/>
          </a:prstGeom>
        </p:spPr>
      </p:pic>
    </p:spTree>
    <p:extLst>
      <p:ext uri="{BB962C8B-B14F-4D97-AF65-F5344CB8AC3E}">
        <p14:creationId xmlns:p14="http://schemas.microsoft.com/office/powerpoint/2010/main" val="35158971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641350" y="641350"/>
            <a:ext cx="7854950" cy="4997450"/>
          </a:xfrm>
        </p:spPr>
        <p:txBody>
          <a:bodyPr>
            <a:normAutofit fontScale="77500" lnSpcReduction="20000"/>
          </a:bodyPr>
          <a:lstStyle/>
          <a:p>
            <a:pPr eaLnBrk="1" hangingPunct="1">
              <a:defRPr/>
            </a:pPr>
            <a:r>
              <a:rPr lang="en-US" sz="2800" b="1" dirty="0"/>
              <a:t>Guided Practice: </a:t>
            </a:r>
            <a:r>
              <a:rPr lang="en-US" sz="2800" b="1" dirty="0">
                <a:solidFill>
                  <a:srgbClr val="000090"/>
                </a:solidFill>
              </a:rPr>
              <a:t>Example 3, </a:t>
            </a:r>
            <a:r>
              <a:rPr lang="en-US" sz="2800" b="1" i="1" dirty="0">
                <a:solidFill>
                  <a:srgbClr val="000090"/>
                </a:solidFill>
              </a:rPr>
              <a:t>continued</a:t>
            </a:r>
          </a:p>
          <a:p>
            <a:pPr eaLnBrk="1" hangingPunct="1">
              <a:defRPr/>
            </a:pPr>
            <a:endParaRPr lang="en-US" sz="1100" baseline="30000" dirty="0"/>
          </a:p>
          <a:p>
            <a:pPr marL="514350" indent="-514350">
              <a:buFont typeface="+mj-lt"/>
              <a:buAutoNum type="arabicPeriod" startAt="2"/>
            </a:pPr>
            <a:r>
              <a:rPr lang="en-US" sz="2800" b="1" dirty="0">
                <a:solidFill>
                  <a:srgbClr val="660066"/>
                </a:solidFill>
              </a:rPr>
              <a:t>Calculate the slope of the line through the points     (0, 8) and (4, 9).</a:t>
            </a:r>
          </a:p>
          <a:p>
            <a:pPr lvl="1" algn="l">
              <a:lnSpc>
                <a:spcPct val="150000"/>
              </a:lnSpc>
            </a:pPr>
            <a:r>
              <a:rPr lang="en-US" dirty="0">
                <a:solidFill>
                  <a:schemeClr val="tx1"/>
                </a:solidFill>
              </a:rPr>
              <a:t>Let </a:t>
            </a:r>
            <a:r>
              <a:rPr lang="en-US" dirty="0">
                <a:solidFill>
                  <a:srgbClr val="0000FF"/>
                </a:solidFill>
              </a:rPr>
              <a:t>(</a:t>
            </a:r>
            <a:r>
              <a:rPr lang="en-US" i="1" dirty="0">
                <a:solidFill>
                  <a:srgbClr val="0000FF"/>
                </a:solidFill>
              </a:rPr>
              <a:t>x</a:t>
            </a:r>
            <a:r>
              <a:rPr lang="en-US" baseline="-25000" dirty="0">
                <a:solidFill>
                  <a:srgbClr val="0000FF"/>
                </a:solidFill>
              </a:rPr>
              <a:t>1</a:t>
            </a:r>
            <a:r>
              <a:rPr lang="en-US" dirty="0">
                <a:solidFill>
                  <a:srgbClr val="0000FF"/>
                </a:solidFill>
              </a:rPr>
              <a:t>, </a:t>
            </a:r>
            <a:r>
              <a:rPr lang="en-US" i="1" dirty="0">
                <a:solidFill>
                  <a:srgbClr val="0000FF"/>
                </a:solidFill>
              </a:rPr>
              <a:t>y</a:t>
            </a:r>
            <a:r>
              <a:rPr lang="en-US" baseline="-25000" dirty="0">
                <a:solidFill>
                  <a:srgbClr val="0000FF"/>
                </a:solidFill>
              </a:rPr>
              <a:t>1</a:t>
            </a:r>
            <a:r>
              <a:rPr lang="en-US" dirty="0">
                <a:solidFill>
                  <a:srgbClr val="0000FF"/>
                </a:solidFill>
              </a:rPr>
              <a:t>) = (0, 8) </a:t>
            </a:r>
            <a:r>
              <a:rPr lang="en-US" dirty="0">
                <a:solidFill>
                  <a:schemeClr val="tx1"/>
                </a:solidFill>
              </a:rPr>
              <a:t>and </a:t>
            </a:r>
            <a:r>
              <a:rPr lang="en-US" dirty="0">
                <a:solidFill>
                  <a:srgbClr val="0000FF"/>
                </a:solidFill>
              </a:rPr>
              <a:t>(</a:t>
            </a:r>
            <a:r>
              <a:rPr lang="en-US" i="1" dirty="0">
                <a:solidFill>
                  <a:srgbClr val="0000FF"/>
                </a:solidFill>
              </a:rPr>
              <a:t>x</a:t>
            </a:r>
            <a:r>
              <a:rPr lang="en-US" baseline="-25000" dirty="0">
                <a:solidFill>
                  <a:srgbClr val="0000FF"/>
                </a:solidFill>
              </a:rPr>
              <a:t>2</a:t>
            </a:r>
            <a:r>
              <a:rPr lang="en-US" dirty="0">
                <a:solidFill>
                  <a:srgbClr val="0000FF"/>
                </a:solidFill>
              </a:rPr>
              <a:t>, </a:t>
            </a:r>
            <a:r>
              <a:rPr lang="en-US" i="1" dirty="0">
                <a:solidFill>
                  <a:srgbClr val="0000FF"/>
                </a:solidFill>
              </a:rPr>
              <a:t>y</a:t>
            </a:r>
            <a:r>
              <a:rPr lang="en-US" baseline="-25000" dirty="0">
                <a:solidFill>
                  <a:srgbClr val="0000FF"/>
                </a:solidFill>
              </a:rPr>
              <a:t>2</a:t>
            </a:r>
            <a:r>
              <a:rPr lang="en-US" dirty="0">
                <a:solidFill>
                  <a:srgbClr val="0000FF"/>
                </a:solidFill>
              </a:rPr>
              <a:t>) = (4, 9)</a:t>
            </a:r>
            <a:r>
              <a:rPr lang="en-US" dirty="0">
                <a:solidFill>
                  <a:schemeClr val="tx1"/>
                </a:solidFill>
              </a:rPr>
              <a:t>.</a:t>
            </a:r>
          </a:p>
          <a:p>
            <a:pPr lvl="1" algn="l">
              <a:lnSpc>
                <a:spcPct val="150000"/>
              </a:lnSpc>
            </a:pPr>
            <a:r>
              <a:rPr lang="en-US" dirty="0">
                <a:solidFill>
                  <a:schemeClr val="tx1"/>
                </a:solidFill>
              </a:rPr>
              <a:t>Substitute these values into the slope formula.</a:t>
            </a:r>
          </a:p>
          <a:p>
            <a:pPr lvl="1" algn="l">
              <a:lnSpc>
                <a:spcPct val="150000"/>
              </a:lnSpc>
            </a:pPr>
            <a:r>
              <a:rPr lang="en-US" dirty="0">
                <a:solidFill>
                  <a:schemeClr val="tx1"/>
                </a:solidFill>
              </a:rPr>
              <a:t> </a:t>
            </a: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40000"/>
              </a:lnSpc>
            </a:pPr>
            <a:r>
              <a:rPr lang="en-US" dirty="0">
                <a:solidFill>
                  <a:schemeClr val="tx1"/>
                </a:solidFill>
              </a:rPr>
              <a:t>The slope of the line through the points (0, 8) and (4, 9) is     .	</a:t>
            </a:r>
          </a:p>
        </p:txBody>
      </p:sp>
      <p:sp>
        <p:nvSpPr>
          <p:cNvPr id="3" name="Slide Number Placeholder 2"/>
          <p:cNvSpPr>
            <a:spLocks noGrp="1"/>
          </p:cNvSpPr>
          <p:nvPr>
            <p:ph type="sldNum" sz="quarter" idx="11"/>
          </p:nvPr>
        </p:nvSpPr>
        <p:spPr/>
        <p:txBody>
          <a:bodyPr/>
          <a:lstStyle/>
          <a:p>
            <a:pPr>
              <a:defRPr/>
            </a:pPr>
            <a:fld id="{FC15317E-1B80-0043-B4F7-B8EE21FF8353}" type="slidenum">
              <a:rPr lang="en-US" smtClean="0"/>
              <a:pPr>
                <a:defRPr/>
              </a:pPr>
              <a:t>31</a:t>
            </a:fld>
            <a:endParaRPr lang="en-US" dirty="0"/>
          </a:p>
        </p:txBody>
      </p:sp>
      <p:sp>
        <p:nvSpPr>
          <p:cNvPr id="7" name="Footer Placeholder 6"/>
          <p:cNvSpPr>
            <a:spLocks noGrp="1"/>
          </p:cNvSpPr>
          <p:nvPr>
            <p:ph type="ftr" sz="quarter" idx="13"/>
          </p:nvPr>
        </p:nvSpPr>
        <p:spPr/>
        <p:txBody>
          <a:bodyPr/>
          <a:lstStyle/>
          <a:p>
            <a:pPr>
              <a:defRPr/>
            </a:pPr>
            <a:r>
              <a:rPr lang="en-US" dirty="0"/>
              <a:t>Using Coordinates to Prove Geometric Theorems with Slope and Distance</a:t>
            </a:r>
          </a:p>
        </p:txBody>
      </p:sp>
      <p:graphicFrame>
        <p:nvGraphicFramePr>
          <p:cNvPr id="2" name="Object 1"/>
          <p:cNvGraphicFramePr>
            <a:graphicFrameLocks noChangeAspect="1"/>
          </p:cNvGraphicFramePr>
          <p:nvPr>
            <p:extLst>
              <p:ext uri="{D42A27DB-BD31-4B8C-83A1-F6EECF244321}">
                <p14:modId xmlns:p14="http://schemas.microsoft.com/office/powerpoint/2010/main" val="4234330790"/>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7729" name="Equation" r:id="rId3" imgW="177800" imgH="292100" progId="Equation.DSMT4">
                  <p:embed/>
                </p:oleObj>
              </mc:Choice>
              <mc:Fallback>
                <p:oleObj name="Equation" r:id="rId3"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04992927"/>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7730" name="Equation" r:id="rId5" imgW="177800" imgH="292100" progId="Equation.DSMT4">
                  <p:embed/>
                </p:oleObj>
              </mc:Choice>
              <mc:Fallback>
                <p:oleObj name="Equation" r:id="rId5"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64237833"/>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7731" name="Equation" r:id="rId6" imgW="177800" imgH="292100" progId="Equation.DSMT4">
                  <p:embed/>
                </p:oleObj>
              </mc:Choice>
              <mc:Fallback>
                <p:oleObj name="Equation" r:id="rId6"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33667073"/>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7732" name="Equation" r:id="rId7" imgW="177800" imgH="292100" progId="Equation.DSMT4">
                  <p:embed/>
                </p:oleObj>
              </mc:Choice>
              <mc:Fallback>
                <p:oleObj name="Equation" r:id="rId7"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76790076"/>
              </p:ext>
            </p:extLst>
          </p:nvPr>
        </p:nvGraphicFramePr>
        <p:xfrm>
          <a:off x="1305719" y="2630639"/>
          <a:ext cx="1367913" cy="831203"/>
        </p:xfrm>
        <a:graphic>
          <a:graphicData uri="http://schemas.openxmlformats.org/presentationml/2006/ole">
            <mc:AlternateContent xmlns:mc="http://schemas.openxmlformats.org/markup-compatibility/2006">
              <mc:Choice xmlns:v="urn:schemas-microsoft-com:vml" Requires="v">
                <p:oleObj spid="_x0000_s107733" name="Equation" r:id="rId8" imgW="1485900" imgH="901700" progId="Equation.DSMT4">
                  <p:embed/>
                </p:oleObj>
              </mc:Choice>
              <mc:Fallback>
                <p:oleObj name="Equation" r:id="rId8" imgW="1485900" imgH="901700" progId="Equation.DSMT4">
                  <p:embed/>
                  <p:pic>
                    <p:nvPicPr>
                      <p:cNvPr id="0" name=""/>
                      <p:cNvPicPr/>
                      <p:nvPr/>
                    </p:nvPicPr>
                    <p:blipFill>
                      <a:blip r:embed="rId9"/>
                      <a:stretch>
                        <a:fillRect/>
                      </a:stretch>
                    </p:blipFill>
                    <p:spPr>
                      <a:xfrm>
                        <a:off x="1305719" y="2630639"/>
                        <a:ext cx="1367913" cy="831203"/>
                      </a:xfrm>
                      <a:prstGeom prst="rect">
                        <a:avLst/>
                      </a:prstGeom>
                    </p:spPr>
                  </p:pic>
                </p:oleObj>
              </mc:Fallback>
            </mc:AlternateContent>
          </a:graphicData>
        </a:graphic>
      </p:graphicFrame>
      <p:sp>
        <p:nvSpPr>
          <p:cNvPr id="4" name="TextBox 3"/>
          <p:cNvSpPr txBox="1"/>
          <p:nvPr/>
        </p:nvSpPr>
        <p:spPr>
          <a:xfrm>
            <a:off x="4413249" y="2855518"/>
            <a:ext cx="3670300" cy="384721"/>
          </a:xfrm>
          <a:prstGeom prst="rect">
            <a:avLst/>
          </a:prstGeom>
          <a:noFill/>
        </p:spPr>
        <p:txBody>
          <a:bodyPr wrap="square" rtlCol="0">
            <a:spAutoFit/>
          </a:bodyPr>
          <a:lstStyle/>
          <a:p>
            <a:r>
              <a:rPr lang="en-US" sz="1900" dirty="0">
                <a:latin typeface="Arial"/>
                <a:cs typeface="Arial"/>
              </a:rPr>
              <a:t>Original Formula</a:t>
            </a:r>
          </a:p>
        </p:txBody>
      </p:sp>
      <p:sp>
        <p:nvSpPr>
          <p:cNvPr id="17" name="TextBox 16"/>
          <p:cNvSpPr txBox="1"/>
          <p:nvPr/>
        </p:nvSpPr>
        <p:spPr>
          <a:xfrm>
            <a:off x="4413249" y="3617639"/>
            <a:ext cx="3670300" cy="384721"/>
          </a:xfrm>
          <a:prstGeom prst="rect">
            <a:avLst/>
          </a:prstGeom>
          <a:noFill/>
        </p:spPr>
        <p:txBody>
          <a:bodyPr wrap="square" rtlCol="0">
            <a:spAutoFit/>
          </a:bodyPr>
          <a:lstStyle/>
          <a:p>
            <a:r>
              <a:rPr lang="en-US" sz="1900" dirty="0">
                <a:latin typeface="Arial"/>
                <a:cs typeface="Arial"/>
              </a:rPr>
              <a:t>Substitute </a:t>
            </a:r>
            <a:r>
              <a:rPr lang="en-US" sz="1900" dirty="0">
                <a:solidFill>
                  <a:srgbClr val="0000FF"/>
                </a:solidFill>
                <a:latin typeface="Arial"/>
                <a:cs typeface="Arial"/>
              </a:rPr>
              <a:t>(x</a:t>
            </a:r>
            <a:r>
              <a:rPr lang="en-US" sz="1900" baseline="-25000" dirty="0">
                <a:solidFill>
                  <a:srgbClr val="0000FF"/>
                </a:solidFill>
                <a:latin typeface="Arial"/>
                <a:cs typeface="Arial"/>
              </a:rPr>
              <a:t>1</a:t>
            </a:r>
            <a:r>
              <a:rPr lang="en-US" sz="1900" dirty="0">
                <a:solidFill>
                  <a:srgbClr val="0000FF"/>
                </a:solidFill>
                <a:latin typeface="Arial"/>
                <a:cs typeface="Arial"/>
              </a:rPr>
              <a:t>, y</a:t>
            </a:r>
            <a:r>
              <a:rPr lang="en-US" sz="1900" baseline="-25000" dirty="0">
                <a:solidFill>
                  <a:srgbClr val="0000FF"/>
                </a:solidFill>
                <a:latin typeface="Arial"/>
                <a:cs typeface="Arial"/>
              </a:rPr>
              <a:t>1</a:t>
            </a:r>
            <a:r>
              <a:rPr lang="en-US" sz="1900" dirty="0">
                <a:solidFill>
                  <a:srgbClr val="0000FF"/>
                </a:solidFill>
                <a:latin typeface="Arial"/>
                <a:cs typeface="Arial"/>
              </a:rPr>
              <a:t>) </a:t>
            </a:r>
            <a:r>
              <a:rPr lang="en-US" sz="1900" dirty="0">
                <a:latin typeface="Arial"/>
                <a:cs typeface="Arial"/>
              </a:rPr>
              <a:t>and </a:t>
            </a:r>
            <a:r>
              <a:rPr lang="en-US" sz="1900" dirty="0">
                <a:solidFill>
                  <a:srgbClr val="0000FF"/>
                </a:solidFill>
                <a:latin typeface="Arial"/>
                <a:cs typeface="Arial"/>
              </a:rPr>
              <a:t>(x</a:t>
            </a:r>
            <a:r>
              <a:rPr lang="en-US" sz="1900" baseline="-25000" dirty="0">
                <a:solidFill>
                  <a:srgbClr val="0000FF"/>
                </a:solidFill>
                <a:latin typeface="Arial"/>
                <a:cs typeface="Arial"/>
              </a:rPr>
              <a:t>2</a:t>
            </a:r>
            <a:r>
              <a:rPr lang="en-US" sz="1900" dirty="0">
                <a:solidFill>
                  <a:srgbClr val="0000FF"/>
                </a:solidFill>
                <a:latin typeface="Arial"/>
                <a:cs typeface="Arial"/>
              </a:rPr>
              <a:t>, y</a:t>
            </a:r>
            <a:r>
              <a:rPr lang="en-US" sz="1900" baseline="-25000" dirty="0">
                <a:solidFill>
                  <a:srgbClr val="0000FF"/>
                </a:solidFill>
                <a:latin typeface="Arial"/>
                <a:cs typeface="Arial"/>
              </a:rPr>
              <a:t>2</a:t>
            </a:r>
            <a:r>
              <a:rPr lang="en-US" sz="1900" dirty="0">
                <a:solidFill>
                  <a:srgbClr val="0000FF"/>
                </a:solidFill>
                <a:latin typeface="Arial"/>
                <a:cs typeface="Arial"/>
              </a:rPr>
              <a:t>)</a:t>
            </a:r>
            <a:r>
              <a:rPr lang="en-US" sz="1900" dirty="0">
                <a:latin typeface="Arial"/>
                <a:cs typeface="Arial"/>
              </a:rPr>
              <a:t>.</a:t>
            </a:r>
          </a:p>
        </p:txBody>
      </p:sp>
      <p:sp>
        <p:nvSpPr>
          <p:cNvPr id="18" name="TextBox 17"/>
          <p:cNvSpPr txBox="1"/>
          <p:nvPr/>
        </p:nvSpPr>
        <p:spPr>
          <a:xfrm>
            <a:off x="4413249" y="4529741"/>
            <a:ext cx="3670300" cy="384721"/>
          </a:xfrm>
          <a:prstGeom prst="rect">
            <a:avLst/>
          </a:prstGeom>
          <a:noFill/>
        </p:spPr>
        <p:txBody>
          <a:bodyPr wrap="square" rtlCol="0">
            <a:spAutoFit/>
          </a:bodyPr>
          <a:lstStyle/>
          <a:p>
            <a:r>
              <a:rPr lang="en-US" sz="1900" dirty="0">
                <a:latin typeface="Arial"/>
                <a:cs typeface="Arial"/>
              </a:rPr>
              <a:t>Simplify.</a:t>
            </a:r>
          </a:p>
        </p:txBody>
      </p:sp>
      <p:graphicFrame>
        <p:nvGraphicFramePr>
          <p:cNvPr id="28" name="Object 27"/>
          <p:cNvGraphicFramePr>
            <a:graphicFrameLocks noChangeAspect="1"/>
          </p:cNvGraphicFramePr>
          <p:nvPr>
            <p:extLst>
              <p:ext uri="{D42A27DB-BD31-4B8C-83A1-F6EECF244321}">
                <p14:modId xmlns:p14="http://schemas.microsoft.com/office/powerpoint/2010/main" val="4163332138"/>
              </p:ext>
            </p:extLst>
          </p:nvPr>
        </p:nvGraphicFramePr>
        <p:xfrm>
          <a:off x="1305719" y="3506788"/>
          <a:ext cx="1204912" cy="796925"/>
        </p:xfrm>
        <a:graphic>
          <a:graphicData uri="http://schemas.openxmlformats.org/presentationml/2006/ole">
            <mc:AlternateContent xmlns:mc="http://schemas.openxmlformats.org/markup-compatibility/2006">
              <mc:Choice xmlns:v="urn:schemas-microsoft-com:vml" Requires="v">
                <p:oleObj spid="_x0000_s107734" name="Equation" r:id="rId10" imgW="1308100" imgH="863600" progId="Equation.DSMT4">
                  <p:embed/>
                </p:oleObj>
              </mc:Choice>
              <mc:Fallback>
                <p:oleObj name="Equation" r:id="rId10" imgW="1308100" imgH="863600" progId="Equation.DSMT4">
                  <p:embed/>
                  <p:pic>
                    <p:nvPicPr>
                      <p:cNvPr id="0" name=""/>
                      <p:cNvPicPr/>
                      <p:nvPr/>
                    </p:nvPicPr>
                    <p:blipFill>
                      <a:blip r:embed="rId11"/>
                      <a:stretch>
                        <a:fillRect/>
                      </a:stretch>
                    </p:blipFill>
                    <p:spPr>
                      <a:xfrm>
                        <a:off x="1305719" y="3506788"/>
                        <a:ext cx="1204912" cy="796925"/>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252013488"/>
              </p:ext>
            </p:extLst>
          </p:nvPr>
        </p:nvGraphicFramePr>
        <p:xfrm>
          <a:off x="1305719" y="4263149"/>
          <a:ext cx="441325" cy="739775"/>
        </p:xfrm>
        <a:graphic>
          <a:graphicData uri="http://schemas.openxmlformats.org/presentationml/2006/ole">
            <mc:AlternateContent xmlns:mc="http://schemas.openxmlformats.org/markup-compatibility/2006">
              <mc:Choice xmlns:v="urn:schemas-microsoft-com:vml" Requires="v">
                <p:oleObj spid="_x0000_s107735" name="Equation" r:id="rId12" imgW="482600" imgH="800100" progId="Equation.DSMT4">
                  <p:embed/>
                </p:oleObj>
              </mc:Choice>
              <mc:Fallback>
                <p:oleObj name="Equation" r:id="rId12" imgW="482600" imgH="800100" progId="Equation.DSMT4">
                  <p:embed/>
                  <p:pic>
                    <p:nvPicPr>
                      <p:cNvPr id="0" name=""/>
                      <p:cNvPicPr/>
                      <p:nvPr/>
                    </p:nvPicPr>
                    <p:blipFill>
                      <a:blip r:embed="rId13"/>
                      <a:stretch>
                        <a:fillRect/>
                      </a:stretch>
                    </p:blipFill>
                    <p:spPr>
                      <a:xfrm>
                        <a:off x="1305719" y="4263149"/>
                        <a:ext cx="441325" cy="739775"/>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37063259"/>
              </p:ext>
            </p:extLst>
          </p:nvPr>
        </p:nvGraphicFramePr>
        <p:xfrm>
          <a:off x="7462838" y="5043488"/>
          <a:ext cx="169862" cy="595312"/>
        </p:xfrm>
        <a:graphic>
          <a:graphicData uri="http://schemas.openxmlformats.org/presentationml/2006/ole">
            <mc:AlternateContent xmlns:mc="http://schemas.openxmlformats.org/markup-compatibility/2006">
              <mc:Choice xmlns:v="urn:schemas-microsoft-com:vml" Requires="v">
                <p:oleObj spid="_x0000_s107736" name="Equation" r:id="rId14" imgW="228600" imgH="800100" progId="Equation.DSMT4">
                  <p:embed/>
                </p:oleObj>
              </mc:Choice>
              <mc:Fallback>
                <p:oleObj name="Equation" r:id="rId14" imgW="228600" imgH="800100" progId="Equation.DSMT4">
                  <p:embed/>
                  <p:pic>
                    <p:nvPicPr>
                      <p:cNvPr id="0" name=""/>
                      <p:cNvPicPr/>
                      <p:nvPr/>
                    </p:nvPicPr>
                    <p:blipFill>
                      <a:blip r:embed="rId15"/>
                      <a:stretch>
                        <a:fillRect/>
                      </a:stretch>
                    </p:blipFill>
                    <p:spPr>
                      <a:xfrm>
                        <a:off x="7462838" y="5043488"/>
                        <a:ext cx="169862" cy="595312"/>
                      </a:xfrm>
                      <a:prstGeom prst="rect">
                        <a:avLst/>
                      </a:prstGeom>
                    </p:spPr>
                  </p:pic>
                </p:oleObj>
              </mc:Fallback>
            </mc:AlternateContent>
          </a:graphicData>
        </a:graphic>
      </p:graphicFrame>
    </p:spTree>
    <p:extLst>
      <p:ext uri="{BB962C8B-B14F-4D97-AF65-F5344CB8AC3E}">
        <p14:creationId xmlns:p14="http://schemas.microsoft.com/office/powerpoint/2010/main" val="38148294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1">
                                            <p:txEl>
                                              <p:pRg st="3" end="3"/>
                                            </p:txEl>
                                          </p:spTgt>
                                        </p:tgtEl>
                                        <p:attrNameLst>
                                          <p:attrName>style.visibility</p:attrName>
                                        </p:attrNameLst>
                                      </p:cBhvr>
                                      <p:to>
                                        <p:strVal val="visible"/>
                                      </p:to>
                                    </p:set>
                                    <p:animEffect transition="in" filter="fade">
                                      <p:cBhvr>
                                        <p:cTn id="7" dur="500"/>
                                        <p:tgtEl>
                                          <p:spTgt spid="2560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1">
                                            <p:txEl>
                                              <p:pRg st="4" end="4"/>
                                            </p:txEl>
                                          </p:spTgt>
                                        </p:tgtEl>
                                        <p:attrNameLst>
                                          <p:attrName>style.visibility</p:attrName>
                                        </p:attrNameLst>
                                      </p:cBhvr>
                                      <p:to>
                                        <p:strVal val="visible"/>
                                      </p:to>
                                    </p:set>
                                    <p:animEffect transition="in" filter="fade">
                                      <p:cBhvr>
                                        <p:cTn id="12" dur="500"/>
                                        <p:tgtEl>
                                          <p:spTgt spid="2560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601">
                                            <p:txEl>
                                              <p:pRg st="11" end="11"/>
                                            </p:txEl>
                                          </p:spTgt>
                                        </p:tgtEl>
                                        <p:attrNameLst>
                                          <p:attrName>style.visibility</p:attrName>
                                        </p:attrNameLst>
                                      </p:cBhvr>
                                      <p:to>
                                        <p:strVal val="visible"/>
                                      </p:to>
                                    </p:set>
                                    <p:animEffect transition="in" filter="fade">
                                      <p:cBhvr>
                                        <p:cTn id="41" dur="500"/>
                                        <p:tgtEl>
                                          <p:spTgt spid="25601">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P spid="4"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641350" y="641350"/>
            <a:ext cx="7994650" cy="4997450"/>
          </a:xfrm>
        </p:spPr>
        <p:txBody>
          <a:bodyPr>
            <a:normAutofit fontScale="77500" lnSpcReduction="20000"/>
          </a:bodyPr>
          <a:lstStyle/>
          <a:p>
            <a:pPr eaLnBrk="1" hangingPunct="1">
              <a:defRPr/>
            </a:pPr>
            <a:r>
              <a:rPr lang="en-US" sz="2800" b="1" dirty="0"/>
              <a:t>Guided Practice: </a:t>
            </a:r>
            <a:r>
              <a:rPr lang="en-US" sz="2800" b="1" dirty="0">
                <a:solidFill>
                  <a:srgbClr val="000090"/>
                </a:solidFill>
              </a:rPr>
              <a:t>Example 3, </a:t>
            </a:r>
            <a:r>
              <a:rPr lang="en-US" sz="2800" b="1" i="1" dirty="0">
                <a:solidFill>
                  <a:srgbClr val="000090"/>
                </a:solidFill>
              </a:rPr>
              <a:t>continued</a:t>
            </a:r>
          </a:p>
          <a:p>
            <a:pPr eaLnBrk="1" hangingPunct="1">
              <a:defRPr/>
            </a:pPr>
            <a:endParaRPr lang="en-US" sz="1100" baseline="30000" dirty="0"/>
          </a:p>
          <a:p>
            <a:pPr marL="514350" indent="-514350">
              <a:buFont typeface="+mj-lt"/>
              <a:buAutoNum type="arabicPeriod" startAt="3"/>
            </a:pPr>
            <a:r>
              <a:rPr lang="en-US" sz="2800" b="1" dirty="0">
                <a:solidFill>
                  <a:srgbClr val="660066"/>
                </a:solidFill>
              </a:rPr>
              <a:t>Calculate the slope of the line through the points      </a:t>
            </a:r>
            <a:br>
              <a:rPr lang="en-US" sz="2800" b="1" dirty="0">
                <a:solidFill>
                  <a:srgbClr val="660066"/>
                </a:solidFill>
              </a:rPr>
            </a:br>
            <a:r>
              <a:rPr lang="en-US" sz="2800" b="1" dirty="0">
                <a:solidFill>
                  <a:srgbClr val="660066"/>
                </a:solidFill>
              </a:rPr>
              <a:t>(-9, 10) and (-8, 6).</a:t>
            </a:r>
          </a:p>
          <a:p>
            <a:pPr lvl="1" algn="l">
              <a:lnSpc>
                <a:spcPct val="150000"/>
              </a:lnSpc>
            </a:pPr>
            <a:r>
              <a:rPr lang="en-US" dirty="0">
                <a:solidFill>
                  <a:schemeClr val="tx1"/>
                </a:solidFill>
              </a:rPr>
              <a:t>Let </a:t>
            </a:r>
            <a:r>
              <a:rPr lang="en-US" dirty="0">
                <a:solidFill>
                  <a:srgbClr val="0000FF"/>
                </a:solidFill>
              </a:rPr>
              <a:t>(</a:t>
            </a:r>
            <a:r>
              <a:rPr lang="en-US" i="1" dirty="0">
                <a:solidFill>
                  <a:srgbClr val="0000FF"/>
                </a:solidFill>
              </a:rPr>
              <a:t>x</a:t>
            </a:r>
            <a:r>
              <a:rPr lang="en-US" baseline="-25000" dirty="0">
                <a:solidFill>
                  <a:srgbClr val="0000FF"/>
                </a:solidFill>
              </a:rPr>
              <a:t>1</a:t>
            </a:r>
            <a:r>
              <a:rPr lang="en-US" dirty="0">
                <a:solidFill>
                  <a:srgbClr val="0000FF"/>
                </a:solidFill>
              </a:rPr>
              <a:t>, </a:t>
            </a:r>
            <a:r>
              <a:rPr lang="en-US" i="1" dirty="0">
                <a:solidFill>
                  <a:srgbClr val="0000FF"/>
                </a:solidFill>
              </a:rPr>
              <a:t>y</a:t>
            </a:r>
            <a:r>
              <a:rPr lang="en-US" baseline="-25000" dirty="0">
                <a:solidFill>
                  <a:srgbClr val="0000FF"/>
                </a:solidFill>
              </a:rPr>
              <a:t>1</a:t>
            </a:r>
            <a:r>
              <a:rPr lang="en-US" dirty="0">
                <a:solidFill>
                  <a:srgbClr val="0000FF"/>
                </a:solidFill>
              </a:rPr>
              <a:t>) = (-9, 10) </a:t>
            </a:r>
            <a:r>
              <a:rPr lang="en-US" dirty="0">
                <a:solidFill>
                  <a:schemeClr val="tx1"/>
                </a:solidFill>
              </a:rPr>
              <a:t>and </a:t>
            </a:r>
            <a:r>
              <a:rPr lang="en-US" dirty="0">
                <a:solidFill>
                  <a:srgbClr val="0000FF"/>
                </a:solidFill>
              </a:rPr>
              <a:t>(</a:t>
            </a:r>
            <a:r>
              <a:rPr lang="en-US" i="1" dirty="0">
                <a:solidFill>
                  <a:srgbClr val="0000FF"/>
                </a:solidFill>
              </a:rPr>
              <a:t>x</a:t>
            </a:r>
            <a:r>
              <a:rPr lang="en-US" baseline="-25000" dirty="0">
                <a:solidFill>
                  <a:srgbClr val="0000FF"/>
                </a:solidFill>
              </a:rPr>
              <a:t>2</a:t>
            </a:r>
            <a:r>
              <a:rPr lang="en-US" dirty="0">
                <a:solidFill>
                  <a:srgbClr val="0000FF"/>
                </a:solidFill>
              </a:rPr>
              <a:t>, </a:t>
            </a:r>
            <a:r>
              <a:rPr lang="en-US" i="1" dirty="0">
                <a:solidFill>
                  <a:srgbClr val="0000FF"/>
                </a:solidFill>
              </a:rPr>
              <a:t>y</a:t>
            </a:r>
            <a:r>
              <a:rPr lang="en-US" baseline="-25000" dirty="0">
                <a:solidFill>
                  <a:srgbClr val="0000FF"/>
                </a:solidFill>
              </a:rPr>
              <a:t>2</a:t>
            </a:r>
            <a:r>
              <a:rPr lang="en-US" dirty="0">
                <a:solidFill>
                  <a:srgbClr val="0000FF"/>
                </a:solidFill>
              </a:rPr>
              <a:t>) = (-8, 6)</a:t>
            </a:r>
            <a:r>
              <a:rPr lang="en-US" dirty="0">
                <a:solidFill>
                  <a:schemeClr val="tx1"/>
                </a:solidFill>
              </a:rPr>
              <a:t>.</a:t>
            </a:r>
          </a:p>
          <a:p>
            <a:pPr lvl="1" algn="l">
              <a:lnSpc>
                <a:spcPct val="150000"/>
              </a:lnSpc>
            </a:pPr>
            <a:r>
              <a:rPr lang="en-US" dirty="0">
                <a:solidFill>
                  <a:schemeClr val="tx1"/>
                </a:solidFill>
              </a:rPr>
              <a:t>Substitute these values into the slope formula.</a:t>
            </a:r>
          </a:p>
          <a:p>
            <a:pPr lvl="1" algn="l">
              <a:lnSpc>
                <a:spcPct val="150000"/>
              </a:lnSpc>
            </a:pPr>
            <a:r>
              <a:rPr lang="en-US" dirty="0">
                <a:solidFill>
                  <a:schemeClr val="tx1"/>
                </a:solidFill>
              </a:rPr>
              <a:t> </a:t>
            </a: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50000"/>
              </a:lnSpc>
            </a:pPr>
            <a:endParaRPr lang="en-US" dirty="0">
              <a:solidFill>
                <a:schemeClr val="tx1"/>
              </a:solidFill>
            </a:endParaRPr>
          </a:p>
          <a:p>
            <a:pPr lvl="1" algn="l">
              <a:lnSpc>
                <a:spcPct val="140000"/>
              </a:lnSpc>
            </a:pPr>
            <a:r>
              <a:rPr lang="en-US" dirty="0">
                <a:solidFill>
                  <a:schemeClr val="tx1"/>
                </a:solidFill>
              </a:rPr>
              <a:t>The slope of the line through the points (-9, 10) and (-8, 6) is </a:t>
            </a:r>
            <a:r>
              <a:rPr lang="en-US" dirty="0">
                <a:solidFill>
                  <a:srgbClr val="FF0000"/>
                </a:solidFill>
              </a:rPr>
              <a:t>-4</a:t>
            </a:r>
            <a:r>
              <a:rPr lang="en-US" dirty="0">
                <a:solidFill>
                  <a:schemeClr val="tx1"/>
                </a:solidFill>
              </a:rPr>
              <a:t>.</a:t>
            </a:r>
          </a:p>
        </p:txBody>
      </p:sp>
      <p:sp>
        <p:nvSpPr>
          <p:cNvPr id="3" name="Slide Number Placeholder 2"/>
          <p:cNvSpPr>
            <a:spLocks noGrp="1"/>
          </p:cNvSpPr>
          <p:nvPr>
            <p:ph type="sldNum" sz="quarter" idx="11"/>
          </p:nvPr>
        </p:nvSpPr>
        <p:spPr/>
        <p:txBody>
          <a:bodyPr/>
          <a:lstStyle/>
          <a:p>
            <a:pPr>
              <a:defRPr/>
            </a:pPr>
            <a:fld id="{FC15317E-1B80-0043-B4F7-B8EE21FF8353}" type="slidenum">
              <a:rPr lang="en-US" smtClean="0"/>
              <a:pPr>
                <a:defRPr/>
              </a:pPr>
              <a:t>32</a:t>
            </a:fld>
            <a:endParaRPr lang="en-US" dirty="0"/>
          </a:p>
        </p:txBody>
      </p:sp>
      <p:sp>
        <p:nvSpPr>
          <p:cNvPr id="7" name="Footer Placeholder 6"/>
          <p:cNvSpPr>
            <a:spLocks noGrp="1"/>
          </p:cNvSpPr>
          <p:nvPr>
            <p:ph type="ftr" sz="quarter" idx="13"/>
          </p:nvPr>
        </p:nvSpPr>
        <p:spPr/>
        <p:txBody>
          <a:bodyPr/>
          <a:lstStyle/>
          <a:p>
            <a:pPr>
              <a:defRPr/>
            </a:pPr>
            <a:r>
              <a:rPr lang="en-US" dirty="0"/>
              <a:t>Using Coordinates to Prove Geometric Theorems with Slope and Distance</a:t>
            </a:r>
          </a:p>
        </p:txBody>
      </p:sp>
      <p:graphicFrame>
        <p:nvGraphicFramePr>
          <p:cNvPr id="2" name="Object 1"/>
          <p:cNvGraphicFramePr>
            <a:graphicFrameLocks noChangeAspect="1"/>
          </p:cNvGraphicFramePr>
          <p:nvPr>
            <p:extLst>
              <p:ext uri="{D42A27DB-BD31-4B8C-83A1-F6EECF244321}">
                <p14:modId xmlns:p14="http://schemas.microsoft.com/office/powerpoint/2010/main" val="2270088919"/>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8720" name="Equation" r:id="rId3" imgW="177800" imgH="292100" progId="Equation.DSMT4">
                  <p:embed/>
                </p:oleObj>
              </mc:Choice>
              <mc:Fallback>
                <p:oleObj name="Equation" r:id="rId3"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03581609"/>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8721" name="Equation" r:id="rId5" imgW="177800" imgH="292100" progId="Equation.DSMT4">
                  <p:embed/>
                </p:oleObj>
              </mc:Choice>
              <mc:Fallback>
                <p:oleObj name="Equation" r:id="rId5"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96662632"/>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8722" name="Equation" r:id="rId6" imgW="177800" imgH="292100" progId="Equation.DSMT4">
                  <p:embed/>
                </p:oleObj>
              </mc:Choice>
              <mc:Fallback>
                <p:oleObj name="Equation" r:id="rId6"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71003969"/>
              </p:ext>
            </p:extLst>
          </p:nvPr>
        </p:nvGraphicFramePr>
        <p:xfrm>
          <a:off x="5473700" y="3708400"/>
          <a:ext cx="177800" cy="292100"/>
        </p:xfrm>
        <a:graphic>
          <a:graphicData uri="http://schemas.openxmlformats.org/presentationml/2006/ole">
            <mc:AlternateContent xmlns:mc="http://schemas.openxmlformats.org/markup-compatibility/2006">
              <mc:Choice xmlns:v="urn:schemas-microsoft-com:vml" Requires="v">
                <p:oleObj spid="_x0000_s108723" name="Equation" r:id="rId7" imgW="177800" imgH="292100" progId="Equation.DSMT4">
                  <p:embed/>
                </p:oleObj>
              </mc:Choice>
              <mc:Fallback>
                <p:oleObj name="Equation" r:id="rId7" imgW="177800" imgH="292100" progId="Equation.DSMT4">
                  <p:embed/>
                  <p:pic>
                    <p:nvPicPr>
                      <p:cNvPr id="0" name=""/>
                      <p:cNvPicPr/>
                      <p:nvPr/>
                    </p:nvPicPr>
                    <p:blipFill>
                      <a:blip r:embed="rId4"/>
                      <a:stretch>
                        <a:fillRect/>
                      </a:stretch>
                    </p:blipFill>
                    <p:spPr>
                      <a:xfrm>
                        <a:off x="5473700" y="3708400"/>
                        <a:ext cx="177800" cy="2921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88868232"/>
              </p:ext>
            </p:extLst>
          </p:nvPr>
        </p:nvGraphicFramePr>
        <p:xfrm>
          <a:off x="1305719" y="2630639"/>
          <a:ext cx="1367913" cy="831203"/>
        </p:xfrm>
        <a:graphic>
          <a:graphicData uri="http://schemas.openxmlformats.org/presentationml/2006/ole">
            <mc:AlternateContent xmlns:mc="http://schemas.openxmlformats.org/markup-compatibility/2006">
              <mc:Choice xmlns:v="urn:schemas-microsoft-com:vml" Requires="v">
                <p:oleObj spid="_x0000_s108724" name="Equation" r:id="rId8" imgW="1485900" imgH="901700" progId="Equation.DSMT4">
                  <p:embed/>
                </p:oleObj>
              </mc:Choice>
              <mc:Fallback>
                <p:oleObj name="Equation" r:id="rId8" imgW="1485900" imgH="901700" progId="Equation.DSMT4">
                  <p:embed/>
                  <p:pic>
                    <p:nvPicPr>
                      <p:cNvPr id="0" name=""/>
                      <p:cNvPicPr/>
                      <p:nvPr/>
                    </p:nvPicPr>
                    <p:blipFill>
                      <a:blip r:embed="rId9"/>
                      <a:stretch>
                        <a:fillRect/>
                      </a:stretch>
                    </p:blipFill>
                    <p:spPr>
                      <a:xfrm>
                        <a:off x="1305719" y="2630639"/>
                        <a:ext cx="1367913" cy="831203"/>
                      </a:xfrm>
                      <a:prstGeom prst="rect">
                        <a:avLst/>
                      </a:prstGeom>
                    </p:spPr>
                  </p:pic>
                </p:oleObj>
              </mc:Fallback>
            </mc:AlternateContent>
          </a:graphicData>
        </a:graphic>
      </p:graphicFrame>
      <p:sp>
        <p:nvSpPr>
          <p:cNvPr id="4" name="TextBox 3"/>
          <p:cNvSpPr txBox="1"/>
          <p:nvPr/>
        </p:nvSpPr>
        <p:spPr>
          <a:xfrm>
            <a:off x="4413249" y="2855518"/>
            <a:ext cx="3670300" cy="384721"/>
          </a:xfrm>
          <a:prstGeom prst="rect">
            <a:avLst/>
          </a:prstGeom>
          <a:noFill/>
        </p:spPr>
        <p:txBody>
          <a:bodyPr wrap="square" rtlCol="0">
            <a:spAutoFit/>
          </a:bodyPr>
          <a:lstStyle/>
          <a:p>
            <a:r>
              <a:rPr lang="en-US" sz="1900" dirty="0">
                <a:latin typeface="Arial"/>
                <a:cs typeface="Arial"/>
              </a:rPr>
              <a:t>Original Formula</a:t>
            </a:r>
          </a:p>
        </p:txBody>
      </p:sp>
      <p:sp>
        <p:nvSpPr>
          <p:cNvPr id="17" name="TextBox 16"/>
          <p:cNvSpPr txBox="1"/>
          <p:nvPr/>
        </p:nvSpPr>
        <p:spPr>
          <a:xfrm>
            <a:off x="4413249" y="3617639"/>
            <a:ext cx="3670300" cy="384721"/>
          </a:xfrm>
          <a:prstGeom prst="rect">
            <a:avLst/>
          </a:prstGeom>
          <a:noFill/>
        </p:spPr>
        <p:txBody>
          <a:bodyPr wrap="square" rtlCol="0">
            <a:spAutoFit/>
          </a:bodyPr>
          <a:lstStyle/>
          <a:p>
            <a:r>
              <a:rPr lang="en-US" sz="1900" dirty="0">
                <a:latin typeface="Arial"/>
                <a:cs typeface="Arial"/>
              </a:rPr>
              <a:t>Substitute </a:t>
            </a:r>
            <a:r>
              <a:rPr lang="en-US" sz="1900" dirty="0">
                <a:solidFill>
                  <a:srgbClr val="0000FF"/>
                </a:solidFill>
                <a:latin typeface="Arial"/>
                <a:cs typeface="Arial"/>
              </a:rPr>
              <a:t>(x</a:t>
            </a:r>
            <a:r>
              <a:rPr lang="en-US" sz="1900" baseline="-25000" dirty="0">
                <a:solidFill>
                  <a:srgbClr val="0000FF"/>
                </a:solidFill>
                <a:latin typeface="Arial"/>
                <a:cs typeface="Arial"/>
              </a:rPr>
              <a:t>1</a:t>
            </a:r>
            <a:r>
              <a:rPr lang="en-US" sz="1900" dirty="0">
                <a:solidFill>
                  <a:srgbClr val="0000FF"/>
                </a:solidFill>
                <a:latin typeface="Arial"/>
                <a:cs typeface="Arial"/>
              </a:rPr>
              <a:t>, y</a:t>
            </a:r>
            <a:r>
              <a:rPr lang="en-US" sz="1900" baseline="-25000" dirty="0">
                <a:solidFill>
                  <a:srgbClr val="0000FF"/>
                </a:solidFill>
                <a:latin typeface="Arial"/>
                <a:cs typeface="Arial"/>
              </a:rPr>
              <a:t>1</a:t>
            </a:r>
            <a:r>
              <a:rPr lang="en-US" sz="1900" dirty="0">
                <a:solidFill>
                  <a:srgbClr val="0000FF"/>
                </a:solidFill>
                <a:latin typeface="Arial"/>
                <a:cs typeface="Arial"/>
              </a:rPr>
              <a:t>) </a:t>
            </a:r>
            <a:r>
              <a:rPr lang="en-US" sz="1900" dirty="0">
                <a:latin typeface="Arial"/>
                <a:cs typeface="Arial"/>
              </a:rPr>
              <a:t>and </a:t>
            </a:r>
            <a:r>
              <a:rPr lang="en-US" sz="1900" dirty="0">
                <a:solidFill>
                  <a:srgbClr val="0000FF"/>
                </a:solidFill>
                <a:latin typeface="Arial"/>
                <a:cs typeface="Arial"/>
              </a:rPr>
              <a:t>(x</a:t>
            </a:r>
            <a:r>
              <a:rPr lang="en-US" sz="1900" baseline="-25000" dirty="0">
                <a:solidFill>
                  <a:srgbClr val="0000FF"/>
                </a:solidFill>
                <a:latin typeface="Arial"/>
                <a:cs typeface="Arial"/>
              </a:rPr>
              <a:t>2</a:t>
            </a:r>
            <a:r>
              <a:rPr lang="en-US" sz="1900" dirty="0">
                <a:solidFill>
                  <a:srgbClr val="0000FF"/>
                </a:solidFill>
                <a:latin typeface="Arial"/>
                <a:cs typeface="Arial"/>
              </a:rPr>
              <a:t>, y</a:t>
            </a:r>
            <a:r>
              <a:rPr lang="en-US" sz="1900" baseline="-25000" dirty="0">
                <a:solidFill>
                  <a:srgbClr val="0000FF"/>
                </a:solidFill>
                <a:latin typeface="Arial"/>
                <a:cs typeface="Arial"/>
              </a:rPr>
              <a:t>2</a:t>
            </a:r>
            <a:r>
              <a:rPr lang="en-US" sz="1900" dirty="0">
                <a:solidFill>
                  <a:srgbClr val="0000FF"/>
                </a:solidFill>
                <a:latin typeface="Arial"/>
                <a:cs typeface="Arial"/>
              </a:rPr>
              <a:t>)</a:t>
            </a:r>
            <a:r>
              <a:rPr lang="en-US" sz="1900" dirty="0">
                <a:latin typeface="Arial"/>
                <a:cs typeface="Arial"/>
              </a:rPr>
              <a:t>.</a:t>
            </a:r>
          </a:p>
        </p:txBody>
      </p:sp>
      <p:sp>
        <p:nvSpPr>
          <p:cNvPr id="18" name="TextBox 17"/>
          <p:cNvSpPr txBox="1"/>
          <p:nvPr/>
        </p:nvSpPr>
        <p:spPr>
          <a:xfrm>
            <a:off x="4413249" y="4529741"/>
            <a:ext cx="3670300" cy="384721"/>
          </a:xfrm>
          <a:prstGeom prst="rect">
            <a:avLst/>
          </a:prstGeom>
          <a:noFill/>
        </p:spPr>
        <p:txBody>
          <a:bodyPr wrap="square" rtlCol="0">
            <a:spAutoFit/>
          </a:bodyPr>
          <a:lstStyle/>
          <a:p>
            <a:r>
              <a:rPr lang="en-US" sz="1900" dirty="0">
                <a:latin typeface="Arial"/>
                <a:cs typeface="Arial"/>
              </a:rPr>
              <a:t>Simplify.</a:t>
            </a:r>
          </a:p>
        </p:txBody>
      </p:sp>
      <p:graphicFrame>
        <p:nvGraphicFramePr>
          <p:cNvPr id="28" name="Object 27"/>
          <p:cNvGraphicFramePr>
            <a:graphicFrameLocks noChangeAspect="1"/>
          </p:cNvGraphicFramePr>
          <p:nvPr>
            <p:extLst>
              <p:ext uri="{D42A27DB-BD31-4B8C-83A1-F6EECF244321}">
                <p14:modId xmlns:p14="http://schemas.microsoft.com/office/powerpoint/2010/main" val="964269310"/>
              </p:ext>
            </p:extLst>
          </p:nvPr>
        </p:nvGraphicFramePr>
        <p:xfrm>
          <a:off x="1305719" y="3519488"/>
          <a:ext cx="1517650" cy="796925"/>
        </p:xfrm>
        <a:graphic>
          <a:graphicData uri="http://schemas.openxmlformats.org/presentationml/2006/ole">
            <mc:AlternateContent xmlns:mc="http://schemas.openxmlformats.org/markup-compatibility/2006">
              <mc:Choice xmlns:v="urn:schemas-microsoft-com:vml" Requires="v">
                <p:oleObj spid="_x0000_s108725" name="Equation" r:id="rId10" imgW="1651000" imgH="863600" progId="Equation.DSMT4">
                  <p:embed/>
                </p:oleObj>
              </mc:Choice>
              <mc:Fallback>
                <p:oleObj name="Equation" r:id="rId10" imgW="1651000" imgH="863600" progId="Equation.DSMT4">
                  <p:embed/>
                  <p:pic>
                    <p:nvPicPr>
                      <p:cNvPr id="0" name=""/>
                      <p:cNvPicPr/>
                      <p:nvPr/>
                    </p:nvPicPr>
                    <p:blipFill>
                      <a:blip r:embed="rId11"/>
                      <a:stretch>
                        <a:fillRect/>
                      </a:stretch>
                    </p:blipFill>
                    <p:spPr>
                      <a:xfrm>
                        <a:off x="1305719" y="3519488"/>
                        <a:ext cx="1517650" cy="796925"/>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942262972"/>
              </p:ext>
            </p:extLst>
          </p:nvPr>
        </p:nvGraphicFramePr>
        <p:xfrm>
          <a:off x="1305719" y="4303712"/>
          <a:ext cx="1233487" cy="739775"/>
        </p:xfrm>
        <a:graphic>
          <a:graphicData uri="http://schemas.openxmlformats.org/presentationml/2006/ole">
            <mc:AlternateContent xmlns:mc="http://schemas.openxmlformats.org/markup-compatibility/2006">
              <mc:Choice xmlns:v="urn:schemas-microsoft-com:vml" Requires="v">
                <p:oleObj spid="_x0000_s108726" name="Equation" r:id="rId12" imgW="1346200" imgH="800100" progId="Equation.DSMT4">
                  <p:embed/>
                </p:oleObj>
              </mc:Choice>
              <mc:Fallback>
                <p:oleObj name="Equation" r:id="rId12" imgW="1346200" imgH="800100" progId="Equation.DSMT4">
                  <p:embed/>
                  <p:pic>
                    <p:nvPicPr>
                      <p:cNvPr id="0" name=""/>
                      <p:cNvPicPr/>
                      <p:nvPr/>
                    </p:nvPicPr>
                    <p:blipFill>
                      <a:blip r:embed="rId13"/>
                      <a:stretch>
                        <a:fillRect/>
                      </a:stretch>
                    </p:blipFill>
                    <p:spPr>
                      <a:xfrm>
                        <a:off x="1305719" y="4303712"/>
                        <a:ext cx="1233487" cy="739775"/>
                      </a:xfrm>
                      <a:prstGeom prst="rect">
                        <a:avLst/>
                      </a:prstGeom>
                    </p:spPr>
                  </p:pic>
                </p:oleObj>
              </mc:Fallback>
            </mc:AlternateContent>
          </a:graphicData>
        </a:graphic>
      </p:graphicFrame>
    </p:spTree>
    <p:extLst>
      <p:ext uri="{BB962C8B-B14F-4D97-AF65-F5344CB8AC3E}">
        <p14:creationId xmlns:p14="http://schemas.microsoft.com/office/powerpoint/2010/main" val="26025313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1">
                                            <p:txEl>
                                              <p:pRg st="3" end="3"/>
                                            </p:txEl>
                                          </p:spTgt>
                                        </p:tgtEl>
                                        <p:attrNameLst>
                                          <p:attrName>style.visibility</p:attrName>
                                        </p:attrNameLst>
                                      </p:cBhvr>
                                      <p:to>
                                        <p:strVal val="visible"/>
                                      </p:to>
                                    </p:set>
                                    <p:animEffect transition="in" filter="fade">
                                      <p:cBhvr>
                                        <p:cTn id="7" dur="500"/>
                                        <p:tgtEl>
                                          <p:spTgt spid="2560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1">
                                            <p:txEl>
                                              <p:pRg st="4" end="4"/>
                                            </p:txEl>
                                          </p:spTgt>
                                        </p:tgtEl>
                                        <p:attrNameLst>
                                          <p:attrName>style.visibility</p:attrName>
                                        </p:attrNameLst>
                                      </p:cBhvr>
                                      <p:to>
                                        <p:strVal val="visible"/>
                                      </p:to>
                                    </p:set>
                                    <p:animEffect transition="in" filter="fade">
                                      <p:cBhvr>
                                        <p:cTn id="12" dur="500"/>
                                        <p:tgtEl>
                                          <p:spTgt spid="2560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601">
                                            <p:txEl>
                                              <p:pRg st="11" end="11"/>
                                            </p:txEl>
                                          </p:spTgt>
                                        </p:tgtEl>
                                        <p:attrNameLst>
                                          <p:attrName>style.visibility</p:attrName>
                                        </p:attrNameLst>
                                      </p:cBhvr>
                                      <p:to>
                                        <p:strVal val="visible"/>
                                      </p:to>
                                    </p:set>
                                    <p:animEffect transition="in" filter="fade">
                                      <p:cBhvr>
                                        <p:cTn id="41" dur="500"/>
                                        <p:tgtEl>
                                          <p:spTgt spid="2560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P spid="4"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452509" y="502204"/>
            <a:ext cx="7854950" cy="5277884"/>
          </a:xfrm>
        </p:spPr>
        <p:txBody>
          <a:bodyPr>
            <a:normAutofit fontScale="85000" lnSpcReduction="10000"/>
          </a:bodyPr>
          <a:lstStyle/>
          <a:p>
            <a:pPr eaLnBrk="1" hangingPunct="1">
              <a:defRPr/>
            </a:pPr>
            <a:r>
              <a:rPr lang="en-US" sz="2800" b="1" dirty="0"/>
              <a:t>Guided Practice: </a:t>
            </a:r>
            <a:r>
              <a:rPr lang="en-US" sz="2800" b="1" dirty="0">
                <a:solidFill>
                  <a:srgbClr val="000090"/>
                </a:solidFill>
              </a:rPr>
              <a:t>Example 3, </a:t>
            </a:r>
            <a:r>
              <a:rPr lang="en-US" sz="2800" b="1" i="1" dirty="0">
                <a:solidFill>
                  <a:srgbClr val="000090"/>
                </a:solidFill>
              </a:rPr>
              <a:t>continued</a:t>
            </a:r>
          </a:p>
          <a:p>
            <a:pPr eaLnBrk="1" hangingPunct="1">
              <a:defRPr/>
            </a:pPr>
            <a:endParaRPr lang="en-US" sz="1100" baseline="30000" dirty="0"/>
          </a:p>
          <a:p>
            <a:pPr marL="514350" indent="-514350">
              <a:buFont typeface="+mj-lt"/>
              <a:buAutoNum type="arabicPeriod" startAt="4"/>
            </a:pPr>
            <a:r>
              <a:rPr lang="en-US" sz="2800" b="1" dirty="0">
                <a:solidFill>
                  <a:srgbClr val="660066"/>
                </a:solidFill>
              </a:rPr>
              <a:t>Determine if the lines are perpendicular.</a:t>
            </a:r>
          </a:p>
          <a:p>
            <a:pPr lvl="1" algn="l">
              <a:lnSpc>
                <a:spcPct val="150000"/>
              </a:lnSpc>
              <a:spcBef>
                <a:spcPts val="1200"/>
              </a:spcBef>
            </a:pPr>
            <a:r>
              <a:rPr lang="en-US" dirty="0">
                <a:solidFill>
                  <a:schemeClr val="tx1"/>
                </a:solidFill>
              </a:rPr>
              <a:t>Perpendicular lines have slopes that are opposite reciprocals.</a:t>
            </a:r>
          </a:p>
          <a:p>
            <a:pPr lvl="1" algn="l">
              <a:lnSpc>
                <a:spcPct val="150000"/>
              </a:lnSpc>
              <a:spcBef>
                <a:spcPts val="900"/>
              </a:spcBef>
            </a:pPr>
            <a:r>
              <a:rPr lang="en-US" dirty="0">
                <a:solidFill>
                  <a:schemeClr val="tx1"/>
                </a:solidFill>
              </a:rPr>
              <a:t>The slope of the first line is     .</a:t>
            </a:r>
          </a:p>
          <a:p>
            <a:pPr lvl="1" algn="l">
              <a:lnSpc>
                <a:spcPct val="150000"/>
              </a:lnSpc>
              <a:spcBef>
                <a:spcPts val="1800"/>
              </a:spcBef>
            </a:pPr>
            <a:r>
              <a:rPr lang="en-US" dirty="0">
                <a:solidFill>
                  <a:schemeClr val="tx1"/>
                </a:solidFill>
              </a:rPr>
              <a:t>The reciprocal of      is     or 4.</a:t>
            </a:r>
          </a:p>
          <a:p>
            <a:pPr lvl="1" algn="l">
              <a:lnSpc>
                <a:spcPct val="150000"/>
              </a:lnSpc>
              <a:spcBef>
                <a:spcPts val="900"/>
              </a:spcBef>
            </a:pPr>
            <a:r>
              <a:rPr lang="en-US" dirty="0">
                <a:solidFill>
                  <a:schemeClr val="tx1"/>
                </a:solidFill>
              </a:rPr>
              <a:t>The opposite of 4 is -4.</a:t>
            </a:r>
          </a:p>
          <a:p>
            <a:pPr lvl="1" algn="l">
              <a:lnSpc>
                <a:spcPct val="150000"/>
              </a:lnSpc>
              <a:spcBef>
                <a:spcPts val="900"/>
              </a:spcBef>
            </a:pPr>
            <a:r>
              <a:rPr lang="en-US" dirty="0">
                <a:solidFill>
                  <a:schemeClr val="tx1"/>
                </a:solidFill>
              </a:rPr>
              <a:t>The slope of the second line is -4.</a:t>
            </a:r>
          </a:p>
          <a:p>
            <a:pPr lvl="1" algn="l">
              <a:lnSpc>
                <a:spcPct val="150000"/>
              </a:lnSpc>
              <a:spcBef>
                <a:spcPts val="900"/>
              </a:spcBef>
            </a:pPr>
            <a:r>
              <a:rPr lang="en-US" dirty="0">
                <a:solidFill>
                  <a:schemeClr val="tx1"/>
                </a:solidFill>
              </a:rPr>
              <a:t>The product of the two slopes is -1.</a:t>
            </a:r>
          </a:p>
          <a:p>
            <a:pPr lvl="1" algn="l">
              <a:lnSpc>
                <a:spcPct val="110000"/>
              </a:lnSpc>
              <a:spcBef>
                <a:spcPts val="900"/>
              </a:spcBef>
            </a:pPr>
            <a:r>
              <a:rPr lang="en-US" dirty="0">
                <a:solidFill>
                  <a:schemeClr val="tx1"/>
                </a:solidFill>
              </a:rPr>
              <a:t>The slopes of the lines are opposite reciprocals; therefore, </a:t>
            </a:r>
            <a:br>
              <a:rPr lang="en-US" dirty="0">
                <a:solidFill>
                  <a:schemeClr val="tx1"/>
                </a:solidFill>
              </a:rPr>
            </a:br>
            <a:r>
              <a:rPr lang="en-US" dirty="0">
                <a:solidFill>
                  <a:srgbClr val="FF0000"/>
                </a:solidFill>
              </a:rPr>
              <a:t>the lines are perpendicular</a:t>
            </a:r>
            <a:r>
              <a:rPr lang="en-US" dirty="0">
                <a:solidFill>
                  <a:schemeClr val="tx1"/>
                </a:solidFill>
              </a:rPr>
              <a:t>.</a:t>
            </a:r>
          </a:p>
        </p:txBody>
      </p:sp>
      <p:sp>
        <p:nvSpPr>
          <p:cNvPr id="3" name="Slide Number Placeholder 2"/>
          <p:cNvSpPr>
            <a:spLocks noGrp="1"/>
          </p:cNvSpPr>
          <p:nvPr>
            <p:ph type="sldNum" sz="quarter" idx="11"/>
          </p:nvPr>
        </p:nvSpPr>
        <p:spPr/>
        <p:txBody>
          <a:bodyPr/>
          <a:lstStyle/>
          <a:p>
            <a:pPr>
              <a:defRPr/>
            </a:pPr>
            <a:fld id="{FC15317E-1B80-0043-B4F7-B8EE21FF8353}" type="slidenum">
              <a:rPr lang="en-US" smtClean="0"/>
              <a:pPr>
                <a:defRPr/>
              </a:pPr>
              <a:t>33</a:t>
            </a:fld>
            <a:endParaRPr lang="en-US" dirty="0"/>
          </a:p>
        </p:txBody>
      </p:sp>
      <p:sp>
        <p:nvSpPr>
          <p:cNvPr id="7" name="Footer Placeholder 6"/>
          <p:cNvSpPr>
            <a:spLocks noGrp="1"/>
          </p:cNvSpPr>
          <p:nvPr>
            <p:ph type="ftr" sz="quarter" idx="13"/>
          </p:nvPr>
        </p:nvSpPr>
        <p:spPr>
          <a:xfrm>
            <a:off x="836171" y="6294186"/>
            <a:ext cx="5714708" cy="261479"/>
          </a:xfrm>
        </p:spPr>
        <p:txBody>
          <a:bodyPr/>
          <a:lstStyle/>
          <a:p>
            <a:pPr>
              <a:defRPr/>
            </a:pPr>
            <a:r>
              <a:rPr lang="en-US" dirty="0"/>
              <a:t>Using Coordinates to Prove Geometric Theorems with Slope and Distance</a:t>
            </a:r>
          </a:p>
        </p:txBody>
      </p:sp>
      <p:graphicFrame>
        <p:nvGraphicFramePr>
          <p:cNvPr id="2" name="Object 1"/>
          <p:cNvGraphicFramePr>
            <a:graphicFrameLocks noChangeAspect="1"/>
          </p:cNvGraphicFramePr>
          <p:nvPr>
            <p:extLst>
              <p:ext uri="{D42A27DB-BD31-4B8C-83A1-F6EECF244321}">
                <p14:modId xmlns:p14="http://schemas.microsoft.com/office/powerpoint/2010/main" val="2020064932"/>
              </p:ext>
            </p:extLst>
          </p:nvPr>
        </p:nvGraphicFramePr>
        <p:xfrm>
          <a:off x="5304737" y="3708400"/>
          <a:ext cx="177800" cy="292100"/>
        </p:xfrm>
        <a:graphic>
          <a:graphicData uri="http://schemas.openxmlformats.org/presentationml/2006/ole">
            <mc:AlternateContent xmlns:mc="http://schemas.openxmlformats.org/markup-compatibility/2006">
              <mc:Choice xmlns:v="urn:schemas-microsoft-com:vml" Requires="v">
                <p:oleObj spid="_x0000_s109735" name="Equation" r:id="rId3" imgW="177800" imgH="292100" progId="Equation.DSMT4">
                  <p:embed/>
                </p:oleObj>
              </mc:Choice>
              <mc:Fallback>
                <p:oleObj name="Equation" r:id="rId3" imgW="177800" imgH="292100" progId="Equation.DSMT4">
                  <p:embed/>
                  <p:pic>
                    <p:nvPicPr>
                      <p:cNvPr id="0" name=""/>
                      <p:cNvPicPr/>
                      <p:nvPr/>
                    </p:nvPicPr>
                    <p:blipFill>
                      <a:blip r:embed="rId4"/>
                      <a:stretch>
                        <a:fillRect/>
                      </a:stretch>
                    </p:blipFill>
                    <p:spPr>
                      <a:xfrm>
                        <a:off x="5304737" y="3708400"/>
                        <a:ext cx="177800" cy="292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96717281"/>
              </p:ext>
            </p:extLst>
          </p:nvPr>
        </p:nvGraphicFramePr>
        <p:xfrm>
          <a:off x="5304737" y="3708400"/>
          <a:ext cx="177800" cy="292100"/>
        </p:xfrm>
        <a:graphic>
          <a:graphicData uri="http://schemas.openxmlformats.org/presentationml/2006/ole">
            <mc:AlternateContent xmlns:mc="http://schemas.openxmlformats.org/markup-compatibility/2006">
              <mc:Choice xmlns:v="urn:schemas-microsoft-com:vml" Requires="v">
                <p:oleObj spid="_x0000_s109736" name="Equation" r:id="rId5" imgW="177800" imgH="292100" progId="Equation.DSMT4">
                  <p:embed/>
                </p:oleObj>
              </mc:Choice>
              <mc:Fallback>
                <p:oleObj name="Equation" r:id="rId5" imgW="177800" imgH="292100" progId="Equation.DSMT4">
                  <p:embed/>
                  <p:pic>
                    <p:nvPicPr>
                      <p:cNvPr id="0" name=""/>
                      <p:cNvPicPr/>
                      <p:nvPr/>
                    </p:nvPicPr>
                    <p:blipFill>
                      <a:blip r:embed="rId4"/>
                      <a:stretch>
                        <a:fillRect/>
                      </a:stretch>
                    </p:blipFill>
                    <p:spPr>
                      <a:xfrm>
                        <a:off x="5304737" y="3708400"/>
                        <a:ext cx="177800" cy="292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74347895"/>
              </p:ext>
            </p:extLst>
          </p:nvPr>
        </p:nvGraphicFramePr>
        <p:xfrm>
          <a:off x="5304737" y="3708400"/>
          <a:ext cx="177800" cy="292100"/>
        </p:xfrm>
        <a:graphic>
          <a:graphicData uri="http://schemas.openxmlformats.org/presentationml/2006/ole">
            <mc:AlternateContent xmlns:mc="http://schemas.openxmlformats.org/markup-compatibility/2006">
              <mc:Choice xmlns:v="urn:schemas-microsoft-com:vml" Requires="v">
                <p:oleObj spid="_x0000_s109737" name="Equation" r:id="rId6" imgW="177800" imgH="292100" progId="Equation.DSMT4">
                  <p:embed/>
                </p:oleObj>
              </mc:Choice>
              <mc:Fallback>
                <p:oleObj name="Equation" r:id="rId6" imgW="177800" imgH="292100" progId="Equation.DSMT4">
                  <p:embed/>
                  <p:pic>
                    <p:nvPicPr>
                      <p:cNvPr id="0" name=""/>
                      <p:cNvPicPr/>
                      <p:nvPr/>
                    </p:nvPicPr>
                    <p:blipFill>
                      <a:blip r:embed="rId4"/>
                      <a:stretch>
                        <a:fillRect/>
                      </a:stretch>
                    </p:blipFill>
                    <p:spPr>
                      <a:xfrm>
                        <a:off x="5304737" y="3708400"/>
                        <a:ext cx="177800" cy="29210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015781924"/>
              </p:ext>
            </p:extLst>
          </p:nvPr>
        </p:nvGraphicFramePr>
        <p:xfrm>
          <a:off x="4144963" y="2052638"/>
          <a:ext cx="185737" cy="633412"/>
        </p:xfrm>
        <a:graphic>
          <a:graphicData uri="http://schemas.openxmlformats.org/presentationml/2006/ole">
            <mc:AlternateContent xmlns:mc="http://schemas.openxmlformats.org/markup-compatibility/2006">
              <mc:Choice xmlns:v="urn:schemas-microsoft-com:vml" Requires="v">
                <p:oleObj spid="_x0000_s109738" name="Equation" r:id="rId7" imgW="228600" imgH="774360" progId="Equation.DSMT4">
                  <p:embed/>
                </p:oleObj>
              </mc:Choice>
              <mc:Fallback>
                <p:oleObj name="Equation" r:id="rId7" imgW="228600" imgH="774360" progId="Equation.DSMT4">
                  <p:embed/>
                  <p:pic>
                    <p:nvPicPr>
                      <p:cNvPr id="0" name=""/>
                      <p:cNvPicPr/>
                      <p:nvPr/>
                    </p:nvPicPr>
                    <p:blipFill>
                      <a:blip r:embed="rId8"/>
                      <a:stretch>
                        <a:fillRect/>
                      </a:stretch>
                    </p:blipFill>
                    <p:spPr>
                      <a:xfrm>
                        <a:off x="4144963" y="2052638"/>
                        <a:ext cx="185737" cy="633412"/>
                      </a:xfrm>
                      <a:prstGeom prst="rect">
                        <a:avLst/>
                      </a:prstGeom>
                    </p:spPr>
                  </p:pic>
                </p:oleObj>
              </mc:Fallback>
            </mc:AlternateContent>
          </a:graphicData>
        </a:graphic>
      </p:graphicFrame>
      <p:sp>
        <p:nvSpPr>
          <p:cNvPr id="16" name="TextBox 15"/>
          <p:cNvSpPr txBox="1">
            <a:spLocks noChangeArrowheads="1"/>
          </p:cNvSpPr>
          <p:nvPr/>
        </p:nvSpPr>
        <p:spPr bwMode="auto">
          <a:xfrm>
            <a:off x="7248040" y="4445623"/>
            <a:ext cx="1614487"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Zapf Dingbats" charset="0"/>
                <a:ea typeface="MS PGothic" charset="0"/>
                <a:cs typeface="MS PGothic" charset="0"/>
                <a:sym typeface="Zapf Dingbats" charset="0"/>
              </a:rPr>
              <a:t>✔</a:t>
            </a:r>
            <a:endParaRPr lang="en-US" sz="9600" dirty="0">
              <a:solidFill>
                <a:srgbClr val="000090"/>
              </a:solidFill>
              <a:latin typeface="Arial"/>
              <a:ea typeface="MS PGothic" charset="0"/>
              <a:cs typeface="MS PGothic"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37663238"/>
              </p:ext>
            </p:extLst>
          </p:nvPr>
        </p:nvGraphicFramePr>
        <p:xfrm>
          <a:off x="3024188" y="2633663"/>
          <a:ext cx="177800" cy="604837"/>
        </p:xfrm>
        <a:graphic>
          <a:graphicData uri="http://schemas.openxmlformats.org/presentationml/2006/ole">
            <mc:AlternateContent xmlns:mc="http://schemas.openxmlformats.org/markup-compatibility/2006">
              <mc:Choice xmlns:v="urn:schemas-microsoft-com:vml" Requires="v">
                <p:oleObj spid="_x0000_s109739" name="Equation" r:id="rId9" imgW="228600" imgH="774360" progId="Equation.DSMT4">
                  <p:embed/>
                </p:oleObj>
              </mc:Choice>
              <mc:Fallback>
                <p:oleObj name="Equation" r:id="rId9" imgW="228600" imgH="774360" progId="Equation.DSMT4">
                  <p:embed/>
                  <p:pic>
                    <p:nvPicPr>
                      <p:cNvPr id="0" name=""/>
                      <p:cNvPicPr/>
                      <p:nvPr/>
                    </p:nvPicPr>
                    <p:blipFill>
                      <a:blip r:embed="rId10"/>
                      <a:stretch>
                        <a:fillRect/>
                      </a:stretch>
                    </p:blipFill>
                    <p:spPr>
                      <a:xfrm>
                        <a:off x="3024188" y="2633663"/>
                        <a:ext cx="177800" cy="604837"/>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849662541"/>
              </p:ext>
            </p:extLst>
          </p:nvPr>
        </p:nvGraphicFramePr>
        <p:xfrm>
          <a:off x="3600555" y="2611124"/>
          <a:ext cx="181137" cy="638175"/>
        </p:xfrm>
        <a:graphic>
          <a:graphicData uri="http://schemas.openxmlformats.org/presentationml/2006/ole">
            <mc:AlternateContent xmlns:mc="http://schemas.openxmlformats.org/markup-compatibility/2006">
              <mc:Choice xmlns:v="urn:schemas-microsoft-com:vml" Requires="v">
                <p:oleObj spid="_x0000_s109740" name="Equation" r:id="rId11" imgW="228600" imgH="800100" progId="Equation.DSMT4">
                  <p:embed/>
                </p:oleObj>
              </mc:Choice>
              <mc:Fallback>
                <p:oleObj name="Equation" r:id="rId11" imgW="228600" imgH="800100" progId="Equation.DSMT4">
                  <p:embed/>
                  <p:pic>
                    <p:nvPicPr>
                      <p:cNvPr id="0" name=""/>
                      <p:cNvPicPr/>
                      <p:nvPr/>
                    </p:nvPicPr>
                    <p:blipFill>
                      <a:blip r:embed="rId12"/>
                      <a:stretch>
                        <a:fillRect/>
                      </a:stretch>
                    </p:blipFill>
                    <p:spPr>
                      <a:xfrm>
                        <a:off x="3600555" y="2611124"/>
                        <a:ext cx="181137" cy="638175"/>
                      </a:xfrm>
                      <a:prstGeom prst="rect">
                        <a:avLst/>
                      </a:prstGeom>
                    </p:spPr>
                  </p:pic>
                </p:oleObj>
              </mc:Fallback>
            </mc:AlternateContent>
          </a:graphicData>
        </a:graphic>
      </p:graphicFrame>
    </p:spTree>
    <p:extLst>
      <p:ext uri="{BB962C8B-B14F-4D97-AF65-F5344CB8AC3E}">
        <p14:creationId xmlns:p14="http://schemas.microsoft.com/office/powerpoint/2010/main" val="35028702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1">
                                            <p:txEl>
                                              <p:pRg st="3" end="3"/>
                                            </p:txEl>
                                          </p:spTgt>
                                        </p:tgtEl>
                                        <p:attrNameLst>
                                          <p:attrName>style.visibility</p:attrName>
                                        </p:attrNameLst>
                                      </p:cBhvr>
                                      <p:to>
                                        <p:strVal val="visible"/>
                                      </p:to>
                                    </p:set>
                                    <p:animEffect transition="in" filter="fade">
                                      <p:cBhvr>
                                        <p:cTn id="7" dur="500"/>
                                        <p:tgtEl>
                                          <p:spTgt spid="2560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1">
                                            <p:txEl>
                                              <p:pRg st="4" end="4"/>
                                            </p:txEl>
                                          </p:spTgt>
                                        </p:tgtEl>
                                        <p:attrNameLst>
                                          <p:attrName>style.visibility</p:attrName>
                                        </p:attrNameLst>
                                      </p:cBhvr>
                                      <p:to>
                                        <p:strVal val="visible"/>
                                      </p:to>
                                    </p:set>
                                    <p:animEffect transition="in" filter="fade">
                                      <p:cBhvr>
                                        <p:cTn id="12" dur="500"/>
                                        <p:tgtEl>
                                          <p:spTgt spid="25601">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601">
                                            <p:txEl>
                                              <p:pRg st="5" end="5"/>
                                            </p:txEl>
                                          </p:spTgt>
                                        </p:tgtEl>
                                        <p:attrNameLst>
                                          <p:attrName>style.visibility</p:attrName>
                                        </p:attrNameLst>
                                      </p:cBhvr>
                                      <p:to>
                                        <p:strVal val="visible"/>
                                      </p:to>
                                    </p:set>
                                    <p:animEffect transition="in" filter="fade">
                                      <p:cBhvr>
                                        <p:cTn id="20" dur="500"/>
                                        <p:tgtEl>
                                          <p:spTgt spid="25601">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601">
                                            <p:txEl>
                                              <p:pRg st="6" end="6"/>
                                            </p:txEl>
                                          </p:spTgt>
                                        </p:tgtEl>
                                        <p:attrNameLst>
                                          <p:attrName>style.visibility</p:attrName>
                                        </p:attrNameLst>
                                      </p:cBhvr>
                                      <p:to>
                                        <p:strVal val="visible"/>
                                      </p:to>
                                    </p:set>
                                    <p:animEffect transition="in" filter="fade">
                                      <p:cBhvr>
                                        <p:cTn id="31" dur="500"/>
                                        <p:tgtEl>
                                          <p:spTgt spid="2560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601">
                                            <p:txEl>
                                              <p:pRg st="7" end="7"/>
                                            </p:txEl>
                                          </p:spTgt>
                                        </p:tgtEl>
                                        <p:attrNameLst>
                                          <p:attrName>style.visibility</p:attrName>
                                        </p:attrNameLst>
                                      </p:cBhvr>
                                      <p:to>
                                        <p:strVal val="visible"/>
                                      </p:to>
                                    </p:set>
                                    <p:animEffect transition="in" filter="fade">
                                      <p:cBhvr>
                                        <p:cTn id="36" dur="500"/>
                                        <p:tgtEl>
                                          <p:spTgt spid="2560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601">
                                            <p:txEl>
                                              <p:pRg st="8" end="8"/>
                                            </p:txEl>
                                          </p:spTgt>
                                        </p:tgtEl>
                                        <p:attrNameLst>
                                          <p:attrName>style.visibility</p:attrName>
                                        </p:attrNameLst>
                                      </p:cBhvr>
                                      <p:to>
                                        <p:strVal val="visible"/>
                                      </p:to>
                                    </p:set>
                                    <p:animEffect transition="in" filter="fade">
                                      <p:cBhvr>
                                        <p:cTn id="41" dur="500"/>
                                        <p:tgtEl>
                                          <p:spTgt spid="2560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601">
                                            <p:txEl>
                                              <p:pRg st="9" end="9"/>
                                            </p:txEl>
                                          </p:spTgt>
                                        </p:tgtEl>
                                        <p:attrNameLst>
                                          <p:attrName>style.visibility</p:attrName>
                                        </p:attrNameLst>
                                      </p:cBhvr>
                                      <p:to>
                                        <p:strVal val="visible"/>
                                      </p:to>
                                    </p:set>
                                    <p:animEffect transition="in" filter="fade">
                                      <p:cBhvr>
                                        <p:cTn id="46" dur="500"/>
                                        <p:tgtEl>
                                          <p:spTgt spid="25601">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9"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2000" fill="hold"/>
                                        <p:tgtEl>
                                          <p:spTgt spid="16"/>
                                        </p:tgtEl>
                                        <p:attrNameLst>
                                          <p:attrName>ppt_w</p:attrName>
                                        </p:attrNameLst>
                                      </p:cBhvr>
                                      <p:tavLst>
                                        <p:tav tm="0" fmla="#ppt_w*sin(2.5*pi*$)">
                                          <p:val>
                                            <p:fltVal val="0"/>
                                          </p:val>
                                        </p:tav>
                                        <p:tav tm="100000">
                                          <p:val>
                                            <p:fltVal val="1"/>
                                          </p:val>
                                        </p:tav>
                                      </p:tavLst>
                                    </p:anim>
                                    <p:anim calcmode="lin" valueType="num">
                                      <p:cBhvr>
                                        <p:cTn id="52"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ubtitle 1"/>
          <p:cNvSpPr>
            <a:spLocks noGrp="1"/>
          </p:cNvSpPr>
          <p:nvPr>
            <p:ph type="subTitle" idx="1"/>
          </p:nvPr>
        </p:nvSpPr>
        <p:spPr>
          <a:xfrm>
            <a:off x="641350" y="641350"/>
            <a:ext cx="7854950" cy="4997450"/>
          </a:xfrm>
        </p:spPr>
        <p:txBody>
          <a:bodyPr/>
          <a:lstStyle/>
          <a:p>
            <a:pPr eaLnBrk="1" hangingPunct="1"/>
            <a:r>
              <a:rPr lang="en-US" sz="2800" b="1" dirty="0"/>
              <a:t>Guided Practice</a:t>
            </a:r>
            <a:endParaRPr lang="en-US" sz="2000" b="1" dirty="0"/>
          </a:p>
          <a:p>
            <a:pPr eaLnBrk="1" hangingPunct="1"/>
            <a:r>
              <a:rPr lang="en-US" sz="2800" b="1" dirty="0">
                <a:solidFill>
                  <a:srgbClr val="000090"/>
                </a:solidFill>
              </a:rPr>
              <a:t>Example 4</a:t>
            </a:r>
            <a:endParaRPr lang="en-US" sz="1100" b="1" dirty="0">
              <a:solidFill>
                <a:srgbClr val="558ED5"/>
              </a:solidFill>
            </a:endParaRPr>
          </a:p>
          <a:p>
            <a:r>
              <a:rPr lang="en-US" dirty="0"/>
              <a:t>A right triangle is defined as a triangle with 2 sides that are perpendicular. Triangle </a:t>
            </a:r>
            <a:r>
              <a:rPr lang="en-US" i="1" dirty="0">
                <a:solidFill>
                  <a:srgbClr val="0000FF"/>
                </a:solidFill>
              </a:rPr>
              <a:t>ABC</a:t>
            </a:r>
            <a:r>
              <a:rPr lang="en-US" i="1" dirty="0"/>
              <a:t> </a:t>
            </a:r>
            <a:r>
              <a:rPr lang="en-US" dirty="0"/>
              <a:t>has vertices </a:t>
            </a:r>
            <a:r>
              <a:rPr lang="en-US" i="1" dirty="0">
                <a:solidFill>
                  <a:srgbClr val="0000FF"/>
                </a:solidFill>
              </a:rPr>
              <a:t>A </a:t>
            </a:r>
            <a:r>
              <a:rPr lang="en-US" dirty="0">
                <a:solidFill>
                  <a:srgbClr val="0000FF"/>
                </a:solidFill>
              </a:rPr>
              <a:t>(–4, 8)</a:t>
            </a:r>
            <a:r>
              <a:rPr lang="en-US" dirty="0"/>
              <a:t>, </a:t>
            </a:r>
            <a:r>
              <a:rPr lang="en-US" i="1" dirty="0">
                <a:solidFill>
                  <a:srgbClr val="0000FF"/>
                </a:solidFill>
              </a:rPr>
              <a:t>B </a:t>
            </a:r>
            <a:r>
              <a:rPr lang="en-US" dirty="0">
                <a:solidFill>
                  <a:srgbClr val="0000FF"/>
                </a:solidFill>
              </a:rPr>
              <a:t>(–1, 2)</a:t>
            </a:r>
            <a:r>
              <a:rPr lang="en-US" dirty="0"/>
              <a:t>, and </a:t>
            </a:r>
            <a:r>
              <a:rPr lang="en-US" i="1" dirty="0">
                <a:solidFill>
                  <a:srgbClr val="0000FF"/>
                </a:solidFill>
              </a:rPr>
              <a:t>C </a:t>
            </a:r>
            <a:r>
              <a:rPr lang="en-US" dirty="0">
                <a:solidFill>
                  <a:srgbClr val="0000FF"/>
                </a:solidFill>
              </a:rPr>
              <a:t>(7, 6)</a:t>
            </a:r>
            <a:r>
              <a:rPr lang="en-US" dirty="0"/>
              <a:t>. Determine if this triangle is a right triangle. When disproving a figure, you only need to show one condition is not met. </a:t>
            </a:r>
          </a:p>
        </p:txBody>
      </p:sp>
      <p:sp>
        <p:nvSpPr>
          <p:cNvPr id="2" name="Slide Number Placeholder 1"/>
          <p:cNvSpPr>
            <a:spLocks noGrp="1"/>
          </p:cNvSpPr>
          <p:nvPr>
            <p:ph type="sldNum" sz="quarter" idx="11"/>
          </p:nvPr>
        </p:nvSpPr>
        <p:spPr/>
        <p:txBody>
          <a:bodyPr/>
          <a:lstStyle/>
          <a:p>
            <a:pPr>
              <a:defRPr/>
            </a:pPr>
            <a:fld id="{9498F616-E243-784C-ADDB-FC1FAF542744}" type="slidenum">
              <a:rPr lang="en-US" smtClean="0"/>
              <a:pPr>
                <a:defRPr/>
              </a:pPr>
              <a:t>34</a:t>
            </a:fld>
            <a:endParaRPr lang="en-US" dirty="0"/>
          </a:p>
        </p:txBody>
      </p:sp>
      <p:sp>
        <p:nvSpPr>
          <p:cNvPr id="4" name="Footer Placeholder 3"/>
          <p:cNvSpPr>
            <a:spLocks noGrp="1"/>
          </p:cNvSpPr>
          <p:nvPr>
            <p:ph type="ftr" sz="quarter" idx="13"/>
          </p:nvPr>
        </p:nvSpPr>
        <p:spPr/>
        <p:txBody>
          <a:bodyPr/>
          <a:lstStyle/>
          <a:p>
            <a:pPr>
              <a:defRPr/>
            </a:pPr>
            <a:r>
              <a:rPr lang="en-US" dirty="0"/>
              <a:t>Using Coordinates to Prove Geometric Theorems with Slope and Distance</a:t>
            </a:r>
          </a:p>
        </p:txBody>
      </p:sp>
    </p:spTree>
    <p:extLst>
      <p:ext uri="{BB962C8B-B14F-4D97-AF65-F5344CB8AC3E}">
        <p14:creationId xmlns:p14="http://schemas.microsoft.com/office/powerpoint/2010/main" val="403902104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1350" y="641350"/>
            <a:ext cx="7854950" cy="4997450"/>
          </a:xfrm>
        </p:spPr>
        <p:txBody>
          <a:bodyPr/>
          <a:lstStyle/>
          <a:p>
            <a:pPr eaLnBrk="1" hangingPunct="1">
              <a:defRPr/>
            </a:pPr>
            <a:r>
              <a:rPr lang="en-US" sz="2800" b="1" dirty="0"/>
              <a:t>Guided Practice: </a:t>
            </a:r>
            <a:r>
              <a:rPr lang="en-US" sz="2800" b="1" dirty="0">
                <a:solidFill>
                  <a:srgbClr val="000090"/>
                </a:solidFill>
              </a:rPr>
              <a:t>Example 4, </a:t>
            </a:r>
            <a:r>
              <a:rPr lang="en-US" sz="2800" b="1" i="1" dirty="0">
                <a:solidFill>
                  <a:srgbClr val="000090"/>
                </a:solidFill>
              </a:rPr>
              <a:t>continued</a:t>
            </a:r>
          </a:p>
          <a:p>
            <a:pPr marL="457200" indent="-457200" eaLnBrk="1" hangingPunct="1">
              <a:buFont typeface="+mj-lt"/>
              <a:buAutoNum type="arabicPeriod"/>
              <a:defRPr/>
            </a:pPr>
            <a:endParaRPr lang="en-US" sz="1100" baseline="30000" dirty="0"/>
          </a:p>
          <a:p>
            <a:pPr marL="514350" indent="-514350">
              <a:buFont typeface="+mj-lt"/>
              <a:buAutoNum type="arabicPeriod"/>
            </a:pPr>
            <a:r>
              <a:rPr lang="en-US" sz="2800" b="1" dirty="0">
                <a:solidFill>
                  <a:srgbClr val="660066"/>
                </a:solidFill>
              </a:rPr>
              <a:t>Plot the triangle on a coordinate plane.</a:t>
            </a:r>
          </a:p>
          <a:p>
            <a:pPr eaLnBrk="1" hangingPunct="1">
              <a:defRPr/>
            </a:pPr>
            <a:endParaRPr lang="en-US" dirty="0"/>
          </a:p>
        </p:txBody>
      </p:sp>
      <p:sp>
        <p:nvSpPr>
          <p:cNvPr id="3" name="Slide Number Placeholder 2"/>
          <p:cNvSpPr>
            <a:spLocks noGrp="1"/>
          </p:cNvSpPr>
          <p:nvPr>
            <p:ph type="sldNum" sz="quarter" idx="11"/>
          </p:nvPr>
        </p:nvSpPr>
        <p:spPr/>
        <p:txBody>
          <a:bodyPr/>
          <a:lstStyle/>
          <a:p>
            <a:pPr>
              <a:defRPr/>
            </a:pPr>
            <a:fld id="{033714D1-3EA9-6C48-9293-DF4C317D6D87}" type="slidenum">
              <a:rPr lang="en-US" smtClean="0"/>
              <a:pPr>
                <a:defRPr/>
              </a:pPr>
              <a:t>35</a:t>
            </a:fld>
            <a:endParaRPr lang="en-US" dirty="0"/>
          </a:p>
        </p:txBody>
      </p:sp>
      <p:pic>
        <p:nvPicPr>
          <p:cNvPr id="7" name="Picture 6" descr="U6L1_013.pdf"/>
          <p:cNvPicPr>
            <a:picLocks noChangeAspect="1"/>
          </p:cNvPicPr>
          <p:nvPr/>
        </p:nvPicPr>
        <p:blipFill rotWithShape="1">
          <a:blip r:embed="rId2">
            <a:extLst>
              <a:ext uri="{28A0092B-C50C-407E-A947-70E740481C1C}">
                <a14:useLocalDpi xmlns:a14="http://schemas.microsoft.com/office/drawing/2010/main" val="0"/>
              </a:ext>
            </a:extLst>
          </a:blip>
          <a:srcRect l="3771" t="4148" r="4012" b="3999"/>
          <a:stretch/>
        </p:blipFill>
        <p:spPr>
          <a:xfrm>
            <a:off x="2768740" y="2032995"/>
            <a:ext cx="3592301" cy="3501929"/>
          </a:xfrm>
          <a:prstGeom prst="rect">
            <a:avLst/>
          </a:prstGeom>
        </p:spPr>
      </p:pic>
      <p:sp>
        <p:nvSpPr>
          <p:cNvPr id="2" name="Footer Placeholder 1"/>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854950" cy="4997450"/>
          </a:xfrm>
        </p:spPr>
        <p:txBody>
          <a:bodyPr/>
          <a:lstStyle/>
          <a:p>
            <a:pPr eaLnBrk="1" hangingPunct="1">
              <a:defRPr/>
            </a:pPr>
            <a:r>
              <a:rPr lang="en-US" sz="2800" b="1" dirty="0"/>
              <a:t>Guided Practice: </a:t>
            </a:r>
            <a:r>
              <a:rPr lang="en-US" sz="2800" b="1" dirty="0">
                <a:solidFill>
                  <a:srgbClr val="000090"/>
                </a:solidFill>
              </a:rPr>
              <a:t>Example 4, </a:t>
            </a:r>
            <a:r>
              <a:rPr lang="en-US" sz="2800" b="1" i="1" dirty="0">
                <a:solidFill>
                  <a:srgbClr val="000090"/>
                </a:solidFill>
              </a:rPr>
              <a:t>continued</a:t>
            </a:r>
            <a:endParaRPr lang="en-US" sz="1100" baseline="30000" dirty="0"/>
          </a:p>
          <a:p>
            <a:pPr marL="514350" indent="-514350">
              <a:lnSpc>
                <a:spcPct val="150000"/>
              </a:lnSpc>
              <a:buFont typeface="+mj-lt"/>
              <a:buAutoNum type="arabicPeriod" startAt="2"/>
            </a:pPr>
            <a:r>
              <a:rPr lang="en-US" sz="2800" b="1" dirty="0">
                <a:solidFill>
                  <a:srgbClr val="660066"/>
                </a:solidFill>
              </a:rPr>
              <a:t>Calculate the slope of each side using the general slope formula,                   .</a:t>
            </a:r>
          </a:p>
          <a:p>
            <a:pPr marL="514350" indent="-514350">
              <a:lnSpc>
                <a:spcPct val="150000"/>
              </a:lnSpc>
              <a:buFont typeface="+mj-lt"/>
              <a:buAutoNum type="arabicPeriod" startAt="2"/>
            </a:pPr>
            <a:endParaRPr lang="en-US" b="1" dirty="0">
              <a:solidFill>
                <a:srgbClr val="660066"/>
              </a:solidFill>
            </a:endParaRPr>
          </a:p>
          <a:p>
            <a:endParaRPr lang="en-US" sz="2800" baseline="30000" dirty="0"/>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36</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234225756"/>
              </p:ext>
            </p:extLst>
          </p:nvPr>
        </p:nvGraphicFramePr>
        <p:xfrm>
          <a:off x="5119118" y="1737360"/>
          <a:ext cx="1800359" cy="1047750"/>
        </p:xfrm>
        <a:graphic>
          <a:graphicData uri="http://schemas.openxmlformats.org/presentationml/2006/ole">
            <mc:AlternateContent xmlns:mc="http://schemas.openxmlformats.org/markup-compatibility/2006">
              <mc:Choice xmlns:v="urn:schemas-microsoft-com:vml" Requires="v">
                <p:oleObj spid="_x0000_s79253" name="Equation" r:id="rId3" imgW="1549400" imgH="901700" progId="Equation.DSMT4">
                  <p:embed/>
                </p:oleObj>
              </mc:Choice>
              <mc:Fallback>
                <p:oleObj name="Equation" r:id="rId3" imgW="1549400" imgH="901700" progId="Equation.DSMT4">
                  <p:embed/>
                  <p:pic>
                    <p:nvPicPr>
                      <p:cNvPr id="0" name=""/>
                      <p:cNvPicPr/>
                      <p:nvPr/>
                    </p:nvPicPr>
                    <p:blipFill>
                      <a:blip r:embed="rId4"/>
                      <a:stretch>
                        <a:fillRect/>
                      </a:stretch>
                    </p:blipFill>
                    <p:spPr>
                      <a:xfrm>
                        <a:off x="5119118" y="1737360"/>
                        <a:ext cx="1800359" cy="104775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892701502"/>
              </p:ext>
            </p:extLst>
          </p:nvPr>
        </p:nvGraphicFramePr>
        <p:xfrm>
          <a:off x="1200150" y="2784475"/>
          <a:ext cx="4546600" cy="863600"/>
        </p:xfrm>
        <a:graphic>
          <a:graphicData uri="http://schemas.openxmlformats.org/presentationml/2006/ole">
            <mc:AlternateContent xmlns:mc="http://schemas.openxmlformats.org/markup-compatibility/2006">
              <mc:Choice xmlns:v="urn:schemas-microsoft-com:vml" Requires="v">
                <p:oleObj spid="_x0000_s79254" name="Equation" r:id="rId5" imgW="4546600" imgH="863600" progId="Equation.DSMT4">
                  <p:embed/>
                </p:oleObj>
              </mc:Choice>
              <mc:Fallback>
                <p:oleObj name="Equation" r:id="rId5" imgW="4546600" imgH="863600" progId="Equation.DSMT4">
                  <p:embed/>
                  <p:pic>
                    <p:nvPicPr>
                      <p:cNvPr id="0" name=""/>
                      <p:cNvPicPr/>
                      <p:nvPr/>
                    </p:nvPicPr>
                    <p:blipFill>
                      <a:blip r:embed="rId6"/>
                      <a:stretch>
                        <a:fillRect/>
                      </a:stretch>
                    </p:blipFill>
                    <p:spPr>
                      <a:xfrm>
                        <a:off x="1200150" y="2784475"/>
                        <a:ext cx="4546600" cy="8636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57467471"/>
              </p:ext>
            </p:extLst>
          </p:nvPr>
        </p:nvGraphicFramePr>
        <p:xfrm>
          <a:off x="1206500" y="3851275"/>
          <a:ext cx="4089400" cy="863600"/>
        </p:xfrm>
        <a:graphic>
          <a:graphicData uri="http://schemas.openxmlformats.org/presentationml/2006/ole">
            <mc:AlternateContent xmlns:mc="http://schemas.openxmlformats.org/markup-compatibility/2006">
              <mc:Choice xmlns:v="urn:schemas-microsoft-com:vml" Requires="v">
                <p:oleObj spid="_x0000_s79255" name="Equation" r:id="rId7" imgW="4089400" imgH="863600" progId="Equation.DSMT4">
                  <p:embed/>
                </p:oleObj>
              </mc:Choice>
              <mc:Fallback>
                <p:oleObj name="Equation" r:id="rId7" imgW="4089400" imgH="863600" progId="Equation.DSMT4">
                  <p:embed/>
                  <p:pic>
                    <p:nvPicPr>
                      <p:cNvPr id="0" name=""/>
                      <p:cNvPicPr/>
                      <p:nvPr/>
                    </p:nvPicPr>
                    <p:blipFill>
                      <a:blip r:embed="rId8"/>
                      <a:stretch>
                        <a:fillRect/>
                      </a:stretch>
                    </p:blipFill>
                    <p:spPr>
                      <a:xfrm>
                        <a:off x="1206500" y="3851275"/>
                        <a:ext cx="4089400" cy="8636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35455559"/>
              </p:ext>
            </p:extLst>
          </p:nvPr>
        </p:nvGraphicFramePr>
        <p:xfrm>
          <a:off x="1162050" y="4916488"/>
          <a:ext cx="4622800" cy="863600"/>
        </p:xfrm>
        <a:graphic>
          <a:graphicData uri="http://schemas.openxmlformats.org/presentationml/2006/ole">
            <mc:AlternateContent xmlns:mc="http://schemas.openxmlformats.org/markup-compatibility/2006">
              <mc:Choice xmlns:v="urn:schemas-microsoft-com:vml" Requires="v">
                <p:oleObj spid="_x0000_s79256" name="Equation" r:id="rId9" imgW="4622800" imgH="863600" progId="Equation.DSMT4">
                  <p:embed/>
                </p:oleObj>
              </mc:Choice>
              <mc:Fallback>
                <p:oleObj name="Equation" r:id="rId9" imgW="4622800" imgH="863600" progId="Equation.DSMT4">
                  <p:embed/>
                  <p:pic>
                    <p:nvPicPr>
                      <p:cNvPr id="0" name=""/>
                      <p:cNvPicPr/>
                      <p:nvPr/>
                    </p:nvPicPr>
                    <p:blipFill>
                      <a:blip r:embed="rId10"/>
                      <a:stretch>
                        <a:fillRect/>
                      </a:stretch>
                    </p:blipFill>
                    <p:spPr>
                      <a:xfrm>
                        <a:off x="1162050" y="4916488"/>
                        <a:ext cx="4622800" cy="863600"/>
                      </a:xfrm>
                      <a:prstGeom prst="rect">
                        <a:avLst/>
                      </a:prstGeom>
                    </p:spPr>
                  </p:pic>
                </p:oleObj>
              </mc:Fallback>
            </mc:AlternateContent>
          </a:graphicData>
        </a:graphic>
      </p:graphicFrame>
      <p:sp>
        <p:nvSpPr>
          <p:cNvPr id="5" name="Footer Placeholder 4"/>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641350" y="641350"/>
            <a:ext cx="7854950" cy="4997450"/>
          </a:xfrm>
        </p:spPr>
        <p:txBody>
          <a:bodyPr/>
          <a:lstStyle/>
          <a:p>
            <a:pPr eaLnBrk="1" hangingPunct="1">
              <a:defRPr/>
            </a:pPr>
            <a:r>
              <a:rPr lang="en-US" sz="2800" b="1" dirty="0"/>
              <a:t>Guided Practice: </a:t>
            </a:r>
            <a:r>
              <a:rPr lang="en-US" sz="2800" b="1" dirty="0">
                <a:solidFill>
                  <a:srgbClr val="000090"/>
                </a:solidFill>
              </a:rPr>
              <a:t>Example 4, </a:t>
            </a:r>
            <a:r>
              <a:rPr lang="en-US" sz="2800" b="1" i="1" dirty="0">
                <a:solidFill>
                  <a:srgbClr val="000090"/>
                </a:solidFill>
              </a:rPr>
              <a:t>continued</a:t>
            </a:r>
          </a:p>
          <a:p>
            <a:pPr eaLnBrk="1" hangingPunct="1">
              <a:defRPr/>
            </a:pPr>
            <a:endParaRPr lang="en-US" sz="1100" baseline="30000" dirty="0"/>
          </a:p>
          <a:p>
            <a:pPr marL="514350" indent="-514350">
              <a:buFont typeface="+mj-lt"/>
              <a:buAutoNum type="arabicPeriod" startAt="3"/>
            </a:pPr>
            <a:r>
              <a:rPr lang="en-US" sz="2800" b="1" dirty="0">
                <a:solidFill>
                  <a:srgbClr val="660066"/>
                </a:solidFill>
              </a:rPr>
              <a:t>Observe the slopes of each side.</a:t>
            </a:r>
          </a:p>
          <a:p>
            <a:pPr lvl="1" algn="l">
              <a:lnSpc>
                <a:spcPct val="150000"/>
              </a:lnSpc>
            </a:pPr>
            <a:r>
              <a:rPr lang="en-US" dirty="0">
                <a:solidFill>
                  <a:schemeClr val="tx1"/>
                </a:solidFill>
              </a:rPr>
              <a:t>The slope of        is –2 and the slope of        is    .</a:t>
            </a:r>
          </a:p>
          <a:p>
            <a:pPr lvl="1" algn="l"/>
            <a:endParaRPr lang="en-US" dirty="0">
              <a:solidFill>
                <a:schemeClr val="tx1"/>
              </a:solidFill>
            </a:endParaRPr>
          </a:p>
          <a:p>
            <a:pPr lvl="1" algn="l"/>
            <a:r>
              <a:rPr lang="en-US" dirty="0">
                <a:solidFill>
                  <a:schemeClr val="tx1"/>
                </a:solidFill>
              </a:rPr>
              <a:t>These slopes are opposite reciprocals of each other, so we know that these two sides are perpendicular.</a:t>
            </a:r>
          </a:p>
        </p:txBody>
      </p:sp>
      <p:sp>
        <p:nvSpPr>
          <p:cNvPr id="3" name="Slide Number Placeholder 2"/>
          <p:cNvSpPr>
            <a:spLocks noGrp="1"/>
          </p:cNvSpPr>
          <p:nvPr>
            <p:ph type="sldNum" sz="quarter" idx="11"/>
          </p:nvPr>
        </p:nvSpPr>
        <p:spPr/>
        <p:txBody>
          <a:bodyPr/>
          <a:lstStyle/>
          <a:p>
            <a:pPr>
              <a:defRPr/>
            </a:pPr>
            <a:fld id="{FC15317E-1B80-0043-B4F7-B8EE21FF8353}" type="slidenum">
              <a:rPr lang="en-US" smtClean="0"/>
              <a:pPr>
                <a:defRPr/>
              </a:pPr>
              <a:t>37</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91225214"/>
              </p:ext>
            </p:extLst>
          </p:nvPr>
        </p:nvGraphicFramePr>
        <p:xfrm>
          <a:off x="2970530" y="1950720"/>
          <a:ext cx="457200" cy="355600"/>
        </p:xfrm>
        <a:graphic>
          <a:graphicData uri="http://schemas.openxmlformats.org/presentationml/2006/ole">
            <mc:AlternateContent xmlns:mc="http://schemas.openxmlformats.org/markup-compatibility/2006">
              <mc:Choice xmlns:v="urn:schemas-microsoft-com:vml" Requires="v">
                <p:oleObj spid="_x0000_s80181" name="Equation" r:id="rId3" imgW="457200" imgH="355600" progId="Equation.DSMT4">
                  <p:embed/>
                </p:oleObj>
              </mc:Choice>
              <mc:Fallback>
                <p:oleObj name="Equation" r:id="rId3" imgW="457200" imgH="355600" progId="Equation.DSMT4">
                  <p:embed/>
                  <p:pic>
                    <p:nvPicPr>
                      <p:cNvPr id="0" name=""/>
                      <p:cNvPicPr/>
                      <p:nvPr/>
                    </p:nvPicPr>
                    <p:blipFill>
                      <a:blip r:embed="rId4"/>
                      <a:stretch>
                        <a:fillRect/>
                      </a:stretch>
                    </p:blipFill>
                    <p:spPr>
                      <a:xfrm>
                        <a:off x="2970530" y="1950720"/>
                        <a:ext cx="457200" cy="3556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29474863"/>
              </p:ext>
            </p:extLst>
          </p:nvPr>
        </p:nvGraphicFramePr>
        <p:xfrm>
          <a:off x="6592569" y="1938020"/>
          <a:ext cx="469900" cy="368300"/>
        </p:xfrm>
        <a:graphic>
          <a:graphicData uri="http://schemas.openxmlformats.org/presentationml/2006/ole">
            <mc:AlternateContent xmlns:mc="http://schemas.openxmlformats.org/markup-compatibility/2006">
              <mc:Choice xmlns:v="urn:schemas-microsoft-com:vml" Requires="v">
                <p:oleObj spid="_x0000_s80182" name="Equation" r:id="rId5" imgW="469900" imgH="368300" progId="Equation.DSMT4">
                  <p:embed/>
                </p:oleObj>
              </mc:Choice>
              <mc:Fallback>
                <p:oleObj name="Equation" r:id="rId5" imgW="469900" imgH="368300" progId="Equation.DSMT4">
                  <p:embed/>
                  <p:pic>
                    <p:nvPicPr>
                      <p:cNvPr id="0" name=""/>
                      <p:cNvPicPr/>
                      <p:nvPr/>
                    </p:nvPicPr>
                    <p:blipFill>
                      <a:blip r:embed="rId6"/>
                      <a:stretch>
                        <a:fillRect/>
                      </a:stretch>
                    </p:blipFill>
                    <p:spPr>
                      <a:xfrm>
                        <a:off x="6592569" y="1938020"/>
                        <a:ext cx="469900" cy="3683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38635796"/>
              </p:ext>
            </p:extLst>
          </p:nvPr>
        </p:nvGraphicFramePr>
        <p:xfrm>
          <a:off x="7393939" y="1731010"/>
          <a:ext cx="228600" cy="800100"/>
        </p:xfrm>
        <a:graphic>
          <a:graphicData uri="http://schemas.openxmlformats.org/presentationml/2006/ole">
            <mc:AlternateContent xmlns:mc="http://schemas.openxmlformats.org/markup-compatibility/2006">
              <mc:Choice xmlns:v="urn:schemas-microsoft-com:vml" Requires="v">
                <p:oleObj spid="_x0000_s80183" name="Equation" r:id="rId7" imgW="228600" imgH="800100" progId="Equation.DSMT4">
                  <p:embed/>
                </p:oleObj>
              </mc:Choice>
              <mc:Fallback>
                <p:oleObj name="Equation" r:id="rId7" imgW="228600" imgH="800100" progId="Equation.DSMT4">
                  <p:embed/>
                  <p:pic>
                    <p:nvPicPr>
                      <p:cNvPr id="0" name=""/>
                      <p:cNvPicPr/>
                      <p:nvPr/>
                    </p:nvPicPr>
                    <p:blipFill>
                      <a:blip r:embed="rId8"/>
                      <a:stretch>
                        <a:fillRect/>
                      </a:stretch>
                    </p:blipFill>
                    <p:spPr>
                      <a:xfrm>
                        <a:off x="7393939" y="1731010"/>
                        <a:ext cx="228600" cy="800100"/>
                      </a:xfrm>
                      <a:prstGeom prst="rect">
                        <a:avLst/>
                      </a:prstGeom>
                    </p:spPr>
                  </p:pic>
                </p:oleObj>
              </mc:Fallback>
            </mc:AlternateContent>
          </a:graphicData>
        </a:graphic>
      </p:graphicFrame>
      <p:sp>
        <p:nvSpPr>
          <p:cNvPr id="7" name="Footer Placeholder 6"/>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1">
                                            <p:txEl>
                                              <p:pRg st="3" end="3"/>
                                            </p:txEl>
                                          </p:spTgt>
                                        </p:tgtEl>
                                        <p:attrNameLst>
                                          <p:attrName>style.visibility</p:attrName>
                                        </p:attrNameLst>
                                      </p:cBhvr>
                                      <p:to>
                                        <p:strVal val="visible"/>
                                      </p:to>
                                    </p:set>
                                    <p:animEffect transition="in" filter="fade">
                                      <p:cBhvr>
                                        <p:cTn id="7" dur="500"/>
                                        <p:tgtEl>
                                          <p:spTgt spid="2560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601">
                                            <p:txEl>
                                              <p:pRg st="5" end="5"/>
                                            </p:txEl>
                                          </p:spTgt>
                                        </p:tgtEl>
                                        <p:attrNameLst>
                                          <p:attrName>style.visibility</p:attrName>
                                        </p:attrNameLst>
                                      </p:cBhvr>
                                      <p:to>
                                        <p:strVal val="visible"/>
                                      </p:to>
                                    </p:set>
                                    <p:animEffect transition="in" filter="fade">
                                      <p:cBhvr>
                                        <p:cTn id="21" dur="500"/>
                                        <p:tgtEl>
                                          <p:spTgt spid="2560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641350" y="641350"/>
            <a:ext cx="7854950" cy="4997450"/>
          </a:xfrm>
        </p:spPr>
        <p:txBody>
          <a:bodyPr/>
          <a:lstStyle/>
          <a:p>
            <a:pPr eaLnBrk="1" hangingPunct="1">
              <a:defRPr/>
            </a:pPr>
            <a:r>
              <a:rPr lang="en-US" sz="2800" b="1" dirty="0"/>
              <a:t>Guided Practice: </a:t>
            </a:r>
            <a:r>
              <a:rPr lang="en-US" sz="2800" b="1" dirty="0">
                <a:solidFill>
                  <a:srgbClr val="000090"/>
                </a:solidFill>
              </a:rPr>
              <a:t>Example 4, </a:t>
            </a:r>
            <a:r>
              <a:rPr lang="en-US" sz="2800" b="1" i="1" dirty="0">
                <a:solidFill>
                  <a:srgbClr val="000090"/>
                </a:solidFill>
              </a:rPr>
              <a:t>continued</a:t>
            </a:r>
          </a:p>
          <a:p>
            <a:pPr eaLnBrk="1" hangingPunct="1">
              <a:defRPr/>
            </a:pPr>
            <a:endParaRPr lang="en-US" sz="1100" baseline="30000" dirty="0"/>
          </a:p>
          <a:p>
            <a:pPr marL="514350" indent="-514350" eaLnBrk="1" hangingPunct="1">
              <a:buFont typeface="+mj-lt"/>
              <a:buAutoNum type="arabicPeriod" startAt="4"/>
              <a:defRPr/>
            </a:pPr>
            <a:r>
              <a:rPr lang="en-US" sz="2800" b="1" dirty="0">
                <a:solidFill>
                  <a:srgbClr val="660066"/>
                </a:solidFill>
              </a:rPr>
              <a:t>Make connections.</a:t>
            </a:r>
          </a:p>
          <a:p>
            <a:pPr lvl="1">
              <a:spcBef>
                <a:spcPts val="1800"/>
              </a:spcBef>
            </a:pPr>
            <a:r>
              <a:rPr lang="en-US" dirty="0">
                <a:solidFill>
                  <a:srgbClr val="000000"/>
                </a:solidFill>
              </a:rPr>
              <a:t>Right triangles have two sides that are perpendicular. </a:t>
            </a:r>
          </a:p>
          <a:p>
            <a:endParaRPr lang="en-US" dirty="0">
              <a:solidFill>
                <a:srgbClr val="0000FF"/>
              </a:solidFill>
            </a:endParaRPr>
          </a:p>
          <a:p>
            <a:pPr lvl="1" algn="l"/>
            <a:r>
              <a:rPr lang="en-US" dirty="0">
                <a:solidFill>
                  <a:schemeClr val="tx1"/>
                </a:solidFill>
              </a:rPr>
              <a:t>Triangle</a:t>
            </a:r>
            <a:r>
              <a:rPr lang="en-US" dirty="0">
                <a:solidFill>
                  <a:srgbClr val="0000FF"/>
                </a:solidFill>
              </a:rPr>
              <a:t> </a:t>
            </a:r>
            <a:r>
              <a:rPr lang="en-US" i="1" dirty="0">
                <a:solidFill>
                  <a:srgbClr val="0000FF"/>
                </a:solidFill>
              </a:rPr>
              <a:t>ABC</a:t>
            </a:r>
            <a:r>
              <a:rPr lang="en-US" dirty="0">
                <a:solidFill>
                  <a:srgbClr val="000000"/>
                </a:solidFill>
              </a:rPr>
              <a:t> has two sides that are perpendicular; </a:t>
            </a:r>
            <a:br>
              <a:rPr lang="en-US" dirty="0">
                <a:solidFill>
                  <a:srgbClr val="000000"/>
                </a:solidFill>
              </a:rPr>
            </a:br>
            <a:r>
              <a:rPr lang="en-US" dirty="0">
                <a:solidFill>
                  <a:srgbClr val="000000"/>
                </a:solidFill>
              </a:rPr>
              <a:t>therefore, it is a right triangle. </a:t>
            </a:r>
          </a:p>
        </p:txBody>
      </p:sp>
      <p:sp>
        <p:nvSpPr>
          <p:cNvPr id="3" name="Slide Number Placeholder 2"/>
          <p:cNvSpPr>
            <a:spLocks noGrp="1"/>
          </p:cNvSpPr>
          <p:nvPr>
            <p:ph type="sldNum" sz="quarter" idx="11"/>
          </p:nvPr>
        </p:nvSpPr>
        <p:spPr/>
        <p:txBody>
          <a:bodyPr/>
          <a:lstStyle/>
          <a:p>
            <a:pPr>
              <a:defRPr/>
            </a:pPr>
            <a:fld id="{6D5016FC-958F-784B-855F-38A5AAD0EF5D}" type="slidenum">
              <a:rPr lang="en-US" smtClean="0"/>
              <a:pPr>
                <a:defRPr/>
              </a:pPr>
              <a:t>38</a:t>
            </a:fld>
            <a:endParaRPr lang="en-US" dirty="0"/>
          </a:p>
        </p:txBody>
      </p:sp>
      <p:sp>
        <p:nvSpPr>
          <p:cNvPr id="5" name="TextBox 4"/>
          <p:cNvSpPr txBox="1">
            <a:spLocks noChangeArrowheads="1"/>
          </p:cNvSpPr>
          <p:nvPr/>
        </p:nvSpPr>
        <p:spPr bwMode="auto">
          <a:xfrm>
            <a:off x="6881813" y="3973513"/>
            <a:ext cx="1614487"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Zapf Dingbats" charset="0"/>
                <a:ea typeface="MS PGothic" charset="0"/>
                <a:cs typeface="MS PGothic" charset="0"/>
                <a:sym typeface="Zapf Dingbats" charset="0"/>
              </a:rPr>
              <a:t>✔</a:t>
            </a:r>
            <a:endParaRPr lang="en-US" sz="9600" dirty="0">
              <a:solidFill>
                <a:srgbClr val="000090"/>
              </a:solidFill>
              <a:latin typeface="Arial"/>
              <a:ea typeface="MS PGothic" charset="0"/>
              <a:cs typeface="MS PGothic" charset="0"/>
            </a:endParaRPr>
          </a:p>
        </p:txBody>
      </p:sp>
      <p:sp>
        <p:nvSpPr>
          <p:cNvPr id="4" name="Footer Placeholder 3"/>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1">
                                            <p:txEl>
                                              <p:pRg st="3" end="3"/>
                                            </p:txEl>
                                          </p:spTgt>
                                        </p:tgtEl>
                                        <p:attrNameLst>
                                          <p:attrName>style.visibility</p:attrName>
                                        </p:attrNameLst>
                                      </p:cBhvr>
                                      <p:to>
                                        <p:strVal val="visible"/>
                                      </p:to>
                                    </p:set>
                                    <p:animEffect transition="in" filter="fade">
                                      <p:cBhvr>
                                        <p:cTn id="7" dur="500"/>
                                        <p:tgtEl>
                                          <p:spTgt spid="2560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1">
                                            <p:txEl>
                                              <p:pRg st="5" end="5"/>
                                            </p:txEl>
                                          </p:spTgt>
                                        </p:tgtEl>
                                        <p:attrNameLst>
                                          <p:attrName>style.visibility</p:attrName>
                                        </p:attrNameLst>
                                      </p:cBhvr>
                                      <p:to>
                                        <p:strVal val="visible"/>
                                      </p:to>
                                    </p:set>
                                    <p:animEffect transition="in" filter="fade">
                                      <p:cBhvr>
                                        <p:cTn id="12" dur="500"/>
                                        <p:tgtEl>
                                          <p:spTgt spid="2560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fmla="#ppt_w*sin(2.5*pi*$)">
                                          <p:val>
                                            <p:fltVal val="0"/>
                                          </p:val>
                                        </p:tav>
                                        <p:tav tm="100000">
                                          <p:val>
                                            <p:fltVal val="1"/>
                                          </p:val>
                                        </p:tav>
                                      </p:tavLst>
                                    </p:anim>
                                    <p:anim calcmode="lin" valueType="num">
                                      <p:cBhvr>
                                        <p:cTn id="1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ubtitle 1"/>
          <p:cNvSpPr>
            <a:spLocks noGrp="1"/>
          </p:cNvSpPr>
          <p:nvPr>
            <p:ph type="subTitle" idx="1"/>
          </p:nvPr>
        </p:nvSpPr>
        <p:spPr>
          <a:xfrm>
            <a:off x="641350" y="641350"/>
            <a:ext cx="7854950" cy="4997450"/>
          </a:xfrm>
        </p:spPr>
        <p:txBody>
          <a:bodyPr/>
          <a:lstStyle/>
          <a:p>
            <a:r>
              <a:rPr lang="en-US" sz="2800" b="1" dirty="0">
                <a:ea typeface="MS PGothic" charset="0"/>
                <a:cs typeface="MS PGothic" charset="0"/>
              </a:rPr>
              <a:t>Guided Practice: </a:t>
            </a:r>
            <a:r>
              <a:rPr lang="en-US" sz="2800" b="1" dirty="0">
                <a:solidFill>
                  <a:srgbClr val="000090"/>
                </a:solidFill>
                <a:ea typeface="MS PGothic" charset="0"/>
                <a:cs typeface="MS PGothic" charset="0"/>
              </a:rPr>
              <a:t>Example 4, </a:t>
            </a:r>
            <a:r>
              <a:rPr lang="en-US" sz="2800" b="1" i="1" dirty="0">
                <a:solidFill>
                  <a:srgbClr val="000090"/>
                </a:solidFill>
                <a:ea typeface="MS PGothic" charset="0"/>
                <a:cs typeface="MS PGothic" charset="0"/>
              </a:rPr>
              <a:t>continued</a:t>
            </a:r>
            <a:endParaRPr lang="en-US" sz="2800" b="1" dirty="0">
              <a:solidFill>
                <a:srgbClr val="000090"/>
              </a:solidFill>
              <a:ea typeface="MS PGothic" charset="0"/>
              <a:cs typeface="MS PGothic" charset="0"/>
            </a:endParaRPr>
          </a:p>
          <a:p>
            <a:endParaRPr lang="en-US" dirty="0">
              <a:ea typeface="MS PGothic" charset="0"/>
              <a:cs typeface="MS PGothic" charset="0"/>
            </a:endParaRPr>
          </a:p>
          <a:p>
            <a:endParaRPr lang="en-US" dirty="0">
              <a:ea typeface="MS PGothic" charset="0"/>
              <a:cs typeface="MS PGothic" charset="0"/>
            </a:endParaRPr>
          </a:p>
        </p:txBody>
      </p:sp>
      <p:pic>
        <p:nvPicPr>
          <p:cNvPr id="31747" name="Picture 4" descr="play-button-lg.png">
            <a:hlinkClick r:id="rId3"/>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0" y="2095500"/>
            <a:ext cx="2654300" cy="265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6083B6D6-545E-0746-921E-4688BEC884F2}" type="slidenum">
              <a:rPr lang="en-US" smtClean="0"/>
              <a:pPr>
                <a:defRPr/>
              </a:pPr>
              <a:t>39</a:t>
            </a:fld>
            <a:endParaRPr lang="en-US" dirty="0"/>
          </a:p>
        </p:txBody>
      </p:sp>
      <p:sp>
        <p:nvSpPr>
          <p:cNvPr id="3" name="Text Placeholder 2"/>
          <p:cNvSpPr>
            <a:spLocks noGrp="1"/>
          </p:cNvSpPr>
          <p:nvPr>
            <p:ph type="body" sz="quarter" idx="4294967295"/>
          </p:nvPr>
        </p:nvSpPr>
        <p:spPr>
          <a:xfrm>
            <a:off x="1003524" y="6283734"/>
            <a:ext cx="5677780" cy="264966"/>
          </a:xfrm>
        </p:spPr>
        <p:txBody>
          <a:bodyPr/>
          <a:lstStyle/>
          <a:p>
            <a:pPr marL="0" indent="0">
              <a:buNone/>
            </a:pPr>
            <a:r>
              <a:rPr lang="en-US" sz="1200" dirty="0"/>
              <a:t>Using Coordinates to Prove Geometric Theorems with Slope and Distance</a:t>
            </a:r>
            <a:endParaRPr lang="en-US" dirty="0"/>
          </a:p>
        </p:txBody>
      </p:sp>
    </p:spTree>
    <p:extLst>
      <p:ext uri="{BB962C8B-B14F-4D97-AF65-F5344CB8AC3E}">
        <p14:creationId xmlns:p14="http://schemas.microsoft.com/office/powerpoint/2010/main" val="17661266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457200" indent="-457200" algn="l">
              <a:buFont typeface="+mj-lt"/>
              <a:buAutoNum type="arabicPeriod"/>
            </a:pPr>
            <a:r>
              <a:rPr lang="en-US" b="1" dirty="0">
                <a:solidFill>
                  <a:srgbClr val="660066"/>
                </a:solidFill>
              </a:rPr>
              <a:t>What is the average rate of change per hour?</a:t>
            </a:r>
          </a:p>
          <a:p>
            <a:pPr lvl="1" algn="l"/>
            <a:r>
              <a:rPr lang="en-US" sz="2400" dirty="0">
                <a:solidFill>
                  <a:schemeClr val="tx1"/>
                </a:solidFill>
              </a:rPr>
              <a:t>To calculate the average rate of change per hour, first locate any two points on the graph. Let’s use (60, 600) and (180, 1800).</a:t>
            </a:r>
          </a:p>
          <a:p>
            <a:pPr lvl="1" algn="l">
              <a:lnSpc>
                <a:spcPct val="150000"/>
              </a:lnSpc>
              <a:spcAft>
                <a:spcPts val="2400"/>
              </a:spcAft>
            </a:pPr>
            <a:r>
              <a:rPr lang="en-US" sz="2400" dirty="0">
                <a:solidFill>
                  <a:schemeClr val="tx1"/>
                </a:solidFill>
              </a:rPr>
              <a:t>Rate of change can be found using the slope formula:</a:t>
            </a:r>
          </a:p>
          <a:p>
            <a:pPr lvl="1" algn="l"/>
            <a:r>
              <a:rPr lang="en-US" sz="2400" dirty="0">
                <a:solidFill>
                  <a:schemeClr val="tx1"/>
                </a:solidFill>
              </a:rPr>
              <a:t>Let </a:t>
            </a:r>
            <a:r>
              <a:rPr lang="en-US" sz="2400" dirty="0">
                <a:solidFill>
                  <a:srgbClr val="0000FF"/>
                </a:solidFill>
              </a:rPr>
              <a:t>(</a:t>
            </a:r>
            <a:r>
              <a:rPr lang="en-US" sz="2400" i="1" dirty="0">
                <a:solidFill>
                  <a:srgbClr val="0000FF"/>
                </a:solidFill>
              </a:rPr>
              <a:t>x</a:t>
            </a:r>
            <a:r>
              <a:rPr lang="en-US" sz="2400" baseline="-25000" dirty="0">
                <a:solidFill>
                  <a:srgbClr val="0000FF"/>
                </a:solidFill>
              </a:rPr>
              <a:t>1</a:t>
            </a:r>
            <a:r>
              <a:rPr lang="en-US" sz="2400" dirty="0">
                <a:solidFill>
                  <a:srgbClr val="0000FF"/>
                </a:solidFill>
              </a:rPr>
              <a:t>, </a:t>
            </a:r>
            <a:r>
              <a:rPr lang="en-US" sz="2400" i="1" dirty="0">
                <a:solidFill>
                  <a:srgbClr val="0000FF"/>
                </a:solidFill>
              </a:rPr>
              <a:t>y</a:t>
            </a:r>
            <a:r>
              <a:rPr lang="en-US" sz="2400" baseline="-25000" dirty="0">
                <a:solidFill>
                  <a:srgbClr val="0000FF"/>
                </a:solidFill>
              </a:rPr>
              <a:t>1</a:t>
            </a:r>
            <a:r>
              <a:rPr lang="en-US" sz="2400" dirty="0">
                <a:solidFill>
                  <a:srgbClr val="0000FF"/>
                </a:solidFill>
              </a:rPr>
              <a:t>) = (60, 600) </a:t>
            </a:r>
            <a:r>
              <a:rPr lang="en-US" sz="2400" dirty="0">
                <a:solidFill>
                  <a:schemeClr val="tx1"/>
                </a:solidFill>
              </a:rPr>
              <a:t>and </a:t>
            </a:r>
            <a:r>
              <a:rPr lang="en-US" sz="2400" dirty="0">
                <a:solidFill>
                  <a:srgbClr val="0000FF"/>
                </a:solidFill>
              </a:rPr>
              <a:t>(</a:t>
            </a:r>
            <a:r>
              <a:rPr lang="en-US" sz="2400" i="1" dirty="0">
                <a:solidFill>
                  <a:srgbClr val="0000FF"/>
                </a:solidFill>
              </a:rPr>
              <a:t>x</a:t>
            </a:r>
            <a:r>
              <a:rPr lang="en-US" sz="2400" baseline="-25000" dirty="0">
                <a:solidFill>
                  <a:srgbClr val="0000FF"/>
                </a:solidFill>
              </a:rPr>
              <a:t>2</a:t>
            </a:r>
            <a:r>
              <a:rPr lang="en-US" sz="2400" dirty="0">
                <a:solidFill>
                  <a:srgbClr val="0000FF"/>
                </a:solidFill>
              </a:rPr>
              <a:t>, </a:t>
            </a:r>
            <a:r>
              <a:rPr lang="en-US" sz="2400" i="1" dirty="0">
                <a:solidFill>
                  <a:srgbClr val="0000FF"/>
                </a:solidFill>
              </a:rPr>
              <a:t>y</a:t>
            </a:r>
            <a:r>
              <a:rPr lang="en-US" sz="2400" baseline="-25000" dirty="0">
                <a:solidFill>
                  <a:srgbClr val="0000FF"/>
                </a:solidFill>
              </a:rPr>
              <a:t>2</a:t>
            </a:r>
            <a:r>
              <a:rPr lang="en-US" sz="2400" dirty="0">
                <a:solidFill>
                  <a:srgbClr val="0000FF"/>
                </a:solidFill>
              </a:rPr>
              <a:t>) = (180, 1800)</a:t>
            </a:r>
            <a:r>
              <a:rPr lang="en-US" sz="2400" dirty="0">
                <a:solidFill>
                  <a:schemeClr val="tx1"/>
                </a:solidFill>
              </a:rPr>
              <a:t>.</a:t>
            </a:r>
          </a:p>
          <a:p>
            <a:pPr lvl="1" algn="l"/>
            <a:endParaRPr lang="en-US" sz="2400" dirty="0">
              <a:solidFill>
                <a:srgbClr val="660066"/>
              </a:solidFill>
            </a:endParaRPr>
          </a:p>
        </p:txBody>
      </p:sp>
      <p:sp>
        <p:nvSpPr>
          <p:cNvPr id="5" name="Text Placeholder 4"/>
          <p:cNvSpPr>
            <a:spLocks noGrp="1"/>
          </p:cNvSpPr>
          <p:nvPr>
            <p:ph type="body" sz="quarter" idx="10"/>
          </p:nvPr>
        </p:nvSpPr>
        <p:spPr>
          <a:xfrm>
            <a:off x="992192" y="6249100"/>
            <a:ext cx="6564308" cy="264966"/>
          </a:xfrm>
        </p:spPr>
        <p:txBody>
          <a:bodyPr/>
          <a:lstStyle/>
          <a:p>
            <a:pPr lvl="0"/>
            <a:r>
              <a:rPr lang="en-US" sz="1400" dirty="0"/>
              <a:t>Using Coordinates to Prove Geometric Theorems with Slope and Distance</a:t>
            </a:r>
          </a:p>
          <a:p>
            <a:endParaRPr lang="en-US" dirty="0"/>
          </a:p>
        </p:txBody>
      </p:sp>
      <p:sp>
        <p:nvSpPr>
          <p:cNvPr id="3" name="Slide Number Placeholder 2"/>
          <p:cNvSpPr>
            <a:spLocks noGrp="1"/>
          </p:cNvSpPr>
          <p:nvPr>
            <p:ph type="sldNum" sz="quarter" idx="11"/>
          </p:nvPr>
        </p:nvSpPr>
        <p:spPr/>
        <p:txBody>
          <a:bodyPr/>
          <a:lstStyle/>
          <a:p>
            <a:pPr>
              <a:defRPr/>
            </a:pPr>
            <a:fld id="{FD86E977-F7B8-7042-8100-EBBB46C22565}" type="slidenum">
              <a:rPr lang="en-US" b="1" smtClean="0"/>
              <a:pPr>
                <a:defRPr/>
              </a:pPr>
              <a:t>4</a:t>
            </a:fld>
            <a:endParaRPr lang="en-US" b="1" dirty="0"/>
          </a:p>
        </p:txBody>
      </p:sp>
      <p:sp>
        <p:nvSpPr>
          <p:cNvPr id="4" name="TextBox 3"/>
          <p:cNvSpPr txBox="1"/>
          <p:nvPr/>
        </p:nvSpPr>
        <p:spPr>
          <a:xfrm>
            <a:off x="8785697" y="5639027"/>
            <a:ext cx="184666" cy="461665"/>
          </a:xfrm>
          <a:prstGeom prst="rect">
            <a:avLst/>
          </a:prstGeom>
          <a:noFill/>
        </p:spPr>
        <p:txBody>
          <a:bodyPr wrap="none" rtlCol="0">
            <a:spAutoFit/>
          </a:bodyPr>
          <a:lstStyle/>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12024195"/>
              </p:ext>
            </p:extLst>
          </p:nvPr>
        </p:nvGraphicFramePr>
        <p:xfrm>
          <a:off x="2595045" y="2742670"/>
          <a:ext cx="1485900" cy="901700"/>
        </p:xfrm>
        <a:graphic>
          <a:graphicData uri="http://schemas.openxmlformats.org/presentationml/2006/ole">
            <mc:AlternateContent xmlns:mc="http://schemas.openxmlformats.org/markup-compatibility/2006">
              <mc:Choice xmlns:v="urn:schemas-microsoft-com:vml" Requires="v">
                <p:oleObj spid="_x0000_s88136" name="Equation" r:id="rId4" imgW="1485900" imgH="901700" progId="Equation.DSMT4">
                  <p:embed/>
                </p:oleObj>
              </mc:Choice>
              <mc:Fallback>
                <p:oleObj name="Equation" r:id="rId4" imgW="1485900" imgH="901700" progId="Equation.DSMT4">
                  <p:embed/>
                  <p:pic>
                    <p:nvPicPr>
                      <p:cNvPr id="0" name=""/>
                      <p:cNvPicPr/>
                      <p:nvPr/>
                    </p:nvPicPr>
                    <p:blipFill>
                      <a:blip r:embed="rId5"/>
                      <a:stretch>
                        <a:fillRect/>
                      </a:stretch>
                    </p:blipFill>
                    <p:spPr>
                      <a:xfrm>
                        <a:off x="2595045" y="2742670"/>
                        <a:ext cx="1485900" cy="901700"/>
                      </a:xfrm>
                      <a:prstGeom prst="rect">
                        <a:avLst/>
                      </a:prstGeom>
                    </p:spPr>
                  </p:pic>
                </p:oleObj>
              </mc:Fallback>
            </mc:AlternateContent>
          </a:graphicData>
        </a:graphic>
      </p:graphicFrame>
    </p:spTree>
    <p:extLst>
      <p:ext uri="{BB962C8B-B14F-4D97-AF65-F5344CB8AC3E}">
        <p14:creationId xmlns:p14="http://schemas.microsoft.com/office/powerpoint/2010/main" val="6426706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ubtitle 1"/>
          <p:cNvSpPr>
            <a:spLocks noGrp="1"/>
          </p:cNvSpPr>
          <p:nvPr>
            <p:ph type="subTitle" idx="1"/>
          </p:nvPr>
        </p:nvSpPr>
        <p:spPr>
          <a:xfrm>
            <a:off x="641350" y="641350"/>
            <a:ext cx="7854950" cy="5138738"/>
          </a:xfrm>
        </p:spPr>
        <p:txBody>
          <a:bodyPr/>
          <a:lstStyle/>
          <a:p>
            <a:pPr eaLnBrk="1" hangingPunct="1"/>
            <a:r>
              <a:rPr lang="en-US" sz="2800" b="1" dirty="0"/>
              <a:t>Guided Practice</a:t>
            </a:r>
            <a:endParaRPr lang="en-US" sz="2000" b="1" dirty="0"/>
          </a:p>
          <a:p>
            <a:pPr eaLnBrk="1" hangingPunct="1"/>
            <a:r>
              <a:rPr lang="en-US" sz="2800" b="1" dirty="0">
                <a:solidFill>
                  <a:srgbClr val="000090"/>
                </a:solidFill>
              </a:rPr>
              <a:t>Example 5</a:t>
            </a:r>
            <a:endParaRPr lang="en-US" sz="1100" b="1" dirty="0">
              <a:solidFill>
                <a:srgbClr val="558ED5"/>
              </a:solidFill>
            </a:endParaRPr>
          </a:p>
          <a:p>
            <a:r>
              <a:rPr lang="en-US" dirty="0"/>
              <a:t>A square is a quadrilateral with two pairs of parallel opposite sides, consecutive sides that are perpendicular, and all sides </a:t>
            </a:r>
            <a:r>
              <a:rPr lang="en-US" b="1" dirty="0">
                <a:solidFill>
                  <a:schemeClr val="accent2"/>
                </a:solidFill>
              </a:rPr>
              <a:t>congruent</a:t>
            </a:r>
            <a:r>
              <a:rPr lang="en-US" dirty="0"/>
              <a:t>, meaning they have the same length. Quadrilateral </a:t>
            </a:r>
            <a:r>
              <a:rPr lang="en-US" i="1" dirty="0">
                <a:solidFill>
                  <a:srgbClr val="0000FF"/>
                </a:solidFill>
              </a:rPr>
              <a:t>ABCD</a:t>
            </a:r>
            <a:r>
              <a:rPr lang="en-US" i="1" dirty="0"/>
              <a:t> </a:t>
            </a:r>
            <a:r>
              <a:rPr lang="en-US" dirty="0"/>
              <a:t>has vertices </a:t>
            </a:r>
            <a:r>
              <a:rPr lang="en-US" i="1" dirty="0">
                <a:solidFill>
                  <a:srgbClr val="0000FF"/>
                </a:solidFill>
              </a:rPr>
              <a:t>A </a:t>
            </a:r>
            <a:r>
              <a:rPr lang="en-US" dirty="0">
                <a:solidFill>
                  <a:srgbClr val="0000FF"/>
                </a:solidFill>
              </a:rPr>
              <a:t>(–1, 2)</a:t>
            </a:r>
            <a:r>
              <a:rPr lang="en-US" dirty="0"/>
              <a:t>, </a:t>
            </a:r>
          </a:p>
          <a:p>
            <a:pPr>
              <a:spcBef>
                <a:spcPts val="0"/>
              </a:spcBef>
            </a:pPr>
            <a:r>
              <a:rPr lang="en-US" i="1" dirty="0">
                <a:solidFill>
                  <a:srgbClr val="0000FF"/>
                </a:solidFill>
              </a:rPr>
              <a:t>B </a:t>
            </a:r>
            <a:r>
              <a:rPr lang="en-US" dirty="0">
                <a:solidFill>
                  <a:srgbClr val="0000FF"/>
                </a:solidFill>
              </a:rPr>
              <a:t>(1, 5)</a:t>
            </a:r>
            <a:r>
              <a:rPr lang="en-US" dirty="0"/>
              <a:t>, </a:t>
            </a:r>
            <a:r>
              <a:rPr lang="en-US" i="1" dirty="0">
                <a:solidFill>
                  <a:srgbClr val="0000FF"/>
                </a:solidFill>
              </a:rPr>
              <a:t>C </a:t>
            </a:r>
            <a:r>
              <a:rPr lang="en-US" dirty="0">
                <a:solidFill>
                  <a:srgbClr val="0000FF"/>
                </a:solidFill>
              </a:rPr>
              <a:t>(4, 3)</a:t>
            </a:r>
            <a:r>
              <a:rPr lang="en-US" dirty="0"/>
              <a:t>, and </a:t>
            </a:r>
            <a:r>
              <a:rPr lang="en-US" i="1" dirty="0">
                <a:solidFill>
                  <a:srgbClr val="0000FF"/>
                </a:solidFill>
              </a:rPr>
              <a:t>D </a:t>
            </a:r>
            <a:r>
              <a:rPr lang="en-US" dirty="0">
                <a:solidFill>
                  <a:srgbClr val="0000FF"/>
                </a:solidFill>
              </a:rPr>
              <a:t>(2, 0)</a:t>
            </a:r>
            <a:r>
              <a:rPr lang="en-US" dirty="0"/>
              <a:t>. Determine if this quadrilateral is a square. </a:t>
            </a:r>
          </a:p>
        </p:txBody>
      </p:sp>
      <p:sp>
        <p:nvSpPr>
          <p:cNvPr id="2" name="Slide Number Placeholder 1"/>
          <p:cNvSpPr>
            <a:spLocks noGrp="1"/>
          </p:cNvSpPr>
          <p:nvPr>
            <p:ph type="sldNum" sz="quarter" idx="11"/>
          </p:nvPr>
        </p:nvSpPr>
        <p:spPr/>
        <p:txBody>
          <a:bodyPr/>
          <a:lstStyle/>
          <a:p>
            <a:pPr>
              <a:defRPr/>
            </a:pPr>
            <a:fld id="{7C2B3BEF-4DF1-7647-BAC3-0F660BB2E16C}" type="slidenum">
              <a:rPr lang="en-US" smtClean="0"/>
              <a:pPr>
                <a:defRPr/>
              </a:pPr>
              <a:t>40</a:t>
            </a:fld>
            <a:endParaRPr lang="en-US" dirty="0"/>
          </a:p>
        </p:txBody>
      </p:sp>
      <p:sp>
        <p:nvSpPr>
          <p:cNvPr id="4" name="Footer Placeholder 3"/>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1350" y="641350"/>
            <a:ext cx="7854950" cy="4997450"/>
          </a:xfrm>
        </p:spPr>
        <p:txBody>
          <a:bodyPr/>
          <a:lstStyle/>
          <a:p>
            <a:pPr eaLnBrk="1" hangingPunct="1">
              <a:defRPr/>
            </a:pPr>
            <a:r>
              <a:rPr lang="en-US" sz="2800" b="1" dirty="0"/>
              <a:t>Guided Practice: </a:t>
            </a:r>
            <a:r>
              <a:rPr lang="en-US" sz="2800" b="1" dirty="0">
                <a:solidFill>
                  <a:srgbClr val="000090"/>
                </a:solidFill>
              </a:rPr>
              <a:t>Example 5, </a:t>
            </a:r>
            <a:r>
              <a:rPr lang="en-US" sz="2800" b="1" i="1" dirty="0">
                <a:solidFill>
                  <a:srgbClr val="000090"/>
                </a:solidFill>
              </a:rPr>
              <a:t>continued</a:t>
            </a:r>
            <a:endParaRPr lang="en-US" sz="1100" baseline="30000" dirty="0"/>
          </a:p>
          <a:p>
            <a:pPr marL="512064" indent="-557784" eaLnBrk="1" hangingPunct="1">
              <a:buFont typeface="+mj-lt"/>
              <a:buAutoNum type="arabicPeriod"/>
              <a:defRPr/>
            </a:pPr>
            <a:r>
              <a:rPr lang="en-US" sz="2800" b="1" dirty="0">
                <a:solidFill>
                  <a:srgbClr val="660066"/>
                </a:solidFill>
              </a:rPr>
              <a:t>Plot the </a:t>
            </a:r>
            <a:br>
              <a:rPr lang="en-US" sz="2800" b="1" dirty="0">
                <a:solidFill>
                  <a:srgbClr val="660066"/>
                </a:solidFill>
              </a:rPr>
            </a:br>
            <a:r>
              <a:rPr lang="en-US" sz="2800" b="1" dirty="0">
                <a:solidFill>
                  <a:srgbClr val="660066"/>
                </a:solidFill>
              </a:rPr>
              <a:t>quadrilateral </a:t>
            </a:r>
            <a:br>
              <a:rPr lang="en-US" sz="2800" b="1" dirty="0">
                <a:solidFill>
                  <a:srgbClr val="660066"/>
                </a:solidFill>
              </a:rPr>
            </a:br>
            <a:r>
              <a:rPr lang="en-US" sz="2800" b="1" dirty="0">
                <a:solidFill>
                  <a:srgbClr val="660066"/>
                </a:solidFill>
              </a:rPr>
              <a:t>on a coordinate </a:t>
            </a:r>
            <a:br>
              <a:rPr lang="en-US" sz="2800" b="1" dirty="0">
                <a:solidFill>
                  <a:srgbClr val="660066"/>
                </a:solidFill>
              </a:rPr>
            </a:br>
            <a:r>
              <a:rPr lang="en-US" sz="2800" b="1" dirty="0">
                <a:solidFill>
                  <a:srgbClr val="660066"/>
                </a:solidFill>
              </a:rPr>
              <a:t>plane.</a:t>
            </a:r>
          </a:p>
        </p:txBody>
      </p:sp>
      <p:sp>
        <p:nvSpPr>
          <p:cNvPr id="3" name="Slide Number Placeholder 2"/>
          <p:cNvSpPr>
            <a:spLocks noGrp="1"/>
          </p:cNvSpPr>
          <p:nvPr>
            <p:ph type="sldNum" sz="quarter" idx="11"/>
          </p:nvPr>
        </p:nvSpPr>
        <p:spPr/>
        <p:txBody>
          <a:bodyPr/>
          <a:lstStyle/>
          <a:p>
            <a:pPr>
              <a:defRPr/>
            </a:pPr>
            <a:fld id="{C9856EBA-760D-B34B-AF3B-AAEF720997D6}" type="slidenum">
              <a:rPr lang="en-US" smtClean="0"/>
              <a:pPr>
                <a:defRPr/>
              </a:pPr>
              <a:t>41</a:t>
            </a:fld>
            <a:endParaRPr lang="en-US" dirty="0"/>
          </a:p>
        </p:txBody>
      </p:sp>
      <p:pic>
        <p:nvPicPr>
          <p:cNvPr id="4" name="Picture 3" descr="U6L1_014.pdf"/>
          <p:cNvPicPr>
            <a:picLocks noChangeAspect="1"/>
          </p:cNvPicPr>
          <p:nvPr/>
        </p:nvPicPr>
        <p:blipFill rotWithShape="1">
          <a:blip r:embed="rId2">
            <a:extLst>
              <a:ext uri="{28A0092B-C50C-407E-A947-70E740481C1C}">
                <a14:useLocalDpi xmlns:a14="http://schemas.microsoft.com/office/drawing/2010/main" val="0"/>
              </a:ext>
            </a:extLst>
          </a:blip>
          <a:srcRect l="3915" t="4297" r="4013" b="4000"/>
          <a:stretch/>
        </p:blipFill>
        <p:spPr>
          <a:xfrm>
            <a:off x="4254612" y="1432060"/>
            <a:ext cx="3934824" cy="3835679"/>
          </a:xfrm>
          <a:prstGeom prst="rect">
            <a:avLst/>
          </a:prstGeom>
        </p:spPr>
      </p:pic>
      <p:sp>
        <p:nvSpPr>
          <p:cNvPr id="5" name="Footer Placeholder 4"/>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Guided Practice: </a:t>
            </a:r>
            <a:r>
              <a:rPr lang="en-US" sz="2800" b="1" dirty="0">
                <a:solidFill>
                  <a:srgbClr val="000090"/>
                </a:solidFill>
              </a:rPr>
              <a:t>Example 5, </a:t>
            </a:r>
            <a:r>
              <a:rPr lang="en-US" sz="2800" b="1" i="1" dirty="0">
                <a:solidFill>
                  <a:srgbClr val="000090"/>
                </a:solidFill>
              </a:rPr>
              <a:t>continued</a:t>
            </a:r>
          </a:p>
          <a:p>
            <a:pPr marL="514350" indent="-557784">
              <a:spcAft>
                <a:spcPts val="1200"/>
              </a:spcAft>
              <a:buFont typeface="+mj-lt"/>
              <a:buAutoNum type="arabicPeriod" startAt="2"/>
            </a:pPr>
            <a:r>
              <a:rPr lang="en-US" sz="2800" b="1" dirty="0">
                <a:solidFill>
                  <a:srgbClr val="660066"/>
                </a:solidFill>
              </a:rPr>
              <a:t>First show the figure has two pairs of parallel opposite sides.</a:t>
            </a:r>
          </a:p>
          <a:p>
            <a:pPr marL="512064" lvl="1" algn="l">
              <a:lnSpc>
                <a:spcPct val="150000"/>
              </a:lnSpc>
            </a:pPr>
            <a:r>
              <a:rPr lang="en-US" dirty="0">
                <a:solidFill>
                  <a:schemeClr val="tx1"/>
                </a:solidFill>
              </a:rPr>
              <a:t>Calculate the slope of each side using the general slope formula,                   .</a:t>
            </a:r>
          </a:p>
        </p:txBody>
      </p:sp>
      <p:sp>
        <p:nvSpPr>
          <p:cNvPr id="4" name="Slide Number Placeholder 3"/>
          <p:cNvSpPr>
            <a:spLocks noGrp="1"/>
          </p:cNvSpPr>
          <p:nvPr>
            <p:ph type="sldNum" sz="quarter" idx="11"/>
          </p:nvPr>
        </p:nvSpPr>
        <p:spPr/>
        <p:txBody>
          <a:bodyPr/>
          <a:lstStyle/>
          <a:p>
            <a:pPr>
              <a:defRPr/>
            </a:pPr>
            <a:fld id="{AA28DBB7-6366-7443-A6B3-31C63E357D05}" type="slidenum">
              <a:rPr lang="en-US" smtClean="0"/>
              <a:pPr>
                <a:defRPr/>
              </a:pPr>
              <a:t>42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937050066"/>
              </p:ext>
            </p:extLst>
          </p:nvPr>
        </p:nvGraphicFramePr>
        <p:xfrm>
          <a:off x="3221038" y="2673399"/>
          <a:ext cx="1539875" cy="935037"/>
        </p:xfrm>
        <a:graphic>
          <a:graphicData uri="http://schemas.openxmlformats.org/presentationml/2006/ole">
            <mc:AlternateContent xmlns:mc="http://schemas.openxmlformats.org/markup-compatibility/2006">
              <mc:Choice xmlns:v="urn:schemas-microsoft-com:vml" Requires="v">
                <p:oleObj spid="_x0000_s82036" name="Equation" r:id="rId3" imgW="1485900" imgH="901700" progId="Equation.DSMT4">
                  <p:embed/>
                </p:oleObj>
              </mc:Choice>
              <mc:Fallback>
                <p:oleObj name="Equation" r:id="rId3" imgW="1485900" imgH="901700" progId="Equation.DSMT4">
                  <p:embed/>
                  <p:pic>
                    <p:nvPicPr>
                      <p:cNvPr id="0" name=""/>
                      <p:cNvPicPr/>
                      <p:nvPr/>
                    </p:nvPicPr>
                    <p:blipFill>
                      <a:blip r:embed="rId4"/>
                      <a:stretch>
                        <a:fillRect/>
                      </a:stretch>
                    </p:blipFill>
                    <p:spPr>
                      <a:xfrm>
                        <a:off x="3221038" y="2673399"/>
                        <a:ext cx="1539875" cy="935037"/>
                      </a:xfrm>
                      <a:prstGeom prst="rect">
                        <a:avLst/>
                      </a:prstGeom>
                    </p:spPr>
                  </p:pic>
                </p:oleObj>
              </mc:Fallback>
            </mc:AlternateContent>
          </a:graphicData>
        </a:graphic>
      </p:graphicFrame>
      <p:sp>
        <p:nvSpPr>
          <p:cNvPr id="5" name="Footer Placeholder 4"/>
          <p:cNvSpPr>
            <a:spLocks noGrp="1"/>
          </p:cNvSpPr>
          <p:nvPr>
            <p:ph type="ftr" sz="quarter" idx="13"/>
          </p:nvPr>
        </p:nvSpPr>
        <p:spPr/>
        <p:txBody>
          <a:bodyPr/>
          <a:lstStyle/>
          <a:p>
            <a:pPr>
              <a:defRPr/>
            </a:pPr>
            <a:r>
              <a:rPr lang="en-US" dirty="0"/>
              <a:t>Using Coordinates to Prove Geometric Theorems with Slope and Distance</a:t>
            </a:r>
          </a:p>
        </p:txBody>
      </p:sp>
    </p:spTree>
    <p:extLst>
      <p:ext uri="{BB962C8B-B14F-4D97-AF65-F5344CB8AC3E}">
        <p14:creationId xmlns:p14="http://schemas.microsoft.com/office/powerpoint/2010/main" val="15018272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854950" cy="4997450"/>
          </a:xfrm>
        </p:spPr>
        <p:txBody>
          <a:bodyPr/>
          <a:lstStyle/>
          <a:p>
            <a:pPr eaLnBrk="1" hangingPunct="1">
              <a:defRPr/>
            </a:pPr>
            <a:r>
              <a:rPr lang="en-US" sz="2800" b="1" dirty="0"/>
              <a:t>Guided Practice: </a:t>
            </a:r>
            <a:r>
              <a:rPr lang="en-US" sz="2800" b="1" dirty="0">
                <a:solidFill>
                  <a:srgbClr val="000090"/>
                </a:solidFill>
              </a:rPr>
              <a:t>Example 5, </a:t>
            </a:r>
            <a:r>
              <a:rPr lang="en-US" sz="2800" b="1" i="1" dirty="0">
                <a:solidFill>
                  <a:srgbClr val="000090"/>
                </a:solidFill>
              </a:rPr>
              <a:t>continued</a:t>
            </a:r>
            <a:endParaRPr lang="en-US" sz="1100" baseline="30000" dirty="0"/>
          </a:p>
          <a:p>
            <a:pPr eaLnBrk="1" hangingPunct="1">
              <a:defRPr/>
            </a:pPr>
            <a:r>
              <a:rPr lang="en-US" dirty="0">
                <a:solidFill>
                  <a:schemeClr val="tx1"/>
                </a:solidFill>
              </a:rPr>
              <a:t> </a:t>
            </a:r>
          </a:p>
        </p:txBody>
      </p:sp>
      <p:sp>
        <p:nvSpPr>
          <p:cNvPr id="2" name="Slide Number Placeholder 1"/>
          <p:cNvSpPr>
            <a:spLocks noGrp="1"/>
          </p:cNvSpPr>
          <p:nvPr>
            <p:ph type="sldNum" sz="quarter" idx="11"/>
          </p:nvPr>
        </p:nvSpPr>
        <p:spPr/>
        <p:txBody>
          <a:bodyPr/>
          <a:lstStyle/>
          <a:p>
            <a:pPr>
              <a:defRPr/>
            </a:pPr>
            <a:fld id="{DD869DFF-1916-A94A-9BAF-6747184CDDD4}" type="slidenum">
              <a:rPr lang="en-US" smtClean="0"/>
              <a:pPr>
                <a:defRPr/>
              </a:pPr>
              <a:t>43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63870017"/>
              </p:ext>
            </p:extLst>
          </p:nvPr>
        </p:nvGraphicFramePr>
        <p:xfrm>
          <a:off x="984250" y="1300163"/>
          <a:ext cx="3492500" cy="863600"/>
        </p:xfrm>
        <a:graphic>
          <a:graphicData uri="http://schemas.openxmlformats.org/presentationml/2006/ole">
            <mc:AlternateContent xmlns:mc="http://schemas.openxmlformats.org/markup-compatibility/2006">
              <mc:Choice xmlns:v="urn:schemas-microsoft-com:vml" Requires="v">
                <p:oleObj spid="_x0000_s81297" name="Equation" r:id="rId3" imgW="3492500" imgH="863600" progId="Equation.DSMT4">
                  <p:embed/>
                </p:oleObj>
              </mc:Choice>
              <mc:Fallback>
                <p:oleObj name="Equation" r:id="rId3" imgW="3492500" imgH="863600" progId="Equation.DSMT4">
                  <p:embed/>
                  <p:pic>
                    <p:nvPicPr>
                      <p:cNvPr id="0" name=""/>
                      <p:cNvPicPr/>
                      <p:nvPr/>
                    </p:nvPicPr>
                    <p:blipFill>
                      <a:blip r:embed="rId4"/>
                      <a:stretch>
                        <a:fillRect/>
                      </a:stretch>
                    </p:blipFill>
                    <p:spPr>
                      <a:xfrm>
                        <a:off x="984250" y="1300163"/>
                        <a:ext cx="3492500" cy="8636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98060397"/>
              </p:ext>
            </p:extLst>
          </p:nvPr>
        </p:nvGraphicFramePr>
        <p:xfrm>
          <a:off x="965200" y="2390775"/>
          <a:ext cx="4330700" cy="863600"/>
        </p:xfrm>
        <a:graphic>
          <a:graphicData uri="http://schemas.openxmlformats.org/presentationml/2006/ole">
            <mc:AlternateContent xmlns:mc="http://schemas.openxmlformats.org/markup-compatibility/2006">
              <mc:Choice xmlns:v="urn:schemas-microsoft-com:vml" Requires="v">
                <p:oleObj spid="_x0000_s81298" name="Equation" r:id="rId5" imgW="4330700" imgH="863600" progId="Equation.DSMT4">
                  <p:embed/>
                </p:oleObj>
              </mc:Choice>
              <mc:Fallback>
                <p:oleObj name="Equation" r:id="rId5" imgW="4330700" imgH="863600" progId="Equation.DSMT4">
                  <p:embed/>
                  <p:pic>
                    <p:nvPicPr>
                      <p:cNvPr id="0" name=""/>
                      <p:cNvPicPr/>
                      <p:nvPr/>
                    </p:nvPicPr>
                    <p:blipFill>
                      <a:blip r:embed="rId6"/>
                      <a:stretch>
                        <a:fillRect/>
                      </a:stretch>
                    </p:blipFill>
                    <p:spPr>
                      <a:xfrm>
                        <a:off x="965200" y="2390775"/>
                        <a:ext cx="4330700" cy="8636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02857868"/>
              </p:ext>
            </p:extLst>
          </p:nvPr>
        </p:nvGraphicFramePr>
        <p:xfrm>
          <a:off x="977900" y="3498850"/>
          <a:ext cx="4127500" cy="863600"/>
        </p:xfrm>
        <a:graphic>
          <a:graphicData uri="http://schemas.openxmlformats.org/presentationml/2006/ole">
            <mc:AlternateContent xmlns:mc="http://schemas.openxmlformats.org/markup-compatibility/2006">
              <mc:Choice xmlns:v="urn:schemas-microsoft-com:vml" Requires="v">
                <p:oleObj spid="_x0000_s81299" name="Equation" r:id="rId7" imgW="4127500" imgH="863600" progId="Equation.DSMT4">
                  <p:embed/>
                </p:oleObj>
              </mc:Choice>
              <mc:Fallback>
                <p:oleObj name="Equation" r:id="rId7" imgW="4127500" imgH="863600" progId="Equation.DSMT4">
                  <p:embed/>
                  <p:pic>
                    <p:nvPicPr>
                      <p:cNvPr id="0" name=""/>
                      <p:cNvPicPr/>
                      <p:nvPr/>
                    </p:nvPicPr>
                    <p:blipFill>
                      <a:blip r:embed="rId8"/>
                      <a:stretch>
                        <a:fillRect/>
                      </a:stretch>
                    </p:blipFill>
                    <p:spPr>
                      <a:xfrm>
                        <a:off x="977900" y="3498850"/>
                        <a:ext cx="4127500" cy="8636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01598349"/>
              </p:ext>
            </p:extLst>
          </p:nvPr>
        </p:nvGraphicFramePr>
        <p:xfrm>
          <a:off x="965200" y="4554538"/>
          <a:ext cx="4470400" cy="863600"/>
        </p:xfrm>
        <a:graphic>
          <a:graphicData uri="http://schemas.openxmlformats.org/presentationml/2006/ole">
            <mc:AlternateContent xmlns:mc="http://schemas.openxmlformats.org/markup-compatibility/2006">
              <mc:Choice xmlns:v="urn:schemas-microsoft-com:vml" Requires="v">
                <p:oleObj spid="_x0000_s81300" name="Equation" r:id="rId9" imgW="4470400" imgH="863600" progId="Equation.DSMT4">
                  <p:embed/>
                </p:oleObj>
              </mc:Choice>
              <mc:Fallback>
                <p:oleObj name="Equation" r:id="rId9" imgW="4470400" imgH="863600" progId="Equation.DSMT4">
                  <p:embed/>
                  <p:pic>
                    <p:nvPicPr>
                      <p:cNvPr id="0" name=""/>
                      <p:cNvPicPr/>
                      <p:nvPr/>
                    </p:nvPicPr>
                    <p:blipFill>
                      <a:blip r:embed="rId10"/>
                      <a:stretch>
                        <a:fillRect/>
                      </a:stretch>
                    </p:blipFill>
                    <p:spPr>
                      <a:xfrm>
                        <a:off x="965200" y="4554538"/>
                        <a:ext cx="4470400" cy="863600"/>
                      </a:xfrm>
                      <a:prstGeom prst="rect">
                        <a:avLst/>
                      </a:prstGeom>
                    </p:spPr>
                  </p:pic>
                </p:oleObj>
              </mc:Fallback>
            </mc:AlternateContent>
          </a:graphicData>
        </a:graphic>
      </p:graphicFrame>
      <p:sp>
        <p:nvSpPr>
          <p:cNvPr id="3" name="Footer Placeholder 2"/>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641350" y="641350"/>
            <a:ext cx="7854950" cy="4997450"/>
          </a:xfrm>
        </p:spPr>
        <p:txBody>
          <a:bodyPr/>
          <a:lstStyle/>
          <a:p>
            <a:pPr eaLnBrk="1" hangingPunct="1">
              <a:defRPr/>
            </a:pPr>
            <a:r>
              <a:rPr lang="en-US" sz="2800" b="1" dirty="0"/>
              <a:t>Guided Practice: </a:t>
            </a:r>
            <a:r>
              <a:rPr lang="en-US" sz="2800" b="1" dirty="0">
                <a:solidFill>
                  <a:srgbClr val="000090"/>
                </a:solidFill>
              </a:rPr>
              <a:t>Example 5, </a:t>
            </a:r>
            <a:r>
              <a:rPr lang="en-US" sz="2800" b="1" i="1" dirty="0">
                <a:solidFill>
                  <a:srgbClr val="000090"/>
                </a:solidFill>
              </a:rPr>
              <a:t>continued</a:t>
            </a:r>
            <a:endParaRPr lang="en-US" sz="1100" baseline="30000" dirty="0"/>
          </a:p>
          <a:p>
            <a:pPr marL="514350" indent="-514350">
              <a:buFont typeface="+mj-lt"/>
              <a:buAutoNum type="arabicPeriod" startAt="3"/>
            </a:pPr>
            <a:r>
              <a:rPr lang="en-US" sz="2800" b="1" dirty="0">
                <a:solidFill>
                  <a:srgbClr val="660066"/>
                </a:solidFill>
              </a:rPr>
              <a:t>Observe the slopes of each side.</a:t>
            </a:r>
          </a:p>
          <a:p>
            <a:pPr lvl="1" algn="l"/>
            <a:r>
              <a:rPr lang="en-US" dirty="0">
                <a:solidFill>
                  <a:srgbClr val="000000"/>
                </a:solidFill>
              </a:rPr>
              <a:t>The side opposite       is      . The slopes of these sides are the same.  </a:t>
            </a:r>
          </a:p>
          <a:p>
            <a:pPr lvl="1" algn="l"/>
            <a:endParaRPr lang="en-US" dirty="0">
              <a:solidFill>
                <a:srgbClr val="000000"/>
              </a:solidFill>
            </a:endParaRPr>
          </a:p>
          <a:p>
            <a:pPr lvl="1" algn="l"/>
            <a:r>
              <a:rPr lang="en-US" dirty="0">
                <a:solidFill>
                  <a:srgbClr val="000000"/>
                </a:solidFill>
              </a:rPr>
              <a:t>The side opposite       is      . The slopes of these sides are the same.</a:t>
            </a:r>
          </a:p>
          <a:p>
            <a:pPr lvl="1" algn="l"/>
            <a:endParaRPr lang="en-US" dirty="0">
              <a:solidFill>
                <a:srgbClr val="000000"/>
              </a:solidFill>
            </a:endParaRPr>
          </a:p>
          <a:p>
            <a:pPr lvl="1" algn="l"/>
            <a:r>
              <a:rPr lang="en-US" dirty="0">
                <a:solidFill>
                  <a:srgbClr val="000000"/>
                </a:solidFill>
              </a:rPr>
              <a:t>The quadrilateral has two pairs of parallel opposite sides. </a:t>
            </a:r>
          </a:p>
        </p:txBody>
      </p:sp>
      <p:sp>
        <p:nvSpPr>
          <p:cNvPr id="3" name="Slide Number Placeholder 2"/>
          <p:cNvSpPr>
            <a:spLocks noGrp="1"/>
          </p:cNvSpPr>
          <p:nvPr>
            <p:ph type="sldNum" sz="quarter" idx="11"/>
          </p:nvPr>
        </p:nvSpPr>
        <p:spPr/>
        <p:txBody>
          <a:bodyPr/>
          <a:lstStyle/>
          <a:p>
            <a:pPr>
              <a:defRPr/>
            </a:pPr>
            <a:fld id="{681E6582-2712-9642-A352-8FA58E807F0A}" type="slidenum">
              <a:rPr lang="en-US" smtClean="0"/>
              <a:pPr>
                <a:defRPr/>
              </a:pPr>
              <a:t>44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19938114"/>
              </p:ext>
            </p:extLst>
          </p:nvPr>
        </p:nvGraphicFramePr>
        <p:xfrm>
          <a:off x="3672122" y="1671760"/>
          <a:ext cx="457200" cy="355600"/>
        </p:xfrm>
        <a:graphic>
          <a:graphicData uri="http://schemas.openxmlformats.org/presentationml/2006/ole">
            <mc:AlternateContent xmlns:mc="http://schemas.openxmlformats.org/markup-compatibility/2006">
              <mc:Choice xmlns:v="urn:schemas-microsoft-com:vml" Requires="v">
                <p:oleObj spid="_x0000_s83345" name="Equation" r:id="rId3" imgW="457200" imgH="355600" progId="Equation.DSMT4">
                  <p:embed/>
                </p:oleObj>
              </mc:Choice>
              <mc:Fallback>
                <p:oleObj name="Equation" r:id="rId3" imgW="457200" imgH="355600" progId="Equation.DSMT4">
                  <p:embed/>
                  <p:pic>
                    <p:nvPicPr>
                      <p:cNvPr id="0" name=""/>
                      <p:cNvPicPr/>
                      <p:nvPr/>
                    </p:nvPicPr>
                    <p:blipFill>
                      <a:blip r:embed="rId4"/>
                      <a:stretch>
                        <a:fillRect/>
                      </a:stretch>
                    </p:blipFill>
                    <p:spPr>
                      <a:xfrm>
                        <a:off x="3672122" y="1671760"/>
                        <a:ext cx="457200" cy="355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52658950"/>
              </p:ext>
            </p:extLst>
          </p:nvPr>
        </p:nvGraphicFramePr>
        <p:xfrm>
          <a:off x="3666090" y="2914773"/>
          <a:ext cx="469900" cy="368300"/>
        </p:xfrm>
        <a:graphic>
          <a:graphicData uri="http://schemas.openxmlformats.org/presentationml/2006/ole">
            <mc:AlternateContent xmlns:mc="http://schemas.openxmlformats.org/markup-compatibility/2006">
              <mc:Choice xmlns:v="urn:schemas-microsoft-com:vml" Requires="v">
                <p:oleObj spid="_x0000_s83346" name="Equation" r:id="rId5" imgW="469900" imgH="368300" progId="Equation.DSMT4">
                  <p:embed/>
                </p:oleObj>
              </mc:Choice>
              <mc:Fallback>
                <p:oleObj name="Equation" r:id="rId5" imgW="469900" imgH="368300" progId="Equation.DSMT4">
                  <p:embed/>
                  <p:pic>
                    <p:nvPicPr>
                      <p:cNvPr id="0" name=""/>
                      <p:cNvPicPr/>
                      <p:nvPr/>
                    </p:nvPicPr>
                    <p:blipFill>
                      <a:blip r:embed="rId6"/>
                      <a:stretch>
                        <a:fillRect/>
                      </a:stretch>
                    </p:blipFill>
                    <p:spPr>
                      <a:xfrm>
                        <a:off x="3666090" y="2914773"/>
                        <a:ext cx="469900" cy="3683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33023022"/>
              </p:ext>
            </p:extLst>
          </p:nvPr>
        </p:nvGraphicFramePr>
        <p:xfrm>
          <a:off x="4482148" y="1663700"/>
          <a:ext cx="469900" cy="368300"/>
        </p:xfrm>
        <a:graphic>
          <a:graphicData uri="http://schemas.openxmlformats.org/presentationml/2006/ole">
            <mc:AlternateContent xmlns:mc="http://schemas.openxmlformats.org/markup-compatibility/2006">
              <mc:Choice xmlns:v="urn:schemas-microsoft-com:vml" Requires="v">
                <p:oleObj spid="_x0000_s83347" name="Equation" r:id="rId7" imgW="469900" imgH="368300" progId="Equation.DSMT4">
                  <p:embed/>
                </p:oleObj>
              </mc:Choice>
              <mc:Fallback>
                <p:oleObj name="Equation" r:id="rId7" imgW="469900" imgH="368300" progId="Equation.DSMT4">
                  <p:embed/>
                  <p:pic>
                    <p:nvPicPr>
                      <p:cNvPr id="0" name=""/>
                      <p:cNvPicPr/>
                      <p:nvPr/>
                    </p:nvPicPr>
                    <p:blipFill>
                      <a:blip r:embed="rId8"/>
                      <a:stretch>
                        <a:fillRect/>
                      </a:stretch>
                    </p:blipFill>
                    <p:spPr>
                      <a:xfrm>
                        <a:off x="4482148" y="1663700"/>
                        <a:ext cx="469900" cy="3683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15571671"/>
              </p:ext>
            </p:extLst>
          </p:nvPr>
        </p:nvGraphicFramePr>
        <p:xfrm>
          <a:off x="4461828" y="2899093"/>
          <a:ext cx="482600" cy="355600"/>
        </p:xfrm>
        <a:graphic>
          <a:graphicData uri="http://schemas.openxmlformats.org/presentationml/2006/ole">
            <mc:AlternateContent xmlns:mc="http://schemas.openxmlformats.org/markup-compatibility/2006">
              <mc:Choice xmlns:v="urn:schemas-microsoft-com:vml" Requires="v">
                <p:oleObj spid="_x0000_s83348" name="Equation" r:id="rId9" imgW="482600" imgH="355600" progId="Equation.DSMT4">
                  <p:embed/>
                </p:oleObj>
              </mc:Choice>
              <mc:Fallback>
                <p:oleObj name="Equation" r:id="rId9" imgW="482600" imgH="355600" progId="Equation.DSMT4">
                  <p:embed/>
                  <p:pic>
                    <p:nvPicPr>
                      <p:cNvPr id="0" name=""/>
                      <p:cNvPicPr/>
                      <p:nvPr/>
                    </p:nvPicPr>
                    <p:blipFill>
                      <a:blip r:embed="rId10"/>
                      <a:stretch>
                        <a:fillRect/>
                      </a:stretch>
                    </p:blipFill>
                    <p:spPr>
                      <a:xfrm>
                        <a:off x="4461828" y="2899093"/>
                        <a:ext cx="482600" cy="355600"/>
                      </a:xfrm>
                      <a:prstGeom prst="rect">
                        <a:avLst/>
                      </a:prstGeom>
                    </p:spPr>
                  </p:pic>
                </p:oleObj>
              </mc:Fallback>
            </mc:AlternateContent>
          </a:graphicData>
        </a:graphic>
      </p:graphicFrame>
      <p:sp>
        <p:nvSpPr>
          <p:cNvPr id="2" name="Footer Placeholder 1"/>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1">
                                            <p:txEl>
                                              <p:pRg st="2" end="2"/>
                                            </p:txEl>
                                          </p:spTgt>
                                        </p:tgtEl>
                                        <p:attrNameLst>
                                          <p:attrName>style.visibility</p:attrName>
                                        </p:attrNameLst>
                                      </p:cBhvr>
                                      <p:to>
                                        <p:strVal val="visible"/>
                                      </p:to>
                                    </p:set>
                                    <p:animEffect transition="in" filter="fade">
                                      <p:cBhvr>
                                        <p:cTn id="7" dur="500"/>
                                        <p:tgtEl>
                                          <p:spTgt spid="2560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601">
                                            <p:txEl>
                                              <p:pRg st="4" end="4"/>
                                            </p:txEl>
                                          </p:spTgt>
                                        </p:tgtEl>
                                        <p:attrNameLst>
                                          <p:attrName>style.visibility</p:attrName>
                                        </p:attrNameLst>
                                      </p:cBhvr>
                                      <p:to>
                                        <p:strVal val="visible"/>
                                      </p:to>
                                    </p:set>
                                    <p:animEffect transition="in" filter="fade">
                                      <p:cBhvr>
                                        <p:cTn id="18" dur="500"/>
                                        <p:tgtEl>
                                          <p:spTgt spid="25601">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601">
                                            <p:txEl>
                                              <p:pRg st="6" end="6"/>
                                            </p:txEl>
                                          </p:spTgt>
                                        </p:tgtEl>
                                        <p:attrNameLst>
                                          <p:attrName>style.visibility</p:attrName>
                                        </p:attrNameLst>
                                      </p:cBhvr>
                                      <p:to>
                                        <p:strVal val="visible"/>
                                      </p:to>
                                    </p:set>
                                    <p:animEffect transition="in" filter="fade">
                                      <p:cBhvr>
                                        <p:cTn id="29" dur="500"/>
                                        <p:tgtEl>
                                          <p:spTgt spid="256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pPr>
              <a:spcAft>
                <a:spcPts val="1200"/>
              </a:spcAft>
            </a:pPr>
            <a:r>
              <a:rPr lang="en-US" sz="2800" b="1" dirty="0"/>
              <a:t>Guided Practice: </a:t>
            </a:r>
            <a:r>
              <a:rPr lang="en-US" sz="2800" b="1" dirty="0">
                <a:solidFill>
                  <a:srgbClr val="000090"/>
                </a:solidFill>
              </a:rPr>
              <a:t>Example 5, </a:t>
            </a:r>
            <a:r>
              <a:rPr lang="en-US" sz="2800" b="1" i="1" dirty="0">
                <a:solidFill>
                  <a:srgbClr val="000090"/>
                </a:solidFill>
              </a:rPr>
              <a:t>continued</a:t>
            </a:r>
            <a:endParaRPr lang="en-US" sz="2800" baseline="30000" dirty="0"/>
          </a:p>
          <a:p>
            <a:pPr lvl="1" algn="l"/>
            <a:r>
              <a:rPr lang="en-US" dirty="0">
                <a:solidFill>
                  <a:srgbClr val="000000"/>
                </a:solidFill>
              </a:rPr>
              <a:t>      and       are consecutive sides. The slopes of the sides are opposite reciprocals.</a:t>
            </a:r>
          </a:p>
          <a:p>
            <a:pPr lvl="1" algn="l">
              <a:lnSpc>
                <a:spcPct val="50000"/>
              </a:lnSpc>
            </a:pPr>
            <a:endParaRPr lang="en-US" dirty="0">
              <a:solidFill>
                <a:srgbClr val="000000"/>
              </a:solidFill>
            </a:endParaRPr>
          </a:p>
          <a:p>
            <a:pPr lvl="1" algn="l"/>
            <a:r>
              <a:rPr lang="en-US" dirty="0">
                <a:solidFill>
                  <a:srgbClr val="000000"/>
                </a:solidFill>
              </a:rPr>
              <a:t>      and       are consecutive sides. The slopes of the sides are opposite reciprocals.</a:t>
            </a:r>
          </a:p>
          <a:p>
            <a:pPr lvl="1" algn="l">
              <a:lnSpc>
                <a:spcPct val="50000"/>
              </a:lnSpc>
            </a:pPr>
            <a:endParaRPr lang="en-US" dirty="0">
              <a:solidFill>
                <a:srgbClr val="000000"/>
              </a:solidFill>
            </a:endParaRPr>
          </a:p>
          <a:p>
            <a:pPr lvl="1" algn="l"/>
            <a:r>
              <a:rPr lang="en-US" dirty="0">
                <a:solidFill>
                  <a:srgbClr val="000000"/>
                </a:solidFill>
              </a:rPr>
              <a:t>      and       are consecutive sides. The slopes of the sides are opposite reciprocals.</a:t>
            </a:r>
          </a:p>
          <a:p>
            <a:pPr lvl="1" algn="l">
              <a:lnSpc>
                <a:spcPct val="50000"/>
              </a:lnSpc>
            </a:pPr>
            <a:endParaRPr lang="en-US" dirty="0">
              <a:solidFill>
                <a:srgbClr val="000000"/>
              </a:solidFill>
            </a:endParaRPr>
          </a:p>
          <a:p>
            <a:pPr lvl="1" algn="l"/>
            <a:r>
              <a:rPr lang="en-US" dirty="0">
                <a:solidFill>
                  <a:srgbClr val="000000"/>
                </a:solidFill>
              </a:rPr>
              <a:t>      and       are consecutive sides. The slopes of the sides are opposite reciprocals.</a:t>
            </a:r>
          </a:p>
          <a:p>
            <a:pPr lvl="1" algn="l"/>
            <a:endParaRPr lang="en-US" dirty="0">
              <a:solidFill>
                <a:srgbClr val="000000"/>
              </a:solidFill>
            </a:endParaRPr>
          </a:p>
          <a:p>
            <a:pPr lvl="1" algn="l">
              <a:lnSpc>
                <a:spcPct val="50000"/>
              </a:lnSpc>
            </a:pPr>
            <a:r>
              <a:rPr lang="en-US" dirty="0">
                <a:solidFill>
                  <a:srgbClr val="000000"/>
                </a:solidFill>
              </a:rPr>
              <a:t>Consecutive sides are perpendicular.</a:t>
            </a:r>
          </a:p>
        </p:txBody>
      </p:sp>
      <p:sp>
        <p:nvSpPr>
          <p:cNvPr id="4" name="Slide Number Placeholder 3"/>
          <p:cNvSpPr>
            <a:spLocks noGrp="1"/>
          </p:cNvSpPr>
          <p:nvPr>
            <p:ph type="sldNum" sz="quarter" idx="11"/>
          </p:nvPr>
        </p:nvSpPr>
        <p:spPr/>
        <p:txBody>
          <a:bodyPr/>
          <a:lstStyle/>
          <a:p>
            <a:pPr>
              <a:defRPr/>
            </a:pPr>
            <a:fld id="{AA28DBB7-6366-7443-A6B3-31C63E357D05}" type="slidenum">
              <a:rPr lang="en-US" smtClean="0"/>
              <a:pPr>
                <a:defRPr/>
              </a:pPr>
              <a:t>45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93684044"/>
              </p:ext>
            </p:extLst>
          </p:nvPr>
        </p:nvGraphicFramePr>
        <p:xfrm>
          <a:off x="1182922" y="1231713"/>
          <a:ext cx="457200" cy="355600"/>
        </p:xfrm>
        <a:graphic>
          <a:graphicData uri="http://schemas.openxmlformats.org/presentationml/2006/ole">
            <mc:AlternateContent xmlns:mc="http://schemas.openxmlformats.org/markup-compatibility/2006">
              <mc:Choice xmlns:v="urn:schemas-microsoft-com:vml" Requires="v">
                <p:oleObj spid="_x0000_s84753" name="Equation" r:id="rId3" imgW="457200" imgH="355600" progId="Equation.DSMT4">
                  <p:embed/>
                </p:oleObj>
              </mc:Choice>
              <mc:Fallback>
                <p:oleObj name="Equation" r:id="rId3" imgW="457200" imgH="355600" progId="Equation.DSMT4">
                  <p:embed/>
                  <p:pic>
                    <p:nvPicPr>
                      <p:cNvPr id="0" name=""/>
                      <p:cNvPicPr/>
                      <p:nvPr/>
                    </p:nvPicPr>
                    <p:blipFill>
                      <a:blip r:embed="rId4"/>
                      <a:stretch>
                        <a:fillRect/>
                      </a:stretch>
                    </p:blipFill>
                    <p:spPr>
                      <a:xfrm>
                        <a:off x="1182922" y="1231713"/>
                        <a:ext cx="457200" cy="355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74091589"/>
              </p:ext>
            </p:extLst>
          </p:nvPr>
        </p:nvGraphicFramePr>
        <p:xfrm>
          <a:off x="2274170" y="1229173"/>
          <a:ext cx="469900" cy="368300"/>
        </p:xfrm>
        <a:graphic>
          <a:graphicData uri="http://schemas.openxmlformats.org/presentationml/2006/ole">
            <mc:AlternateContent xmlns:mc="http://schemas.openxmlformats.org/markup-compatibility/2006">
              <mc:Choice xmlns:v="urn:schemas-microsoft-com:vml" Requires="v">
                <p:oleObj spid="_x0000_s84754" name="Equation" r:id="rId5" imgW="469900" imgH="368300" progId="Equation.DSMT4">
                  <p:embed/>
                </p:oleObj>
              </mc:Choice>
              <mc:Fallback>
                <p:oleObj name="Equation" r:id="rId5" imgW="469900" imgH="368300" progId="Equation.DSMT4">
                  <p:embed/>
                  <p:pic>
                    <p:nvPicPr>
                      <p:cNvPr id="0" name=""/>
                      <p:cNvPicPr/>
                      <p:nvPr/>
                    </p:nvPicPr>
                    <p:blipFill>
                      <a:blip r:embed="rId6"/>
                      <a:stretch>
                        <a:fillRect/>
                      </a:stretch>
                    </p:blipFill>
                    <p:spPr>
                      <a:xfrm>
                        <a:off x="2274170" y="1229173"/>
                        <a:ext cx="469900" cy="3683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6703747"/>
              </p:ext>
            </p:extLst>
          </p:nvPr>
        </p:nvGraphicFramePr>
        <p:xfrm>
          <a:off x="2274170" y="2174683"/>
          <a:ext cx="469900" cy="368300"/>
        </p:xfrm>
        <a:graphic>
          <a:graphicData uri="http://schemas.openxmlformats.org/presentationml/2006/ole">
            <mc:AlternateContent xmlns:mc="http://schemas.openxmlformats.org/markup-compatibility/2006">
              <mc:Choice xmlns:v="urn:schemas-microsoft-com:vml" Requires="v">
                <p:oleObj spid="_x0000_s84755" name="Equation" r:id="rId7" imgW="469900" imgH="368300" progId="Equation.DSMT4">
                  <p:embed/>
                </p:oleObj>
              </mc:Choice>
              <mc:Fallback>
                <p:oleObj name="Equation" r:id="rId7" imgW="469900" imgH="368300" progId="Equation.DSMT4">
                  <p:embed/>
                  <p:pic>
                    <p:nvPicPr>
                      <p:cNvPr id="0" name=""/>
                      <p:cNvPicPr/>
                      <p:nvPr/>
                    </p:nvPicPr>
                    <p:blipFill>
                      <a:blip r:embed="rId8"/>
                      <a:stretch>
                        <a:fillRect/>
                      </a:stretch>
                    </p:blipFill>
                    <p:spPr>
                      <a:xfrm>
                        <a:off x="2274170" y="2174683"/>
                        <a:ext cx="469900" cy="3683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53072035"/>
              </p:ext>
            </p:extLst>
          </p:nvPr>
        </p:nvGraphicFramePr>
        <p:xfrm>
          <a:off x="2261470" y="3140625"/>
          <a:ext cx="482600" cy="355600"/>
        </p:xfrm>
        <a:graphic>
          <a:graphicData uri="http://schemas.openxmlformats.org/presentationml/2006/ole">
            <mc:AlternateContent xmlns:mc="http://schemas.openxmlformats.org/markup-compatibility/2006">
              <mc:Choice xmlns:v="urn:schemas-microsoft-com:vml" Requires="v">
                <p:oleObj spid="_x0000_s84756" name="Equation" r:id="rId9" imgW="482600" imgH="355600" progId="Equation.DSMT4">
                  <p:embed/>
                </p:oleObj>
              </mc:Choice>
              <mc:Fallback>
                <p:oleObj name="Equation" r:id="rId9" imgW="482600" imgH="355600" progId="Equation.DSMT4">
                  <p:embed/>
                  <p:pic>
                    <p:nvPicPr>
                      <p:cNvPr id="0" name=""/>
                      <p:cNvPicPr/>
                      <p:nvPr/>
                    </p:nvPicPr>
                    <p:blipFill>
                      <a:blip r:embed="rId10"/>
                      <a:stretch>
                        <a:fillRect/>
                      </a:stretch>
                    </p:blipFill>
                    <p:spPr>
                      <a:xfrm>
                        <a:off x="2261470" y="3140625"/>
                        <a:ext cx="482600" cy="3556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95499211"/>
              </p:ext>
            </p:extLst>
          </p:nvPr>
        </p:nvGraphicFramePr>
        <p:xfrm>
          <a:off x="1182922" y="2174683"/>
          <a:ext cx="469900" cy="368300"/>
        </p:xfrm>
        <a:graphic>
          <a:graphicData uri="http://schemas.openxmlformats.org/presentationml/2006/ole">
            <mc:AlternateContent xmlns:mc="http://schemas.openxmlformats.org/markup-compatibility/2006">
              <mc:Choice xmlns:v="urn:schemas-microsoft-com:vml" Requires="v">
                <p:oleObj spid="_x0000_s84757" name="Equation" r:id="rId11" imgW="469900" imgH="368300" progId="Equation.DSMT4">
                  <p:embed/>
                </p:oleObj>
              </mc:Choice>
              <mc:Fallback>
                <p:oleObj name="Equation" r:id="rId11" imgW="469900" imgH="368300" progId="Equation.DSMT4">
                  <p:embed/>
                  <p:pic>
                    <p:nvPicPr>
                      <p:cNvPr id="0" name=""/>
                      <p:cNvPicPr/>
                      <p:nvPr/>
                    </p:nvPicPr>
                    <p:blipFill>
                      <a:blip r:embed="rId12"/>
                      <a:stretch>
                        <a:fillRect/>
                      </a:stretch>
                    </p:blipFill>
                    <p:spPr>
                      <a:xfrm>
                        <a:off x="1182922" y="2174683"/>
                        <a:ext cx="469900" cy="368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29799469"/>
              </p:ext>
            </p:extLst>
          </p:nvPr>
        </p:nvGraphicFramePr>
        <p:xfrm>
          <a:off x="1182922" y="3140625"/>
          <a:ext cx="469900" cy="368300"/>
        </p:xfrm>
        <a:graphic>
          <a:graphicData uri="http://schemas.openxmlformats.org/presentationml/2006/ole">
            <mc:AlternateContent xmlns:mc="http://schemas.openxmlformats.org/markup-compatibility/2006">
              <mc:Choice xmlns:v="urn:schemas-microsoft-com:vml" Requires="v">
                <p:oleObj spid="_x0000_s84758" name="Equation" r:id="rId13" imgW="469900" imgH="368300" progId="Equation.DSMT4">
                  <p:embed/>
                </p:oleObj>
              </mc:Choice>
              <mc:Fallback>
                <p:oleObj name="Equation" r:id="rId13" imgW="469900" imgH="368300" progId="Equation.DSMT4">
                  <p:embed/>
                  <p:pic>
                    <p:nvPicPr>
                      <p:cNvPr id="0" name=""/>
                      <p:cNvPicPr/>
                      <p:nvPr/>
                    </p:nvPicPr>
                    <p:blipFill>
                      <a:blip r:embed="rId14"/>
                      <a:stretch>
                        <a:fillRect/>
                      </a:stretch>
                    </p:blipFill>
                    <p:spPr>
                      <a:xfrm>
                        <a:off x="1182922" y="3140625"/>
                        <a:ext cx="469900" cy="368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309629633"/>
              </p:ext>
            </p:extLst>
          </p:nvPr>
        </p:nvGraphicFramePr>
        <p:xfrm>
          <a:off x="2261470" y="4087171"/>
          <a:ext cx="482600" cy="355600"/>
        </p:xfrm>
        <a:graphic>
          <a:graphicData uri="http://schemas.openxmlformats.org/presentationml/2006/ole">
            <mc:AlternateContent xmlns:mc="http://schemas.openxmlformats.org/markup-compatibility/2006">
              <mc:Choice xmlns:v="urn:schemas-microsoft-com:vml" Requires="v">
                <p:oleObj spid="_x0000_s84759" name="Equation" r:id="rId15" imgW="482600" imgH="355600" progId="Equation.DSMT4">
                  <p:embed/>
                </p:oleObj>
              </mc:Choice>
              <mc:Fallback>
                <p:oleObj name="Equation" r:id="rId15" imgW="482600" imgH="355600" progId="Equation.DSMT4">
                  <p:embed/>
                  <p:pic>
                    <p:nvPicPr>
                      <p:cNvPr id="0" name=""/>
                      <p:cNvPicPr/>
                      <p:nvPr/>
                    </p:nvPicPr>
                    <p:blipFill>
                      <a:blip r:embed="rId16"/>
                      <a:stretch>
                        <a:fillRect/>
                      </a:stretch>
                    </p:blipFill>
                    <p:spPr>
                      <a:xfrm>
                        <a:off x="2261470" y="4087171"/>
                        <a:ext cx="482600" cy="3556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47356770"/>
              </p:ext>
            </p:extLst>
          </p:nvPr>
        </p:nvGraphicFramePr>
        <p:xfrm>
          <a:off x="1182922" y="4087171"/>
          <a:ext cx="457200" cy="355600"/>
        </p:xfrm>
        <a:graphic>
          <a:graphicData uri="http://schemas.openxmlformats.org/presentationml/2006/ole">
            <mc:AlternateContent xmlns:mc="http://schemas.openxmlformats.org/markup-compatibility/2006">
              <mc:Choice xmlns:v="urn:schemas-microsoft-com:vml" Requires="v">
                <p:oleObj spid="_x0000_s84760" name="Equation" r:id="rId17" imgW="457200" imgH="355600" progId="Equation.DSMT4">
                  <p:embed/>
                </p:oleObj>
              </mc:Choice>
              <mc:Fallback>
                <p:oleObj name="Equation" r:id="rId17" imgW="457200" imgH="355600" progId="Equation.DSMT4">
                  <p:embed/>
                  <p:pic>
                    <p:nvPicPr>
                      <p:cNvPr id="0" name=""/>
                      <p:cNvPicPr/>
                      <p:nvPr/>
                    </p:nvPicPr>
                    <p:blipFill>
                      <a:blip r:embed="rId18"/>
                      <a:stretch>
                        <a:fillRect/>
                      </a:stretch>
                    </p:blipFill>
                    <p:spPr>
                      <a:xfrm>
                        <a:off x="1182922" y="4087171"/>
                        <a:ext cx="457200" cy="355600"/>
                      </a:xfrm>
                      <a:prstGeom prst="rect">
                        <a:avLst/>
                      </a:prstGeom>
                    </p:spPr>
                  </p:pic>
                </p:oleObj>
              </mc:Fallback>
            </mc:AlternateContent>
          </a:graphicData>
        </a:graphic>
      </p:graphicFrame>
      <p:sp>
        <p:nvSpPr>
          <p:cNvPr id="13" name="Footer Placeholder 12"/>
          <p:cNvSpPr>
            <a:spLocks noGrp="1"/>
          </p:cNvSpPr>
          <p:nvPr>
            <p:ph type="ftr" sz="quarter" idx="13"/>
          </p:nvPr>
        </p:nvSpPr>
        <p:spPr/>
        <p:txBody>
          <a:bodyPr/>
          <a:lstStyle/>
          <a:p>
            <a:pPr>
              <a:defRPr/>
            </a:pPr>
            <a:r>
              <a:rPr lang="en-US" dirty="0"/>
              <a:t>Using Coordinates to Prove Geometric Theorems with Slope and Distance</a:t>
            </a:r>
          </a:p>
        </p:txBody>
      </p:sp>
    </p:spTree>
    <p:extLst>
      <p:ext uri="{BB962C8B-B14F-4D97-AF65-F5344CB8AC3E}">
        <p14:creationId xmlns:p14="http://schemas.microsoft.com/office/powerpoint/2010/main" val="30272663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fade">
                                      <p:cBhvr>
                                        <p:cTn id="5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641350" y="641350"/>
            <a:ext cx="7854950" cy="4997450"/>
          </a:xfrm>
        </p:spPr>
        <p:txBody>
          <a:bodyPr/>
          <a:lstStyle/>
          <a:p>
            <a:pPr eaLnBrk="1" hangingPunct="1">
              <a:defRPr/>
            </a:pPr>
            <a:r>
              <a:rPr lang="en-US" sz="2800" b="1" dirty="0"/>
              <a:t>Guided Practice: </a:t>
            </a:r>
            <a:r>
              <a:rPr lang="en-US" sz="2800" b="1" dirty="0">
                <a:solidFill>
                  <a:srgbClr val="000090"/>
                </a:solidFill>
              </a:rPr>
              <a:t>Example 5, </a:t>
            </a:r>
            <a:r>
              <a:rPr lang="en-US" sz="2800" b="1" i="1" dirty="0">
                <a:solidFill>
                  <a:srgbClr val="000090"/>
                </a:solidFill>
              </a:rPr>
              <a:t>continued</a:t>
            </a:r>
            <a:endParaRPr lang="en-US" sz="1100" baseline="30000" dirty="0"/>
          </a:p>
          <a:p>
            <a:pPr marL="512064" indent="-557784">
              <a:buFont typeface="+mj-lt"/>
              <a:buAutoNum type="arabicPeriod" startAt="4"/>
            </a:pPr>
            <a:r>
              <a:rPr lang="en-US" sz="2800" b="1" dirty="0">
                <a:solidFill>
                  <a:srgbClr val="660066"/>
                </a:solidFill>
              </a:rPr>
              <a:t>Show that the quadrilateral has four congruent sides.</a:t>
            </a:r>
          </a:p>
          <a:p>
            <a:pPr lvl="1" algn="l">
              <a:lnSpc>
                <a:spcPct val="150000"/>
              </a:lnSpc>
            </a:pPr>
            <a:r>
              <a:rPr lang="en-US" dirty="0">
                <a:solidFill>
                  <a:srgbClr val="000000"/>
                </a:solidFill>
              </a:rPr>
              <a:t>Find the length of each side using the distance formula,                                        . </a:t>
            </a:r>
          </a:p>
        </p:txBody>
      </p:sp>
      <p:sp>
        <p:nvSpPr>
          <p:cNvPr id="3" name="Slide Number Placeholder 2"/>
          <p:cNvSpPr>
            <a:spLocks noGrp="1"/>
          </p:cNvSpPr>
          <p:nvPr>
            <p:ph type="sldNum" sz="quarter" idx="11"/>
          </p:nvPr>
        </p:nvSpPr>
        <p:spPr/>
        <p:txBody>
          <a:bodyPr/>
          <a:lstStyle/>
          <a:p>
            <a:pPr>
              <a:defRPr/>
            </a:pPr>
            <a:fld id="{8FB02B5A-FE55-1C4B-AD33-3139489C4218}" type="slidenum">
              <a:rPr lang="en-US" smtClean="0"/>
              <a:pPr>
                <a:defRPr/>
              </a:pPr>
              <a:t>46</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45795686"/>
              </p:ext>
            </p:extLst>
          </p:nvPr>
        </p:nvGraphicFramePr>
        <p:xfrm>
          <a:off x="2373313" y="2728913"/>
          <a:ext cx="3378200" cy="546100"/>
        </p:xfrm>
        <a:graphic>
          <a:graphicData uri="http://schemas.openxmlformats.org/presentationml/2006/ole">
            <mc:AlternateContent xmlns:mc="http://schemas.openxmlformats.org/markup-compatibility/2006">
              <mc:Choice xmlns:v="urn:schemas-microsoft-com:vml" Requires="v">
                <p:oleObj spid="_x0000_s85488" name="Equation" r:id="rId3" imgW="3378200" imgH="546100" progId="Equation.DSMT4">
                  <p:embed/>
                </p:oleObj>
              </mc:Choice>
              <mc:Fallback>
                <p:oleObj name="Equation" r:id="rId3" imgW="3378200" imgH="546100" progId="Equation.DSMT4">
                  <p:embed/>
                  <p:pic>
                    <p:nvPicPr>
                      <p:cNvPr id="0" name=""/>
                      <p:cNvPicPr/>
                      <p:nvPr/>
                    </p:nvPicPr>
                    <p:blipFill>
                      <a:blip r:embed="rId4"/>
                      <a:stretch>
                        <a:fillRect/>
                      </a:stretch>
                    </p:blipFill>
                    <p:spPr>
                      <a:xfrm>
                        <a:off x="2373313" y="2728913"/>
                        <a:ext cx="3378200" cy="5461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70326238"/>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85489" name="Equation" r:id="rId5" imgW="190500" imgH="330200" progId="Equation.DSMT4">
                  <p:embed/>
                </p:oleObj>
              </mc:Choice>
              <mc:Fallback>
                <p:oleObj name="Equation" r:id="rId5" imgW="190500" imgH="330200" progId="Equation.DSMT4">
                  <p:embed/>
                  <p:pic>
                    <p:nvPicPr>
                      <p:cNvPr id="0" name=""/>
                      <p:cNvPicPr/>
                      <p:nvPr/>
                    </p:nvPicPr>
                    <p:blipFill>
                      <a:blip r:embed="rId6"/>
                      <a:stretch>
                        <a:fillRect/>
                      </a:stretch>
                    </p:blipFill>
                    <p:spPr>
                      <a:xfrm>
                        <a:off x="7391400" y="4178300"/>
                        <a:ext cx="190500" cy="330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06558892"/>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85490" name="Equation" r:id="rId7" imgW="190500" imgH="330200" progId="Equation.DSMT4">
                  <p:embed/>
                </p:oleObj>
              </mc:Choice>
              <mc:Fallback>
                <p:oleObj name="Equation" r:id="rId7" imgW="190500" imgH="330200" progId="Equation.DSMT4">
                  <p:embed/>
                  <p:pic>
                    <p:nvPicPr>
                      <p:cNvPr id="0" name=""/>
                      <p:cNvPicPr/>
                      <p:nvPr/>
                    </p:nvPicPr>
                    <p:blipFill>
                      <a:blip r:embed="rId6"/>
                      <a:stretch>
                        <a:fillRect/>
                      </a:stretch>
                    </p:blipFill>
                    <p:spPr>
                      <a:xfrm>
                        <a:off x="7391400" y="4178300"/>
                        <a:ext cx="190500" cy="330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49218362"/>
              </p:ext>
            </p:extLst>
          </p:nvPr>
        </p:nvGraphicFramePr>
        <p:xfrm>
          <a:off x="590550" y="3559175"/>
          <a:ext cx="7753350" cy="455613"/>
        </p:xfrm>
        <a:graphic>
          <a:graphicData uri="http://schemas.openxmlformats.org/presentationml/2006/ole">
            <mc:AlternateContent xmlns:mc="http://schemas.openxmlformats.org/markup-compatibility/2006">
              <mc:Choice xmlns:v="urn:schemas-microsoft-com:vml" Requires="v">
                <p:oleObj spid="_x0000_s85491" name="Equation" r:id="rId8" imgW="8432800" imgH="495300" progId="Equation.DSMT4">
                  <p:embed/>
                </p:oleObj>
              </mc:Choice>
              <mc:Fallback>
                <p:oleObj name="Equation" r:id="rId8" imgW="8432800" imgH="495300" progId="Equation.DSMT4">
                  <p:embed/>
                  <p:pic>
                    <p:nvPicPr>
                      <p:cNvPr id="0" name=""/>
                      <p:cNvPicPr/>
                      <p:nvPr/>
                    </p:nvPicPr>
                    <p:blipFill>
                      <a:blip r:embed="rId9"/>
                      <a:stretch>
                        <a:fillRect/>
                      </a:stretch>
                    </p:blipFill>
                    <p:spPr>
                      <a:xfrm>
                        <a:off x="590550" y="3559175"/>
                        <a:ext cx="7753350" cy="45561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84941043"/>
              </p:ext>
            </p:extLst>
          </p:nvPr>
        </p:nvGraphicFramePr>
        <p:xfrm>
          <a:off x="592138" y="4437063"/>
          <a:ext cx="7837487" cy="468312"/>
        </p:xfrm>
        <a:graphic>
          <a:graphicData uri="http://schemas.openxmlformats.org/presentationml/2006/ole">
            <mc:AlternateContent xmlns:mc="http://schemas.openxmlformats.org/markup-compatibility/2006">
              <mc:Choice xmlns:v="urn:schemas-microsoft-com:vml" Requires="v">
                <p:oleObj spid="_x0000_s85492" name="Equation" r:id="rId10" imgW="8293100" imgH="495300" progId="Equation.DSMT4">
                  <p:embed/>
                </p:oleObj>
              </mc:Choice>
              <mc:Fallback>
                <p:oleObj name="Equation" r:id="rId10" imgW="8293100" imgH="495300" progId="Equation.DSMT4">
                  <p:embed/>
                  <p:pic>
                    <p:nvPicPr>
                      <p:cNvPr id="0" name=""/>
                      <p:cNvPicPr/>
                      <p:nvPr/>
                    </p:nvPicPr>
                    <p:blipFill>
                      <a:blip r:embed="rId11"/>
                      <a:stretch>
                        <a:fillRect/>
                      </a:stretch>
                    </p:blipFill>
                    <p:spPr>
                      <a:xfrm>
                        <a:off x="592138" y="4437063"/>
                        <a:ext cx="7837487" cy="468312"/>
                      </a:xfrm>
                      <a:prstGeom prst="rect">
                        <a:avLst/>
                      </a:prstGeom>
                    </p:spPr>
                  </p:pic>
                </p:oleObj>
              </mc:Fallback>
            </mc:AlternateContent>
          </a:graphicData>
        </a:graphic>
      </p:graphicFrame>
      <p:sp>
        <p:nvSpPr>
          <p:cNvPr id="8" name="Footer Placeholder 7"/>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1">
                                            <p:txEl>
                                              <p:pRg st="2" end="2"/>
                                            </p:txEl>
                                          </p:spTgt>
                                        </p:tgtEl>
                                        <p:attrNameLst>
                                          <p:attrName>style.visibility</p:attrName>
                                        </p:attrNameLst>
                                      </p:cBhvr>
                                      <p:to>
                                        <p:strVal val="visible"/>
                                      </p:to>
                                    </p:set>
                                    <p:animEffect transition="in" filter="fade">
                                      <p:cBhvr>
                                        <p:cTn id="7" dur="500"/>
                                        <p:tgtEl>
                                          <p:spTgt spid="2560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Guided Practice: </a:t>
            </a:r>
            <a:r>
              <a:rPr lang="en-US" sz="2800" b="1" dirty="0">
                <a:solidFill>
                  <a:srgbClr val="000090"/>
                </a:solidFill>
              </a:rPr>
              <a:t>Example 5, </a:t>
            </a:r>
            <a:r>
              <a:rPr lang="en-US" sz="2800" b="1" i="1" dirty="0">
                <a:solidFill>
                  <a:srgbClr val="000090"/>
                </a:solidFill>
              </a:rPr>
              <a:t>continued</a:t>
            </a:r>
          </a:p>
          <a:p>
            <a:endParaRPr lang="en-US" sz="2800" b="1" i="1" baseline="30000" dirty="0">
              <a:solidFill>
                <a:srgbClr val="000090"/>
              </a:solidFill>
            </a:endParaRPr>
          </a:p>
          <a:p>
            <a:endParaRPr lang="en-US" sz="2800" b="1" i="1" baseline="30000" dirty="0">
              <a:solidFill>
                <a:srgbClr val="000090"/>
              </a:solidFill>
            </a:endParaRPr>
          </a:p>
          <a:p>
            <a:endParaRPr lang="en-US" sz="2800" b="1" i="1" baseline="30000" dirty="0">
              <a:solidFill>
                <a:srgbClr val="000090"/>
              </a:solidFill>
            </a:endParaRPr>
          </a:p>
          <a:p>
            <a:endParaRPr lang="en-US" sz="2800" b="1" i="1" baseline="30000" dirty="0">
              <a:solidFill>
                <a:srgbClr val="000090"/>
              </a:solidFill>
            </a:endParaRPr>
          </a:p>
          <a:p>
            <a:endParaRPr lang="en-US" sz="2800" b="1" i="1" baseline="30000" dirty="0">
              <a:solidFill>
                <a:srgbClr val="000090"/>
              </a:solidFill>
            </a:endParaRPr>
          </a:p>
          <a:p>
            <a:endParaRPr lang="en-US" dirty="0"/>
          </a:p>
          <a:p>
            <a:pPr>
              <a:spcBef>
                <a:spcPts val="1200"/>
              </a:spcBef>
            </a:pPr>
            <a:r>
              <a:rPr lang="en-US" dirty="0"/>
              <a:t>The lengths of all 4 sides are congruent.</a:t>
            </a:r>
          </a:p>
          <a:p>
            <a:endParaRPr lang="en-US" sz="2800" dirty="0"/>
          </a:p>
        </p:txBody>
      </p:sp>
      <p:sp>
        <p:nvSpPr>
          <p:cNvPr id="4" name="Slide Number Placeholder 3"/>
          <p:cNvSpPr>
            <a:spLocks noGrp="1"/>
          </p:cNvSpPr>
          <p:nvPr>
            <p:ph type="sldNum" sz="quarter" idx="11"/>
          </p:nvPr>
        </p:nvSpPr>
        <p:spPr/>
        <p:txBody>
          <a:bodyPr/>
          <a:lstStyle/>
          <a:p>
            <a:pPr>
              <a:defRPr/>
            </a:pPr>
            <a:fld id="{AA28DBB7-6366-7443-A6B3-31C63E357D05}" type="slidenum">
              <a:rPr lang="en-US" smtClean="0"/>
              <a:pPr>
                <a:defRPr/>
              </a:pPr>
              <a:t>47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23771548"/>
              </p:ext>
            </p:extLst>
          </p:nvPr>
        </p:nvGraphicFramePr>
        <p:xfrm>
          <a:off x="546100" y="1491426"/>
          <a:ext cx="8051800" cy="466725"/>
        </p:xfrm>
        <a:graphic>
          <a:graphicData uri="http://schemas.openxmlformats.org/presentationml/2006/ole">
            <mc:AlternateContent xmlns:mc="http://schemas.openxmlformats.org/markup-compatibility/2006">
              <mc:Choice xmlns:v="urn:schemas-microsoft-com:vml" Requires="v">
                <p:oleObj spid="_x0000_s86227" name="Equation" r:id="rId3" imgW="8534400" imgH="495300" progId="Equation.DSMT4">
                  <p:embed/>
                </p:oleObj>
              </mc:Choice>
              <mc:Fallback>
                <p:oleObj name="Equation" r:id="rId3" imgW="8534400" imgH="495300" progId="Equation.DSMT4">
                  <p:embed/>
                  <p:pic>
                    <p:nvPicPr>
                      <p:cNvPr id="0" name=""/>
                      <p:cNvPicPr/>
                      <p:nvPr/>
                    </p:nvPicPr>
                    <p:blipFill>
                      <a:blip r:embed="rId4"/>
                      <a:stretch>
                        <a:fillRect/>
                      </a:stretch>
                    </p:blipFill>
                    <p:spPr>
                      <a:xfrm>
                        <a:off x="546100" y="1491426"/>
                        <a:ext cx="8051800" cy="4667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51933902"/>
              </p:ext>
            </p:extLst>
          </p:nvPr>
        </p:nvGraphicFramePr>
        <p:xfrm>
          <a:off x="547688" y="2369314"/>
          <a:ext cx="8047037" cy="458787"/>
        </p:xfrm>
        <a:graphic>
          <a:graphicData uri="http://schemas.openxmlformats.org/presentationml/2006/ole">
            <mc:AlternateContent xmlns:mc="http://schemas.openxmlformats.org/markup-compatibility/2006">
              <mc:Choice xmlns:v="urn:schemas-microsoft-com:vml" Requires="v">
                <p:oleObj spid="_x0000_s86228" name="Equation" r:id="rId5" imgW="8686800" imgH="495300" progId="Equation.DSMT4">
                  <p:embed/>
                </p:oleObj>
              </mc:Choice>
              <mc:Fallback>
                <p:oleObj name="Equation" r:id="rId5" imgW="8686800" imgH="495300" progId="Equation.DSMT4">
                  <p:embed/>
                  <p:pic>
                    <p:nvPicPr>
                      <p:cNvPr id="0" name=""/>
                      <p:cNvPicPr/>
                      <p:nvPr/>
                    </p:nvPicPr>
                    <p:blipFill>
                      <a:blip r:embed="rId6"/>
                      <a:stretch>
                        <a:fillRect/>
                      </a:stretch>
                    </p:blipFill>
                    <p:spPr>
                      <a:xfrm>
                        <a:off x="547688" y="2369314"/>
                        <a:ext cx="8047037" cy="458787"/>
                      </a:xfrm>
                      <a:prstGeom prst="rect">
                        <a:avLst/>
                      </a:prstGeom>
                    </p:spPr>
                  </p:pic>
                </p:oleObj>
              </mc:Fallback>
            </mc:AlternateContent>
          </a:graphicData>
        </a:graphic>
      </p:graphicFrame>
      <p:sp>
        <p:nvSpPr>
          <p:cNvPr id="7" name="Footer Placeholder 6"/>
          <p:cNvSpPr>
            <a:spLocks noGrp="1"/>
          </p:cNvSpPr>
          <p:nvPr>
            <p:ph type="ftr" sz="quarter" idx="13"/>
          </p:nvPr>
        </p:nvSpPr>
        <p:spPr/>
        <p:txBody>
          <a:bodyPr/>
          <a:lstStyle/>
          <a:p>
            <a:pPr>
              <a:defRPr/>
            </a:pPr>
            <a:r>
              <a:rPr lang="en-US" dirty="0"/>
              <a:t>Using Coordinates to Prove Geometric Theorems with Slope and Distance</a:t>
            </a:r>
          </a:p>
        </p:txBody>
      </p:sp>
    </p:spTree>
    <p:extLst>
      <p:ext uri="{BB962C8B-B14F-4D97-AF65-F5344CB8AC3E}">
        <p14:creationId xmlns:p14="http://schemas.microsoft.com/office/powerpoint/2010/main" val="34622515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641350" y="641350"/>
            <a:ext cx="7854950" cy="4997450"/>
          </a:xfrm>
        </p:spPr>
        <p:txBody>
          <a:bodyPr/>
          <a:lstStyle/>
          <a:p>
            <a:pPr eaLnBrk="1" hangingPunct="1">
              <a:defRPr/>
            </a:pPr>
            <a:r>
              <a:rPr lang="en-US" sz="2800" b="1" dirty="0"/>
              <a:t>Guided Practice: </a:t>
            </a:r>
            <a:r>
              <a:rPr lang="en-US" sz="2800" b="1" dirty="0">
                <a:solidFill>
                  <a:srgbClr val="000090"/>
                </a:solidFill>
              </a:rPr>
              <a:t>Example 5, </a:t>
            </a:r>
            <a:r>
              <a:rPr lang="en-US" sz="2800" b="1" i="1" dirty="0">
                <a:solidFill>
                  <a:srgbClr val="000090"/>
                </a:solidFill>
              </a:rPr>
              <a:t>continued</a:t>
            </a:r>
            <a:endParaRPr lang="en-US" sz="1100" baseline="30000" dirty="0"/>
          </a:p>
          <a:p>
            <a:pPr marL="514350" indent="-514350" eaLnBrk="1" hangingPunct="1">
              <a:buFont typeface="+mj-lt"/>
              <a:buAutoNum type="arabicPeriod" startAt="5"/>
              <a:defRPr/>
            </a:pPr>
            <a:r>
              <a:rPr lang="en-US" sz="2800" b="1" dirty="0">
                <a:solidFill>
                  <a:srgbClr val="660066"/>
                </a:solidFill>
              </a:rPr>
              <a:t>Make connections.</a:t>
            </a:r>
          </a:p>
          <a:p>
            <a:pPr lvl="1" algn="l"/>
            <a:r>
              <a:rPr lang="en-US" dirty="0">
                <a:solidFill>
                  <a:srgbClr val="000000"/>
                </a:solidFill>
              </a:rPr>
              <a:t>A square is a quadrilateral with two pairs of parallel opposite sides, consecutive sides that are perpendicular, and all sides congruent. </a:t>
            </a:r>
          </a:p>
          <a:p>
            <a:pPr lvl="1" algn="l"/>
            <a:endParaRPr lang="en-US" dirty="0">
              <a:solidFill>
                <a:srgbClr val="000000"/>
              </a:solidFill>
            </a:endParaRPr>
          </a:p>
          <a:p>
            <a:pPr lvl="1" algn="l"/>
            <a:r>
              <a:rPr lang="en-US" dirty="0">
                <a:solidFill>
                  <a:srgbClr val="000000"/>
                </a:solidFill>
              </a:rPr>
              <a:t>Quadrilateral </a:t>
            </a:r>
            <a:r>
              <a:rPr lang="en-US" i="1" dirty="0">
                <a:solidFill>
                  <a:srgbClr val="0000FF"/>
                </a:solidFill>
              </a:rPr>
              <a:t>ABCD</a:t>
            </a:r>
            <a:r>
              <a:rPr lang="en-US" i="1" dirty="0">
                <a:solidFill>
                  <a:srgbClr val="000000"/>
                </a:solidFill>
              </a:rPr>
              <a:t> </a:t>
            </a:r>
            <a:r>
              <a:rPr lang="en-US" dirty="0">
                <a:solidFill>
                  <a:srgbClr val="000000"/>
                </a:solidFill>
              </a:rPr>
              <a:t>has two pairs of parallel opposite sides, the consecutive sides are perpendicular, and all the sides are congruent. </a:t>
            </a:r>
            <a:r>
              <a:rPr lang="en-US" dirty="0">
                <a:solidFill>
                  <a:srgbClr val="FF0000"/>
                </a:solidFill>
              </a:rPr>
              <a:t>It is a square</a:t>
            </a:r>
            <a:r>
              <a:rPr lang="en-US" dirty="0">
                <a:solidFill>
                  <a:srgbClr val="000000"/>
                </a:solidFill>
              </a:rPr>
              <a:t>.</a:t>
            </a:r>
          </a:p>
          <a:p>
            <a:pPr lvl="1" algn="l" eaLnBrk="1" hangingPunct="1">
              <a:defRPr/>
            </a:pPr>
            <a:endParaRPr lang="en-US" dirty="0">
              <a:solidFill>
                <a:srgbClr val="000000"/>
              </a:solidFill>
            </a:endParaRPr>
          </a:p>
        </p:txBody>
      </p:sp>
      <p:sp>
        <p:nvSpPr>
          <p:cNvPr id="3" name="Slide Number Placeholder 2"/>
          <p:cNvSpPr>
            <a:spLocks noGrp="1"/>
          </p:cNvSpPr>
          <p:nvPr>
            <p:ph type="sldNum" sz="quarter" idx="11"/>
          </p:nvPr>
        </p:nvSpPr>
        <p:spPr/>
        <p:txBody>
          <a:bodyPr/>
          <a:lstStyle/>
          <a:p>
            <a:pPr>
              <a:defRPr/>
            </a:pPr>
            <a:fld id="{52491AB0-B915-5C41-8AFD-B8CA438B1C82}" type="slidenum">
              <a:rPr lang="en-US" smtClean="0"/>
              <a:pPr>
                <a:defRPr/>
              </a:pPr>
              <a:t>48</a:t>
            </a:fld>
            <a:endParaRPr lang="en-US" dirty="0"/>
          </a:p>
        </p:txBody>
      </p:sp>
      <p:sp>
        <p:nvSpPr>
          <p:cNvPr id="7" name="TextBox 6"/>
          <p:cNvSpPr txBox="1">
            <a:spLocks noChangeArrowheads="1"/>
          </p:cNvSpPr>
          <p:nvPr/>
        </p:nvSpPr>
        <p:spPr bwMode="auto">
          <a:xfrm>
            <a:off x="6881813" y="3973513"/>
            <a:ext cx="1614487"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Zapf Dingbats" charset="0"/>
                <a:ea typeface="MS PGothic" charset="0"/>
                <a:cs typeface="MS PGothic" charset="0"/>
                <a:sym typeface="Zapf Dingbats" charset="0"/>
              </a:rPr>
              <a:t>✔</a:t>
            </a:r>
            <a:endParaRPr lang="en-US" sz="9600" dirty="0">
              <a:solidFill>
                <a:srgbClr val="000090"/>
              </a:solidFill>
              <a:latin typeface="Arial"/>
              <a:ea typeface="MS PGothic" charset="0"/>
              <a:cs typeface="MS PGothic" charset="0"/>
            </a:endParaRPr>
          </a:p>
        </p:txBody>
      </p:sp>
      <p:sp>
        <p:nvSpPr>
          <p:cNvPr id="4" name="Footer Placeholder 3"/>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1">
                                            <p:txEl>
                                              <p:pRg st="2" end="2"/>
                                            </p:txEl>
                                          </p:spTgt>
                                        </p:tgtEl>
                                        <p:attrNameLst>
                                          <p:attrName>style.visibility</p:attrName>
                                        </p:attrNameLst>
                                      </p:cBhvr>
                                      <p:to>
                                        <p:strVal val="visible"/>
                                      </p:to>
                                    </p:set>
                                    <p:animEffect transition="in" filter="fade">
                                      <p:cBhvr>
                                        <p:cTn id="7" dur="500"/>
                                        <p:tgtEl>
                                          <p:spTgt spid="2560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1">
                                            <p:txEl>
                                              <p:pRg st="4" end="4"/>
                                            </p:txEl>
                                          </p:spTgt>
                                        </p:tgtEl>
                                        <p:attrNameLst>
                                          <p:attrName>style.visibility</p:attrName>
                                        </p:attrNameLst>
                                      </p:cBhvr>
                                      <p:to>
                                        <p:strVal val="visible"/>
                                      </p:to>
                                    </p:set>
                                    <p:animEffect transition="in" filter="fade">
                                      <p:cBhvr>
                                        <p:cTn id="12" dur="500"/>
                                        <p:tgtEl>
                                          <p:spTgt spid="2560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fmla="#ppt_w*sin(2.5*pi*$)">
                                          <p:val>
                                            <p:fltVal val="0"/>
                                          </p:val>
                                        </p:tav>
                                        <p:tav tm="100000">
                                          <p:val>
                                            <p:fltVal val="1"/>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ubtitle 1"/>
          <p:cNvSpPr>
            <a:spLocks noGrp="1"/>
          </p:cNvSpPr>
          <p:nvPr>
            <p:ph type="subTitle" idx="1"/>
          </p:nvPr>
        </p:nvSpPr>
        <p:spPr>
          <a:xfrm>
            <a:off x="641350" y="641350"/>
            <a:ext cx="7854950" cy="4997450"/>
          </a:xfrm>
        </p:spPr>
        <p:txBody>
          <a:bodyPr/>
          <a:lstStyle/>
          <a:p>
            <a:r>
              <a:rPr lang="en-US" sz="2800" b="1" dirty="0">
                <a:ea typeface="MS PGothic" charset="0"/>
                <a:cs typeface="MS PGothic" charset="0"/>
              </a:rPr>
              <a:t>Guided Practice: </a:t>
            </a:r>
            <a:r>
              <a:rPr lang="en-US" sz="2800" b="1" dirty="0">
                <a:solidFill>
                  <a:srgbClr val="000090"/>
                </a:solidFill>
                <a:ea typeface="MS PGothic" charset="0"/>
                <a:cs typeface="MS PGothic" charset="0"/>
              </a:rPr>
              <a:t>Example 5, </a:t>
            </a:r>
            <a:r>
              <a:rPr lang="en-US" sz="2800" b="1" i="1" dirty="0">
                <a:solidFill>
                  <a:srgbClr val="000090"/>
                </a:solidFill>
                <a:ea typeface="MS PGothic" charset="0"/>
                <a:cs typeface="MS PGothic" charset="0"/>
              </a:rPr>
              <a:t>continued</a:t>
            </a:r>
            <a:endParaRPr lang="en-US" sz="2800" b="1" dirty="0">
              <a:solidFill>
                <a:srgbClr val="000090"/>
              </a:solidFill>
              <a:ea typeface="MS PGothic" charset="0"/>
              <a:cs typeface="MS PGothic" charset="0"/>
            </a:endParaRPr>
          </a:p>
          <a:p>
            <a:endParaRPr lang="en-US" dirty="0">
              <a:ea typeface="MS PGothic" charset="0"/>
              <a:cs typeface="MS PGothic" charset="0"/>
            </a:endParaRPr>
          </a:p>
          <a:p>
            <a:endParaRPr lang="en-US" dirty="0">
              <a:ea typeface="MS PGothic" charset="0"/>
              <a:cs typeface="MS PGothic" charset="0"/>
            </a:endParaRPr>
          </a:p>
        </p:txBody>
      </p:sp>
      <p:pic>
        <p:nvPicPr>
          <p:cNvPr id="31747" name="Picture 4" descr="play-button-lg.png">
            <a:hlinkClick r:id="rId3"/>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0" y="2095500"/>
            <a:ext cx="2654300" cy="265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6083B6D6-545E-0746-921E-4688BEC884F2}" type="slidenum">
              <a:rPr lang="en-US" smtClean="0"/>
              <a:pPr>
                <a:defRPr/>
              </a:pPr>
              <a:t>49</a:t>
            </a:fld>
            <a:endParaRPr lang="en-US" dirty="0"/>
          </a:p>
        </p:txBody>
      </p:sp>
      <p:sp>
        <p:nvSpPr>
          <p:cNvPr id="3" name="Text Placeholder 2"/>
          <p:cNvSpPr>
            <a:spLocks noGrp="1"/>
          </p:cNvSpPr>
          <p:nvPr>
            <p:ph type="body" sz="quarter" idx="4294967295"/>
          </p:nvPr>
        </p:nvSpPr>
        <p:spPr>
          <a:xfrm>
            <a:off x="1003524" y="6283734"/>
            <a:ext cx="5677780" cy="264966"/>
          </a:xfrm>
        </p:spPr>
        <p:txBody>
          <a:bodyPr/>
          <a:lstStyle/>
          <a:p>
            <a:pPr marL="0" indent="0">
              <a:buNone/>
            </a:pPr>
            <a:r>
              <a:rPr lang="en-US" sz="1200" dirty="0"/>
              <a:t>Using Coordinates to Prove Geometric Theorems with Slope and Distance</a:t>
            </a:r>
            <a:endParaRPr lang="en-US" dirty="0"/>
          </a:p>
        </p:txBody>
      </p:sp>
    </p:spTree>
    <p:extLst>
      <p:ext uri="{BB962C8B-B14F-4D97-AF65-F5344CB8AC3E}">
        <p14:creationId xmlns:p14="http://schemas.microsoft.com/office/powerpoint/2010/main" val="23816153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2087" y="640567"/>
            <a:ext cx="8104036" cy="4998233"/>
          </a:xfrm>
        </p:spPr>
        <p:txBody>
          <a:bodyPr>
            <a:normAutofit/>
          </a:bodyPr>
          <a:lstStyle/>
          <a:p>
            <a:pPr algn="l"/>
            <a:r>
              <a:rPr lang="en-US" dirty="0">
                <a:solidFill>
                  <a:srgbClr val="0000FF"/>
                </a:solidFill>
              </a:rPr>
              <a:t>Rate of change = </a:t>
            </a:r>
            <a:r>
              <a:rPr lang="en-US" dirty="0">
                <a:solidFill>
                  <a:srgbClr val="660066"/>
                </a:solidFill>
              </a:rPr>
              <a:t>				</a:t>
            </a:r>
            <a:r>
              <a:rPr lang="en-US" dirty="0"/>
              <a:t>Original formula	</a:t>
            </a:r>
          </a:p>
          <a:p>
            <a:pPr lvl="1" algn="l"/>
            <a:endParaRPr lang="en-US" sz="2400" dirty="0">
              <a:solidFill>
                <a:schemeClr val="tx1"/>
              </a:solidFill>
            </a:endParaRPr>
          </a:p>
          <a:p>
            <a:pPr lvl="1" algn="l"/>
            <a:r>
              <a:rPr lang="en-US" sz="2400" dirty="0">
                <a:solidFill>
                  <a:schemeClr val="tx1"/>
                </a:solidFill>
              </a:rPr>
              <a:t>								Substitute values for </a:t>
            </a:r>
            <a:r>
              <a:rPr lang="en-US" sz="2400" i="1" dirty="0">
                <a:solidFill>
                  <a:schemeClr val="tx1"/>
                </a:solidFill>
              </a:rPr>
              <a:t>x</a:t>
            </a:r>
            <a:r>
              <a:rPr lang="en-US" sz="2400" baseline="-25000" dirty="0">
                <a:solidFill>
                  <a:schemeClr val="tx1"/>
                </a:solidFill>
              </a:rPr>
              <a:t>1</a:t>
            </a:r>
            <a:r>
              <a:rPr lang="en-US" sz="2400" dirty="0">
                <a:solidFill>
                  <a:schemeClr val="tx1"/>
                </a:solidFill>
              </a:rPr>
              <a:t>, </a:t>
            </a:r>
            <a:r>
              <a:rPr lang="en-US" sz="2400" i="1" dirty="0">
                <a:solidFill>
                  <a:schemeClr val="tx1"/>
                </a:solidFill>
              </a:rPr>
              <a:t>x</a:t>
            </a:r>
            <a:r>
              <a:rPr lang="en-US" sz="2400" baseline="-25000" dirty="0">
                <a:solidFill>
                  <a:schemeClr val="tx1"/>
                </a:solidFill>
              </a:rPr>
              <a:t>2</a:t>
            </a:r>
            <a:r>
              <a:rPr lang="en-US" sz="2400" dirty="0">
                <a:solidFill>
                  <a:schemeClr val="tx1"/>
                </a:solidFill>
              </a:rPr>
              <a:t>, 								</a:t>
            </a:r>
            <a:r>
              <a:rPr lang="en-US" sz="2400" i="1" dirty="0">
                <a:solidFill>
                  <a:schemeClr val="tx1"/>
                </a:solidFill>
              </a:rPr>
              <a:t>y</a:t>
            </a:r>
            <a:r>
              <a:rPr lang="en-US" sz="2400" baseline="-25000" dirty="0">
                <a:solidFill>
                  <a:schemeClr val="tx1"/>
                </a:solidFill>
              </a:rPr>
              <a:t>1</a:t>
            </a:r>
            <a:r>
              <a:rPr lang="en-US" sz="2400" dirty="0">
                <a:solidFill>
                  <a:schemeClr val="tx1"/>
                </a:solidFill>
              </a:rPr>
              <a:t>, and </a:t>
            </a:r>
            <a:r>
              <a:rPr lang="en-US" sz="2400" i="1" dirty="0">
                <a:solidFill>
                  <a:schemeClr val="tx1"/>
                </a:solidFill>
              </a:rPr>
              <a:t>y</a:t>
            </a:r>
            <a:r>
              <a:rPr lang="en-US" sz="2400" baseline="-25000" dirty="0">
                <a:solidFill>
                  <a:schemeClr val="tx1"/>
                </a:solidFill>
              </a:rPr>
              <a:t>2</a:t>
            </a:r>
            <a:r>
              <a:rPr lang="en-US" sz="2400" dirty="0">
                <a:solidFill>
                  <a:schemeClr val="tx1"/>
                </a:solidFill>
              </a:rPr>
              <a:t>.</a:t>
            </a:r>
          </a:p>
          <a:p>
            <a:pPr lvl="1" algn="l"/>
            <a:endParaRPr lang="en-US" sz="2400" dirty="0">
              <a:solidFill>
                <a:schemeClr val="tx1"/>
              </a:solidFill>
            </a:endParaRPr>
          </a:p>
          <a:p>
            <a:pPr lvl="1" algn="l"/>
            <a:r>
              <a:rPr lang="en-US" sz="2400" dirty="0">
                <a:solidFill>
                  <a:schemeClr val="tx1"/>
                </a:solidFill>
              </a:rPr>
              <a:t>								Simplify.</a:t>
            </a:r>
          </a:p>
          <a:p>
            <a:pPr lvl="1" algn="l"/>
            <a:endParaRPr lang="en-US" sz="2400" dirty="0">
              <a:solidFill>
                <a:schemeClr val="tx1"/>
              </a:solidFill>
            </a:endParaRPr>
          </a:p>
          <a:p>
            <a:pPr lvl="1" algn="l"/>
            <a:r>
              <a:rPr lang="en-US" sz="2400" dirty="0">
                <a:solidFill>
                  <a:schemeClr val="tx1"/>
                </a:solidFill>
              </a:rPr>
              <a:t>			   </a:t>
            </a:r>
            <a:r>
              <a:rPr lang="en-US" sz="2400" dirty="0">
                <a:solidFill>
                  <a:srgbClr val="0000FF"/>
                </a:solidFill>
              </a:rPr>
              <a:t> = </a:t>
            </a:r>
            <a:r>
              <a:rPr lang="en-US" sz="2400" dirty="0">
                <a:solidFill>
                  <a:srgbClr val="FF0000"/>
                </a:solidFill>
              </a:rPr>
              <a:t>10</a:t>
            </a:r>
          </a:p>
          <a:p>
            <a:pPr lvl="1" algn="l"/>
            <a:endParaRPr lang="en-US" sz="2400" dirty="0">
              <a:solidFill>
                <a:schemeClr val="tx1"/>
              </a:solidFill>
            </a:endParaRPr>
          </a:p>
          <a:p>
            <a:pPr lvl="1" algn="l"/>
            <a:r>
              <a:rPr lang="en-US" sz="2400" dirty="0">
                <a:solidFill>
                  <a:schemeClr val="tx1"/>
                </a:solidFill>
              </a:rPr>
              <a:t>The airplane is traveling </a:t>
            </a:r>
            <a:r>
              <a:rPr lang="en-US" sz="2400" dirty="0">
                <a:solidFill>
                  <a:srgbClr val="FF0000"/>
                </a:solidFill>
              </a:rPr>
              <a:t>10 miles per minute</a:t>
            </a:r>
            <a:r>
              <a:rPr lang="en-US" sz="2400" dirty="0">
                <a:solidFill>
                  <a:schemeClr val="tx1"/>
                </a:solidFill>
              </a:rPr>
              <a:t>.</a:t>
            </a:r>
          </a:p>
          <a:p>
            <a:pPr lvl="1" algn="l"/>
            <a:r>
              <a:rPr lang="en-US" sz="2400" dirty="0">
                <a:solidFill>
                  <a:srgbClr val="660066"/>
                </a:solidFill>
              </a:rPr>
              <a:t> </a:t>
            </a:r>
          </a:p>
        </p:txBody>
      </p:sp>
      <p:sp>
        <p:nvSpPr>
          <p:cNvPr id="3" name="Text Placeholder 2"/>
          <p:cNvSpPr>
            <a:spLocks noGrp="1"/>
          </p:cNvSpPr>
          <p:nvPr>
            <p:ph type="body" sz="quarter" idx="10"/>
          </p:nvPr>
        </p:nvSpPr>
        <p:spPr>
          <a:xfrm>
            <a:off x="992192" y="6249100"/>
            <a:ext cx="6538908" cy="264966"/>
          </a:xfrm>
        </p:spPr>
        <p:txBody>
          <a:bodyPr/>
          <a:lstStyle/>
          <a:p>
            <a:pPr lvl="0"/>
            <a:r>
              <a:rPr lang="en-US" sz="1400" dirty="0"/>
              <a:t>Using Coordinates to Prove Geometric Theorems with Slope and Distance</a:t>
            </a:r>
          </a:p>
          <a:p>
            <a:endParaRPr lang="en-US" dirty="0"/>
          </a:p>
        </p:txBody>
      </p:sp>
      <p:sp>
        <p:nvSpPr>
          <p:cNvPr id="4" name="Slide Number Placeholder 3"/>
          <p:cNvSpPr>
            <a:spLocks noGrp="1"/>
          </p:cNvSpPr>
          <p:nvPr>
            <p:ph type="sldNum" sz="quarter" idx="11"/>
          </p:nvPr>
        </p:nvSpPr>
        <p:spPr/>
        <p:txBody>
          <a:bodyPr/>
          <a:lstStyle/>
          <a:p>
            <a:pPr>
              <a:defRPr/>
            </a:pPr>
            <a:fld id="{9F1B4337-BFC0-4740-BFA4-D4AB9F70F9C9}" type="slidenum">
              <a:rPr lang="en-US" smtClean="0"/>
              <a:pPr>
                <a:defRPr/>
              </a:pPr>
              <a:t>5</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871966815"/>
              </p:ext>
            </p:extLst>
          </p:nvPr>
        </p:nvGraphicFramePr>
        <p:xfrm>
          <a:off x="3136900" y="442913"/>
          <a:ext cx="927100" cy="901700"/>
        </p:xfrm>
        <a:graphic>
          <a:graphicData uri="http://schemas.openxmlformats.org/presentationml/2006/ole">
            <mc:AlternateContent xmlns:mc="http://schemas.openxmlformats.org/markup-compatibility/2006">
              <mc:Choice xmlns:v="urn:schemas-microsoft-com:vml" Requires="v">
                <p:oleObj spid="_x0000_s89300" name="Equation" r:id="rId3" imgW="927100" imgH="901700" progId="Equation.DSMT4">
                  <p:embed/>
                </p:oleObj>
              </mc:Choice>
              <mc:Fallback>
                <p:oleObj name="Equation" r:id="rId3" imgW="927100" imgH="901700" progId="Equation.DSMT4">
                  <p:embed/>
                  <p:pic>
                    <p:nvPicPr>
                      <p:cNvPr id="0" name=""/>
                      <p:cNvPicPr/>
                      <p:nvPr/>
                    </p:nvPicPr>
                    <p:blipFill>
                      <a:blip r:embed="rId4"/>
                      <a:stretch>
                        <a:fillRect/>
                      </a:stretch>
                    </p:blipFill>
                    <p:spPr>
                      <a:xfrm>
                        <a:off x="3136900" y="442913"/>
                        <a:ext cx="927100" cy="9017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39064054"/>
              </p:ext>
            </p:extLst>
          </p:nvPr>
        </p:nvGraphicFramePr>
        <p:xfrm>
          <a:off x="2851150" y="1500188"/>
          <a:ext cx="1739900" cy="800100"/>
        </p:xfrm>
        <a:graphic>
          <a:graphicData uri="http://schemas.openxmlformats.org/presentationml/2006/ole">
            <mc:AlternateContent xmlns:mc="http://schemas.openxmlformats.org/markup-compatibility/2006">
              <mc:Choice xmlns:v="urn:schemas-microsoft-com:vml" Requires="v">
                <p:oleObj spid="_x0000_s89301" name="Equation" r:id="rId5" imgW="1739900" imgH="800100" progId="Equation.DSMT4">
                  <p:embed/>
                </p:oleObj>
              </mc:Choice>
              <mc:Fallback>
                <p:oleObj name="Equation" r:id="rId5" imgW="1739900" imgH="800100" progId="Equation.DSMT4">
                  <p:embed/>
                  <p:pic>
                    <p:nvPicPr>
                      <p:cNvPr id="0" name=""/>
                      <p:cNvPicPr/>
                      <p:nvPr/>
                    </p:nvPicPr>
                    <p:blipFill>
                      <a:blip r:embed="rId6"/>
                      <a:stretch>
                        <a:fillRect/>
                      </a:stretch>
                    </p:blipFill>
                    <p:spPr>
                      <a:xfrm>
                        <a:off x="2851150" y="1500188"/>
                        <a:ext cx="1739900" cy="800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32436928"/>
              </p:ext>
            </p:extLst>
          </p:nvPr>
        </p:nvGraphicFramePr>
        <p:xfrm>
          <a:off x="2857500" y="2530475"/>
          <a:ext cx="952500" cy="800100"/>
        </p:xfrm>
        <a:graphic>
          <a:graphicData uri="http://schemas.openxmlformats.org/presentationml/2006/ole">
            <mc:AlternateContent xmlns:mc="http://schemas.openxmlformats.org/markup-compatibility/2006">
              <mc:Choice xmlns:v="urn:schemas-microsoft-com:vml" Requires="v">
                <p:oleObj spid="_x0000_s89302" name="Equation" r:id="rId7" imgW="952500" imgH="800100" progId="Equation.DSMT4">
                  <p:embed/>
                </p:oleObj>
              </mc:Choice>
              <mc:Fallback>
                <p:oleObj name="Equation" r:id="rId7" imgW="952500" imgH="800100" progId="Equation.DSMT4">
                  <p:embed/>
                  <p:pic>
                    <p:nvPicPr>
                      <p:cNvPr id="0" name=""/>
                      <p:cNvPicPr/>
                      <p:nvPr/>
                    </p:nvPicPr>
                    <p:blipFill>
                      <a:blip r:embed="rId8"/>
                      <a:stretch>
                        <a:fillRect/>
                      </a:stretch>
                    </p:blipFill>
                    <p:spPr>
                      <a:xfrm>
                        <a:off x="2857500" y="2530475"/>
                        <a:ext cx="952500" cy="800100"/>
                      </a:xfrm>
                      <a:prstGeom prst="rect">
                        <a:avLst/>
                      </a:prstGeom>
                    </p:spPr>
                  </p:pic>
                </p:oleObj>
              </mc:Fallback>
            </mc:AlternateContent>
          </a:graphicData>
        </a:graphic>
      </p:graphicFrame>
    </p:spTree>
    <p:extLst>
      <p:ext uri="{BB962C8B-B14F-4D97-AF65-F5344CB8AC3E}">
        <p14:creationId xmlns:p14="http://schemas.microsoft.com/office/powerpoint/2010/main" val="239655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l"/>
            <a:r>
              <a:rPr lang="en-US" dirty="0"/>
              <a:t>The problem asks for the rate of change per hour. Convert minutes to hours.</a:t>
            </a:r>
          </a:p>
          <a:p>
            <a:pPr algn="l"/>
            <a:endParaRPr lang="en-US" dirty="0"/>
          </a:p>
          <a:p>
            <a:pPr algn="l"/>
            <a:endParaRPr lang="en-US" dirty="0"/>
          </a:p>
          <a:p>
            <a:pPr algn="l"/>
            <a:endParaRPr lang="en-US" dirty="0"/>
          </a:p>
          <a:p>
            <a:pPr algn="l"/>
            <a:r>
              <a:rPr lang="en-US" dirty="0"/>
              <a:t>The airplane travels an average of </a:t>
            </a:r>
            <a:r>
              <a:rPr lang="en-US" dirty="0">
                <a:solidFill>
                  <a:srgbClr val="FF0000"/>
                </a:solidFill>
              </a:rPr>
              <a:t>600 miles per hour</a:t>
            </a:r>
            <a:r>
              <a:rPr lang="en-US" dirty="0"/>
              <a:t>.</a:t>
            </a:r>
          </a:p>
        </p:txBody>
      </p:sp>
      <p:sp>
        <p:nvSpPr>
          <p:cNvPr id="3" name="Text Placeholder 2"/>
          <p:cNvSpPr>
            <a:spLocks noGrp="1"/>
          </p:cNvSpPr>
          <p:nvPr>
            <p:ph type="body" sz="quarter" idx="10"/>
          </p:nvPr>
        </p:nvSpPr>
        <p:spPr>
          <a:xfrm>
            <a:off x="992192" y="6249100"/>
            <a:ext cx="6475408" cy="264966"/>
          </a:xfrm>
        </p:spPr>
        <p:txBody>
          <a:bodyPr/>
          <a:lstStyle/>
          <a:p>
            <a:pPr lvl="0"/>
            <a:r>
              <a:rPr lang="en-US" sz="1400" dirty="0"/>
              <a:t>Using Coordinates to Prove Geometric Theorems with Slope and Distance</a:t>
            </a:r>
          </a:p>
          <a:p>
            <a:endParaRPr lang="en-US" dirty="0"/>
          </a:p>
        </p:txBody>
      </p:sp>
      <p:sp>
        <p:nvSpPr>
          <p:cNvPr id="4" name="Slide Number Placeholder 3"/>
          <p:cNvSpPr>
            <a:spLocks noGrp="1"/>
          </p:cNvSpPr>
          <p:nvPr>
            <p:ph type="sldNum" sz="quarter" idx="11"/>
          </p:nvPr>
        </p:nvSpPr>
        <p:spPr/>
        <p:txBody>
          <a:bodyPr/>
          <a:lstStyle/>
          <a:p>
            <a:pPr>
              <a:defRPr/>
            </a:pPr>
            <a:fld id="{9F1B4337-BFC0-4740-BFA4-D4AB9F70F9C9}" type="slidenum">
              <a:rPr lang="en-US" smtClean="0"/>
              <a:pPr>
                <a:defRPr/>
              </a:pPr>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31479378"/>
              </p:ext>
            </p:extLst>
          </p:nvPr>
        </p:nvGraphicFramePr>
        <p:xfrm>
          <a:off x="1106488" y="1584325"/>
          <a:ext cx="4737100" cy="952500"/>
        </p:xfrm>
        <a:graphic>
          <a:graphicData uri="http://schemas.openxmlformats.org/presentationml/2006/ole">
            <mc:AlternateContent xmlns:mc="http://schemas.openxmlformats.org/markup-compatibility/2006">
              <mc:Choice xmlns:v="urn:schemas-microsoft-com:vml" Requires="v">
                <p:oleObj spid="_x0000_s90184" name="Equation" r:id="rId3" imgW="4737100" imgH="952500" progId="Equation.DSMT4">
                  <p:embed/>
                </p:oleObj>
              </mc:Choice>
              <mc:Fallback>
                <p:oleObj name="Equation" r:id="rId3" imgW="4737100" imgH="952500" progId="Equation.DSMT4">
                  <p:embed/>
                  <p:pic>
                    <p:nvPicPr>
                      <p:cNvPr id="0" name=""/>
                      <p:cNvPicPr/>
                      <p:nvPr/>
                    </p:nvPicPr>
                    <p:blipFill>
                      <a:blip r:embed="rId4"/>
                      <a:stretch>
                        <a:fillRect/>
                      </a:stretch>
                    </p:blipFill>
                    <p:spPr>
                      <a:xfrm>
                        <a:off x="1106488" y="1584325"/>
                        <a:ext cx="4737100" cy="952500"/>
                      </a:xfrm>
                      <a:prstGeom prst="rect">
                        <a:avLst/>
                      </a:prstGeom>
                    </p:spPr>
                  </p:pic>
                </p:oleObj>
              </mc:Fallback>
            </mc:AlternateContent>
          </a:graphicData>
        </a:graphic>
      </p:graphicFrame>
    </p:spTree>
    <p:extLst>
      <p:ext uri="{BB962C8B-B14F-4D97-AF65-F5344CB8AC3E}">
        <p14:creationId xmlns:p14="http://schemas.microsoft.com/office/powerpoint/2010/main" val="51606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457200" indent="-457200" algn="l">
              <a:buFont typeface="+mj-lt"/>
              <a:buAutoNum type="arabicPeriod" startAt="2"/>
            </a:pPr>
            <a:r>
              <a:rPr lang="en-US" b="1" dirty="0">
                <a:solidFill>
                  <a:srgbClr val="660066"/>
                </a:solidFill>
              </a:rPr>
              <a:t>How many miles would the airplane travel in 9 hours?</a:t>
            </a:r>
          </a:p>
          <a:p>
            <a:pPr lvl="1" algn="l"/>
            <a:r>
              <a:rPr lang="en-US" sz="2400" dirty="0">
                <a:solidFill>
                  <a:schemeClr val="tx1"/>
                </a:solidFill>
              </a:rPr>
              <a:t>Use the information found in question 1 to determine the number of miles the airplane would travel.</a:t>
            </a:r>
          </a:p>
          <a:p>
            <a:pPr lvl="1" algn="l"/>
            <a:endParaRPr lang="en-US" sz="2400" dirty="0">
              <a:solidFill>
                <a:schemeClr val="tx1"/>
              </a:solidFill>
            </a:endParaRPr>
          </a:p>
          <a:p>
            <a:pPr lvl="1" algn="l"/>
            <a:endParaRPr lang="en-US" sz="2400" dirty="0">
              <a:solidFill>
                <a:schemeClr val="tx1"/>
              </a:solidFill>
            </a:endParaRPr>
          </a:p>
          <a:p>
            <a:pPr lvl="1" algn="l"/>
            <a:endParaRPr lang="en-US" sz="2400" dirty="0">
              <a:solidFill>
                <a:schemeClr val="tx1"/>
              </a:solidFill>
            </a:endParaRPr>
          </a:p>
          <a:p>
            <a:pPr lvl="1" algn="l"/>
            <a:r>
              <a:rPr lang="en-US" sz="2400" dirty="0">
                <a:solidFill>
                  <a:schemeClr val="tx1"/>
                </a:solidFill>
              </a:rPr>
              <a:t>The airplane would travel an average of </a:t>
            </a:r>
            <a:r>
              <a:rPr lang="en-US" sz="2400" dirty="0">
                <a:solidFill>
                  <a:srgbClr val="FF0000"/>
                </a:solidFill>
              </a:rPr>
              <a:t>5,400 miles </a:t>
            </a:r>
            <a:r>
              <a:rPr lang="en-US" sz="2400" dirty="0">
                <a:solidFill>
                  <a:schemeClr val="tx1"/>
                </a:solidFill>
              </a:rPr>
              <a:t>in 9 hours.</a:t>
            </a:r>
          </a:p>
        </p:txBody>
      </p:sp>
      <p:sp>
        <p:nvSpPr>
          <p:cNvPr id="3" name="Text Placeholder 2"/>
          <p:cNvSpPr>
            <a:spLocks noGrp="1"/>
          </p:cNvSpPr>
          <p:nvPr>
            <p:ph type="body" sz="quarter" idx="10"/>
          </p:nvPr>
        </p:nvSpPr>
        <p:spPr>
          <a:xfrm>
            <a:off x="992192" y="6249100"/>
            <a:ext cx="6780208" cy="264966"/>
          </a:xfrm>
        </p:spPr>
        <p:txBody>
          <a:bodyPr/>
          <a:lstStyle/>
          <a:p>
            <a:pPr lvl="0"/>
            <a:r>
              <a:rPr lang="en-US" sz="1400" dirty="0"/>
              <a:t>Using Coordinates to Prove Geometric Theorems with Slope and Distance</a:t>
            </a:r>
          </a:p>
          <a:p>
            <a:endParaRPr lang="en-US" dirty="0"/>
          </a:p>
        </p:txBody>
      </p:sp>
      <p:sp>
        <p:nvSpPr>
          <p:cNvPr id="4" name="Slide Number Placeholder 3"/>
          <p:cNvSpPr>
            <a:spLocks noGrp="1"/>
          </p:cNvSpPr>
          <p:nvPr>
            <p:ph type="sldNum" sz="quarter" idx="11"/>
          </p:nvPr>
        </p:nvSpPr>
        <p:spPr/>
        <p:txBody>
          <a:bodyPr/>
          <a:lstStyle/>
          <a:p>
            <a:pPr>
              <a:defRPr/>
            </a:pPr>
            <a:fld id="{BEC76204-E9DE-EB49-AF45-448339670D40}" type="slidenum">
              <a:rPr lang="en-US" smtClean="0"/>
              <a:pPr>
                <a:defRPr/>
              </a:pPr>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55868498"/>
              </p:ext>
            </p:extLst>
          </p:nvPr>
        </p:nvGraphicFramePr>
        <p:xfrm>
          <a:off x="1476375" y="2332038"/>
          <a:ext cx="4508500" cy="952500"/>
        </p:xfrm>
        <a:graphic>
          <a:graphicData uri="http://schemas.openxmlformats.org/presentationml/2006/ole">
            <mc:AlternateContent xmlns:mc="http://schemas.openxmlformats.org/markup-compatibility/2006">
              <mc:Choice xmlns:v="urn:schemas-microsoft-com:vml" Requires="v">
                <p:oleObj spid="_x0000_s91208" name="Equation" r:id="rId4" imgW="4508500" imgH="952500" progId="Equation.DSMT4">
                  <p:embed/>
                </p:oleObj>
              </mc:Choice>
              <mc:Fallback>
                <p:oleObj name="Equation" r:id="rId4" imgW="4508500" imgH="952500" progId="Equation.DSMT4">
                  <p:embed/>
                  <p:pic>
                    <p:nvPicPr>
                      <p:cNvPr id="0" name=""/>
                      <p:cNvPicPr/>
                      <p:nvPr/>
                    </p:nvPicPr>
                    <p:blipFill>
                      <a:blip r:embed="rId5"/>
                      <a:stretch>
                        <a:fillRect/>
                      </a:stretch>
                    </p:blipFill>
                    <p:spPr>
                      <a:xfrm>
                        <a:off x="1476375" y="2332038"/>
                        <a:ext cx="4508500" cy="952500"/>
                      </a:xfrm>
                      <a:prstGeom prst="rect">
                        <a:avLst/>
                      </a:prstGeom>
                    </p:spPr>
                  </p:pic>
                </p:oleObj>
              </mc:Fallback>
            </mc:AlternateContent>
          </a:graphicData>
        </a:graphic>
      </p:graphicFrame>
    </p:spTree>
    <p:extLst>
      <p:ext uri="{BB962C8B-B14F-4D97-AF65-F5344CB8AC3E}">
        <p14:creationId xmlns:p14="http://schemas.microsoft.com/office/powerpoint/2010/main" val="36793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ctr"/>
            <a:endParaRPr lang="en-US" sz="8000" dirty="0"/>
          </a:p>
          <a:p>
            <a:pPr algn="ctr"/>
            <a:r>
              <a:rPr lang="en-US" sz="8000" dirty="0"/>
              <a:t>Instruction</a:t>
            </a:r>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8</a:t>
            </a:fld>
            <a:endParaRPr lang="en-US" dirty="0"/>
          </a:p>
        </p:txBody>
      </p:sp>
      <p:sp>
        <p:nvSpPr>
          <p:cNvPr id="4" name="Footer Placeholder 3"/>
          <p:cNvSpPr>
            <a:spLocks noGrp="1"/>
          </p:cNvSpPr>
          <p:nvPr>
            <p:ph type="ftr" sz="quarter" idx="13"/>
          </p:nvPr>
        </p:nvSpPr>
        <p:spPr>
          <a:xfrm>
            <a:off x="1005134" y="6294186"/>
            <a:ext cx="6805366" cy="261479"/>
          </a:xfrm>
        </p:spPr>
        <p:txBody>
          <a:bodyPr/>
          <a:lstStyle/>
          <a:p>
            <a:pPr>
              <a:defRPr/>
            </a:pPr>
            <a:r>
              <a:rPr lang="en-US" sz="1400" dirty="0"/>
              <a:t>Using Coordinates to Prove Geometric Theorems with Slope and Distance</a:t>
            </a:r>
          </a:p>
        </p:txBody>
      </p:sp>
    </p:spTree>
    <p:extLst>
      <p:ext uri="{BB962C8B-B14F-4D97-AF65-F5344CB8AC3E}">
        <p14:creationId xmlns:p14="http://schemas.microsoft.com/office/powerpoint/2010/main" val="307766967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1350" y="641350"/>
            <a:ext cx="7854950" cy="4997450"/>
          </a:xfrm>
        </p:spPr>
        <p:txBody>
          <a:bodyPr rtlCol="0"/>
          <a:lstStyle/>
          <a:p>
            <a:pPr eaLnBrk="1" fontAlgn="auto" hangingPunct="1">
              <a:spcAft>
                <a:spcPts val="0"/>
              </a:spcAft>
              <a:buFont typeface="Arial"/>
              <a:buNone/>
              <a:defRPr/>
            </a:pPr>
            <a:r>
              <a:rPr lang="en-US" sz="2800" b="1" dirty="0">
                <a:ea typeface="+mn-ea"/>
              </a:rPr>
              <a:t>Introduction</a:t>
            </a:r>
          </a:p>
          <a:p>
            <a:pPr marL="342900" indent="-342900">
              <a:buFont typeface="Arial"/>
              <a:buChar char="•"/>
            </a:pPr>
            <a:r>
              <a:rPr lang="en-US" dirty="0"/>
              <a:t>It is not uncommon for people to think of geometric figures, such as triangles and quadrilaterals, to be separate from algebra; however, we can understand and prove many geometric concepts by using algebra.</a:t>
            </a:r>
          </a:p>
          <a:p>
            <a:r>
              <a:rPr lang="en-US" dirty="0"/>
              <a:t> </a:t>
            </a:r>
          </a:p>
          <a:p>
            <a:pPr marL="342900" indent="-342900">
              <a:buFont typeface="Arial"/>
              <a:buChar char="•"/>
            </a:pPr>
            <a:r>
              <a:rPr lang="en-US" dirty="0"/>
              <a:t>In this lesson, you will see how the distance formula originated with the Pythagorean Theorem, as well as how distance between points and the slope of lines can help us to determine specific geometric shapes. </a:t>
            </a:r>
          </a:p>
        </p:txBody>
      </p:sp>
      <p:sp>
        <p:nvSpPr>
          <p:cNvPr id="2" name="Slide Number Placeholder 1"/>
          <p:cNvSpPr>
            <a:spLocks noGrp="1"/>
          </p:cNvSpPr>
          <p:nvPr>
            <p:ph type="sldNum" sz="quarter" idx="11"/>
          </p:nvPr>
        </p:nvSpPr>
        <p:spPr/>
        <p:txBody>
          <a:bodyPr/>
          <a:lstStyle/>
          <a:p>
            <a:pPr>
              <a:defRPr/>
            </a:pPr>
            <a:fld id="{8E0A64BF-F1FF-FE46-8566-4B9C9A787A73}" type="slidenum">
              <a:rPr lang="en-US" smtClean="0"/>
              <a:pPr>
                <a:defRPr/>
              </a:pPr>
              <a:t>9</a:t>
            </a:fld>
            <a:endParaRPr lang="en-US" dirty="0"/>
          </a:p>
        </p:txBody>
      </p:sp>
      <p:sp>
        <p:nvSpPr>
          <p:cNvPr id="6" name="Footer Placeholder 5"/>
          <p:cNvSpPr>
            <a:spLocks noGrp="1"/>
          </p:cNvSpPr>
          <p:nvPr>
            <p:ph type="ftr" sz="quarter" idx="13"/>
          </p:nvPr>
        </p:nvSpPr>
        <p:spPr/>
        <p:txBody>
          <a:bodyPr/>
          <a:lstStyle/>
          <a:p>
            <a:pPr>
              <a:defRPr/>
            </a:pPr>
            <a:r>
              <a:rPr lang="en-US" dirty="0"/>
              <a:t>Using Coordinates to Prove Geometric Theorems with Slope and Distance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Enhanced Instruc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9560</TotalTime>
  <Words>2559</Words>
  <Application>Microsoft Office PowerPoint</Application>
  <PresentationFormat>On-screen Show (4:3)</PresentationFormat>
  <Paragraphs>459</Paragraphs>
  <Slides>49</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ＭＳ Ｐゴシック</vt:lpstr>
      <vt:lpstr>ＭＳ Ｐゴシック</vt:lpstr>
      <vt:lpstr>Arial</vt:lpstr>
      <vt:lpstr>Calibri</vt:lpstr>
      <vt:lpstr>Myriad Pro</vt:lpstr>
      <vt:lpstr>Wingdings</vt:lpstr>
      <vt:lpstr>Zapf Dingbats</vt:lpstr>
      <vt:lpstr>Enhanced Instruction template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Walch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Walch Education</dc:creator>
  <cp:keywords/>
  <dc:description/>
  <cp:lastModifiedBy>Pam Loveridge</cp:lastModifiedBy>
  <cp:revision>204</cp:revision>
  <dcterms:created xsi:type="dcterms:W3CDTF">2012-02-22T19:14:19Z</dcterms:created>
  <dcterms:modified xsi:type="dcterms:W3CDTF">2018-07-03T01:36:03Z</dcterms:modified>
  <cp:category/>
</cp:coreProperties>
</file>