
<file path=[Content_Types].xml><?xml version="1.0" encoding="utf-8"?>
<Types xmlns="http://schemas.openxmlformats.org/package/2006/content-types">
  <Default Extension="xml" ContentType="application/xml"/>
  <Default Extension="jpg" ContentType="image/jpeg"/>
  <Default Extension="jpeg" ContentType="image/jpeg"/>
  <Default Extension="emf" ContentType="image/x-emf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85" r:id="rId3"/>
    <p:sldId id="336" r:id="rId4"/>
    <p:sldId id="286" r:id="rId5"/>
    <p:sldId id="337" r:id="rId6"/>
    <p:sldId id="287" r:id="rId7"/>
    <p:sldId id="288" r:id="rId8"/>
    <p:sldId id="338" r:id="rId9"/>
    <p:sldId id="330" r:id="rId10"/>
    <p:sldId id="332" r:id="rId11"/>
    <p:sldId id="334" r:id="rId12"/>
    <p:sldId id="335" r:id="rId13"/>
    <p:sldId id="300" r:id="rId14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775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 showGuides="1">
      <p:cViewPr>
        <p:scale>
          <a:sx n="100" d="100"/>
          <a:sy n="100" d="100"/>
        </p:scale>
        <p:origin x="-104" y="-272"/>
      </p:cViewPr>
      <p:guideLst>
        <p:guide orient="horz" pos="2160"/>
        <p:guide pos="77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70" d="100"/>
          <a:sy n="70" d="100"/>
        </p:scale>
        <p:origin x="-3294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handoutMaster" Target="handoutMasters/handoutMaster1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 dirty="0">
              <a:latin typeface="Arial"/>
              <a:ea typeface="Arial"/>
              <a:cs typeface="Arial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MS PGothic" charset="0"/>
                <a:cs typeface="MS PGothic" charset="0"/>
              </a:defRPr>
            </a:lvl1pPr>
          </a:lstStyle>
          <a:p>
            <a:fld id="{AAF90DCC-B354-B740-8116-56667B4C95ED}" type="datetime1">
              <a:rPr lang="en-US">
                <a:latin typeface="Arial"/>
                <a:ea typeface="Arial"/>
                <a:cs typeface="Arial"/>
              </a:rPr>
              <a:pPr/>
              <a:t>5/15/15</a:t>
            </a:fld>
            <a:endParaRPr lang="en-US" dirty="0">
              <a:latin typeface="Arial"/>
              <a:ea typeface="Arial"/>
              <a:cs typeface="Arial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 dirty="0">
              <a:latin typeface="Arial"/>
              <a:ea typeface="Arial"/>
              <a:cs typeface="Arial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MS PGothic" charset="0"/>
                <a:cs typeface="MS PGothic" charset="0"/>
              </a:defRPr>
            </a:lvl1pPr>
          </a:lstStyle>
          <a:p>
            <a:fld id="{304D6765-0692-8B42-8B96-6E33D152346A}" type="slidenum">
              <a:rPr lang="en-US">
                <a:latin typeface="Arial"/>
                <a:ea typeface="Arial"/>
                <a:cs typeface="Arial"/>
              </a:rPr>
              <a:pPr/>
              <a:t>‹#›</a:t>
            </a:fld>
            <a:endParaRPr lang="en-US" dirty="0">
              <a:latin typeface="Arial"/>
              <a:ea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6544885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/>
                <a:ea typeface="Arial"/>
                <a:cs typeface="Arial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/>
                <a:ea typeface="Arial"/>
                <a:cs typeface="Arial"/>
              </a:defRPr>
            </a:lvl1pPr>
          </a:lstStyle>
          <a:p>
            <a:fld id="{49111967-7D4E-1746-AA5D-9DD20F6F2E36}" type="datetime1">
              <a:rPr lang="en-US" smtClean="0"/>
              <a:pPr/>
              <a:t>5/15/15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/>
                <a:ea typeface="Arial"/>
                <a:cs typeface="Arial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/>
                <a:ea typeface="Arial"/>
                <a:cs typeface="Arial"/>
              </a:defRPr>
            </a:lvl1pPr>
          </a:lstStyle>
          <a:p>
            <a:fld id="{6057C1DB-61A9-9442-856B-A17F39B5661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880527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Arial"/>
        <a:cs typeface="Arial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Arial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Arial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Arial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Arial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453C0C34-33E1-1D42-9DAC-08DA11ACB7F2}" type="slidenum">
              <a:rPr lang="en-US" sz="1200">
                <a:latin typeface="Arial"/>
                <a:ea typeface="Arial"/>
                <a:cs typeface="Arial"/>
              </a:rPr>
              <a:pPr eaLnBrk="1" hangingPunct="1"/>
              <a:t>1</a:t>
            </a:fld>
            <a:endParaRPr lang="en-US" sz="1200" dirty="0">
              <a:latin typeface="Arial"/>
              <a:ea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509715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Arial"/>
              </a:rPr>
              <a:t>http://</a:t>
            </a:r>
            <a:r>
              <a:rPr lang="en-US" sz="1200" b="0" i="0" u="none" strike="noStrike" kern="1200" dirty="0" err="1" smtClean="0">
                <a:solidFill>
                  <a:schemeClr val="tx1"/>
                </a:solidFill>
                <a:effectLst/>
                <a:latin typeface="Arial"/>
              </a:rPr>
              <a:t>www.walch.com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Arial"/>
              </a:rPr>
              <a:t>/</a:t>
            </a:r>
            <a:r>
              <a:rPr lang="en-US" sz="1200" b="0" i="0" u="none" strike="noStrike" kern="1200" dirty="0" err="1" smtClean="0">
                <a:solidFill>
                  <a:schemeClr val="tx1"/>
                </a:solidFill>
                <a:effectLst/>
                <a:latin typeface="Arial"/>
              </a:rPr>
              <a:t>ei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Arial"/>
              </a:rPr>
              <a:t>/04016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7C1DB-61A9-9442-856B-A17F39B5661D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02156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CSS M1 SS PPT bgd Instruction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899"/>
            <a:ext cx="9144000" cy="6650182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0600" y="640567"/>
            <a:ext cx="7855776" cy="4998233"/>
          </a:xfrm>
          <a:noFill/>
          <a:ln>
            <a:noFill/>
          </a:ln>
        </p:spPr>
        <p:txBody>
          <a:bodyPr>
            <a:no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0" hasCustomPrompt="1"/>
          </p:nvPr>
        </p:nvSpPr>
        <p:spPr>
          <a:xfrm>
            <a:off x="1002582" y="6303114"/>
            <a:ext cx="6719017" cy="264966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None/>
              <a:defRPr sz="1600" b="0" i="0" baseline="0">
                <a:solidFill>
                  <a:srgbClr val="FF0000"/>
                </a:solidFill>
                <a:latin typeface="Arial"/>
                <a:cs typeface="Arial"/>
              </a:defRPr>
            </a:lvl1pPr>
          </a:lstStyle>
          <a:p>
            <a:pPr eaLnBrk="1" hangingPunct="1">
              <a:spcBef>
                <a:spcPct val="0"/>
              </a:spcBef>
            </a:pPr>
            <a:r>
              <a:rPr lang="en-US" dirty="0" smtClean="0">
                <a:cs typeface="MS PGothic" charset="0"/>
              </a:rPr>
              <a:t>1.1.1: Interpreting Complicated Expressions</a:t>
            </a:r>
            <a:endParaRPr lang="en-US" dirty="0">
              <a:cs typeface="MS PGothic" charset="0"/>
            </a:endParaRPr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297863" y="5497513"/>
            <a:ext cx="728662" cy="282575"/>
          </a:xfrm>
        </p:spPr>
        <p:txBody>
          <a:bodyPr/>
          <a:lstStyle>
            <a:lvl1pPr>
              <a:defRPr sz="1800" b="1">
                <a:solidFill>
                  <a:srgbClr val="000000"/>
                </a:solidFill>
                <a:latin typeface="Arial"/>
                <a:ea typeface="Arial"/>
                <a:cs typeface="Arial"/>
              </a:defRPr>
            </a:lvl1pPr>
          </a:lstStyle>
          <a:p>
            <a:pPr>
              <a:defRPr/>
            </a:pPr>
            <a:fld id="{61002435-FE0F-AD4B-ABF4-2A6AB94313D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2698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Arial"/>
                <a:ea typeface="Arial"/>
                <a:cs typeface="Arial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Arial"/>
                <a:ea typeface="Arial"/>
                <a:cs typeface="Arial"/>
              </a:defRPr>
            </a:lvl1pPr>
          </a:lstStyle>
          <a:p>
            <a:fld id="{F732522F-31DA-AD4B-A698-D3D54ED29A4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1" r:id="rId1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Arial"/>
          <a:cs typeface="Arial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MS PGothic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MS PGothic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MS PGothic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MS PGothic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Arial"/>
          <a:cs typeface="Arial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Arial"/>
          <a:cs typeface="Arial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Arial"/>
          <a:cs typeface="Arial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Arial"/>
          <a:cs typeface="Arial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Arial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alch.com/ei/04016" TargetMode="External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2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4" Type="http://schemas.openxmlformats.org/officeDocument/2006/relationships/image" Target="../media/image3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ubtitle 2"/>
          <p:cNvSpPr>
            <a:spLocks noGrp="1"/>
          </p:cNvSpPr>
          <p:nvPr>
            <p:ph type="subTitle" idx="1"/>
          </p:nvPr>
        </p:nvSpPr>
        <p:spPr>
          <a:xfrm>
            <a:off x="641349" y="641350"/>
            <a:ext cx="8083551" cy="5238750"/>
          </a:xfrm>
        </p:spPr>
        <p:txBody>
          <a:bodyPr/>
          <a:lstStyle/>
          <a:p>
            <a:pPr algn="l" eaLnBrk="1" hangingPunct="1"/>
            <a:r>
              <a:rPr lang="en-US" sz="2800" b="1" dirty="0" smtClean="0"/>
              <a:t>Introduction</a:t>
            </a:r>
          </a:p>
          <a:p>
            <a:pPr algn="l"/>
            <a:r>
              <a:rPr lang="en-US" dirty="0"/>
              <a:t>A linear function, which is a function that has a </a:t>
            </a:r>
            <a:r>
              <a:rPr lang="en-US" dirty="0" smtClean="0"/>
              <a:t>graph</a:t>
            </a:r>
            <a:br>
              <a:rPr lang="en-US" dirty="0" smtClean="0"/>
            </a:br>
            <a:r>
              <a:rPr lang="en-US" dirty="0" smtClean="0"/>
              <a:t>that </a:t>
            </a:r>
            <a:r>
              <a:rPr lang="en-US" dirty="0"/>
              <a:t>is a straight line, has certain properties. Two such properties are the location where the graph of </a:t>
            </a:r>
            <a:r>
              <a:rPr lang="en-US" dirty="0" smtClean="0"/>
              <a:t>the</a:t>
            </a:r>
            <a:br>
              <a:rPr lang="en-US" dirty="0" smtClean="0"/>
            </a:br>
            <a:r>
              <a:rPr lang="en-US" dirty="0" smtClean="0"/>
              <a:t>function </a:t>
            </a:r>
            <a:r>
              <a:rPr lang="en-US" dirty="0"/>
              <a:t>crosses the </a:t>
            </a:r>
            <a:r>
              <a:rPr lang="en-US" i="1" dirty="0"/>
              <a:t>x</a:t>
            </a:r>
            <a:r>
              <a:rPr lang="en-US" dirty="0"/>
              <a:t>-axis, and the location where the graph </a:t>
            </a:r>
            <a:r>
              <a:rPr lang="en-US" dirty="0" smtClean="0"/>
              <a:t>of</a:t>
            </a:r>
            <a:r>
              <a:rPr lang="en-US" dirty="0"/>
              <a:t> </a:t>
            </a:r>
            <a:r>
              <a:rPr lang="en-US" dirty="0" smtClean="0"/>
              <a:t>the </a:t>
            </a:r>
            <a:r>
              <a:rPr lang="en-US" dirty="0"/>
              <a:t>function crosses the </a:t>
            </a:r>
            <a:r>
              <a:rPr lang="en-US" i="1" dirty="0"/>
              <a:t>y</a:t>
            </a:r>
            <a:r>
              <a:rPr lang="en-US" dirty="0"/>
              <a:t>-axis. Knowing these locations can help determine important information </a:t>
            </a:r>
            <a:r>
              <a:rPr lang="en-US" dirty="0" smtClean="0"/>
              <a:t>in</a:t>
            </a:r>
            <a:br>
              <a:rPr lang="en-US" dirty="0" smtClean="0"/>
            </a:br>
            <a:r>
              <a:rPr lang="en-US" dirty="0" smtClean="0"/>
              <a:t>real</a:t>
            </a:r>
            <a:r>
              <a:rPr lang="en-US" dirty="0"/>
              <a:t>-world contexts. For example, suppose that the </a:t>
            </a:r>
            <a:r>
              <a:rPr lang="en-US" dirty="0" smtClean="0"/>
              <a:t>equation </a:t>
            </a:r>
            <a:r>
              <a:rPr lang="en-US" i="1" dirty="0" smtClean="0"/>
              <a:t>y </a:t>
            </a:r>
            <a:r>
              <a:rPr lang="en-US" dirty="0"/>
              <a:t>= –275</a:t>
            </a:r>
            <a:r>
              <a:rPr lang="en-US" i="1" dirty="0"/>
              <a:t>x </a:t>
            </a:r>
            <a:r>
              <a:rPr lang="en-US" dirty="0"/>
              <a:t>+ 825 models the depth, </a:t>
            </a:r>
            <a:r>
              <a:rPr lang="en-US" i="1" dirty="0"/>
              <a:t>y</a:t>
            </a:r>
            <a:r>
              <a:rPr lang="en-US" dirty="0"/>
              <a:t>, in feet</a:t>
            </a:r>
            <a:r>
              <a:rPr lang="en-US" dirty="0" smtClean="0"/>
              <a:t>,</a:t>
            </a:r>
            <a:br>
              <a:rPr lang="en-US" dirty="0" smtClean="0"/>
            </a:br>
            <a:r>
              <a:rPr lang="en-US" dirty="0" smtClean="0"/>
              <a:t>of </a:t>
            </a:r>
            <a:r>
              <a:rPr lang="en-US" dirty="0"/>
              <a:t>a submarine </a:t>
            </a:r>
            <a:r>
              <a:rPr lang="en-US" i="1" dirty="0"/>
              <a:t>x </a:t>
            </a:r>
            <a:r>
              <a:rPr lang="en-US" dirty="0"/>
              <a:t>minutes after it begins its rise to the surface. Finding where the function crosses the </a:t>
            </a:r>
            <a:r>
              <a:rPr lang="en-US" i="1" dirty="0"/>
              <a:t>x</a:t>
            </a:r>
            <a:r>
              <a:rPr lang="en-US" dirty="0"/>
              <a:t>-</a:t>
            </a:r>
            <a:r>
              <a:rPr lang="en-US" dirty="0" smtClean="0"/>
              <a:t>axis</a:t>
            </a:r>
            <a:br>
              <a:rPr lang="en-US" dirty="0" smtClean="0"/>
            </a:br>
            <a:r>
              <a:rPr lang="en-US" dirty="0" smtClean="0"/>
              <a:t>will </a:t>
            </a:r>
            <a:r>
              <a:rPr lang="en-US" dirty="0"/>
              <a:t>tell us the number of minutes the submarine </a:t>
            </a:r>
            <a:r>
              <a:rPr lang="en-US" dirty="0" smtClean="0"/>
              <a:t>must</a:t>
            </a:r>
            <a:br>
              <a:rPr lang="en-US" dirty="0" smtClean="0"/>
            </a:br>
            <a:r>
              <a:rPr lang="en-US" dirty="0" smtClean="0"/>
              <a:t>rise </a:t>
            </a:r>
            <a:r>
              <a:rPr lang="en-US" dirty="0"/>
              <a:t>before it reaches the surface of the water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15363" name="Slide Number Placeholder 1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FAD9FB24-FCE3-A34A-A281-0D4F41CD588B}" type="slidenum"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</a:rPr>
              <a:pPr eaLnBrk="1" hangingPunct="1"/>
              <a:t>1</a:t>
            </a:fld>
            <a:endParaRPr lang="en-US" sz="1800" dirty="0">
              <a:solidFill>
                <a:srgbClr val="000000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1005132" y="6246813"/>
            <a:ext cx="6627568" cy="360816"/>
          </a:xfrm>
        </p:spPr>
        <p:txBody>
          <a:bodyPr/>
          <a:lstStyle/>
          <a:p>
            <a:r>
              <a:rPr lang="sv-SE" dirty="0" smtClean="0"/>
              <a:t>2.6 Skill </a:t>
            </a:r>
            <a:r>
              <a:rPr lang="sv-SE" dirty="0"/>
              <a:t>2</a:t>
            </a:r>
            <a:r>
              <a:rPr lang="en-US" dirty="0" smtClean="0"/>
              <a:t>: Determining </a:t>
            </a:r>
            <a:r>
              <a:rPr lang="en-US" dirty="0"/>
              <a:t>the Intercepts of Linear Functions 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2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8D968AB2-F23F-5845-B880-32ACD3B8E74E}" type="slidenum"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</a:rPr>
              <a:pPr eaLnBrk="1" hangingPunct="1"/>
              <a:t>10</a:t>
            </a:fld>
            <a:endParaRPr lang="en-US" sz="1800" dirty="0">
              <a:solidFill>
                <a:srgbClr val="000000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6" name="Subtitle 1"/>
          <p:cNvSpPr>
            <a:spLocks noGrp="1"/>
          </p:cNvSpPr>
          <p:nvPr>
            <p:ph type="subTitle" idx="1"/>
          </p:nvPr>
        </p:nvSpPr>
        <p:spPr>
          <a:xfrm>
            <a:off x="641350" y="641350"/>
            <a:ext cx="8083550" cy="499745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2800" b="1" dirty="0" smtClean="0">
                <a:ea typeface="+mn-ea"/>
              </a:rPr>
              <a:t>Guided Practice: </a:t>
            </a:r>
            <a:r>
              <a:rPr lang="en-US" sz="2800" b="1" dirty="0">
                <a:solidFill>
                  <a:srgbClr val="000090"/>
                </a:solidFill>
                <a:ea typeface="+mn-ea"/>
              </a:rPr>
              <a:t>Example </a:t>
            </a:r>
            <a:r>
              <a:rPr lang="en-US" sz="2800" b="1" dirty="0" smtClean="0">
                <a:solidFill>
                  <a:srgbClr val="000090"/>
                </a:solidFill>
                <a:ea typeface="+mn-ea"/>
              </a:rPr>
              <a:t>3, </a:t>
            </a:r>
            <a:r>
              <a:rPr lang="en-US" sz="2800" b="1" i="1" dirty="0" smtClean="0">
                <a:solidFill>
                  <a:srgbClr val="000090"/>
                </a:solidFill>
              </a:rPr>
              <a:t>continued</a:t>
            </a:r>
            <a:endParaRPr lang="en-US" sz="2800" dirty="0" smtClean="0"/>
          </a:p>
          <a:p>
            <a:pPr marL="514350" indent="-557784" algn="l">
              <a:buFont typeface="+mj-lt"/>
              <a:buAutoNum type="arabicPeriod" startAt="3"/>
            </a:pPr>
            <a:r>
              <a:rPr lang="en-US" sz="2800" b="1" dirty="0" smtClean="0">
                <a:solidFill>
                  <a:srgbClr val="660066"/>
                </a:solidFill>
              </a:rPr>
              <a:t>Determine </a:t>
            </a:r>
            <a:r>
              <a:rPr lang="en-US" sz="2800" b="1" dirty="0">
                <a:solidFill>
                  <a:srgbClr val="660066"/>
                </a:solidFill>
              </a:rPr>
              <a:t>the </a:t>
            </a:r>
            <a:r>
              <a:rPr lang="en-US" sz="2800" b="1" i="1" dirty="0">
                <a:solidFill>
                  <a:srgbClr val="660066"/>
                </a:solidFill>
              </a:rPr>
              <a:t>y</a:t>
            </a:r>
            <a:r>
              <a:rPr lang="en-US" sz="2800" b="1" dirty="0">
                <a:solidFill>
                  <a:srgbClr val="660066"/>
                </a:solidFill>
              </a:rPr>
              <a:t>-intercept of the line represented by the equation</a:t>
            </a:r>
            <a:r>
              <a:rPr lang="en-US" sz="2800" b="1" dirty="0" smtClean="0">
                <a:solidFill>
                  <a:srgbClr val="660066"/>
                </a:solidFill>
              </a:rPr>
              <a:t>.</a:t>
            </a:r>
          </a:p>
          <a:p>
            <a:pPr lvl="1" algn="l"/>
            <a:r>
              <a:rPr lang="en-US" sz="2400" dirty="0">
                <a:solidFill>
                  <a:schemeClr val="tx1"/>
                </a:solidFill>
              </a:rPr>
              <a:t>For an equation in slope-intercept form, </a:t>
            </a:r>
            <a:r>
              <a:rPr lang="en-US" sz="2400" i="1" dirty="0">
                <a:solidFill>
                  <a:schemeClr val="tx1"/>
                </a:solidFill>
              </a:rPr>
              <a:t>m </a:t>
            </a:r>
            <a:r>
              <a:rPr lang="en-US" sz="2400" dirty="0">
                <a:solidFill>
                  <a:schemeClr val="tx1"/>
                </a:solidFill>
              </a:rPr>
              <a:t>is the slope, and </a:t>
            </a:r>
            <a:r>
              <a:rPr lang="en-US" sz="2400" i="1" dirty="0">
                <a:solidFill>
                  <a:schemeClr val="tx1"/>
                </a:solidFill>
              </a:rPr>
              <a:t>b </a:t>
            </a:r>
            <a:r>
              <a:rPr lang="en-US" sz="2400" dirty="0">
                <a:solidFill>
                  <a:schemeClr val="tx1"/>
                </a:solidFill>
              </a:rPr>
              <a:t>is the </a:t>
            </a:r>
            <a:r>
              <a:rPr lang="en-US" sz="2400" i="1" dirty="0">
                <a:solidFill>
                  <a:schemeClr val="tx1"/>
                </a:solidFill>
              </a:rPr>
              <a:t>y</a:t>
            </a:r>
            <a:r>
              <a:rPr lang="en-US" sz="2400" dirty="0">
                <a:solidFill>
                  <a:schemeClr val="tx1"/>
                </a:solidFill>
              </a:rPr>
              <a:t>-intercept. Therefore, because </a:t>
            </a:r>
            <a:r>
              <a:rPr lang="en-US" sz="2400" i="1" dirty="0">
                <a:solidFill>
                  <a:schemeClr val="tx1"/>
                </a:solidFill>
              </a:rPr>
              <a:t>b </a:t>
            </a:r>
            <a:r>
              <a:rPr lang="en-US" sz="2400" dirty="0">
                <a:solidFill>
                  <a:schemeClr val="tx1"/>
                </a:solidFill>
              </a:rPr>
              <a:t>= 30 in the equation, 30 is the </a:t>
            </a:r>
            <a:r>
              <a:rPr lang="en-US" sz="2400" i="1" dirty="0">
                <a:solidFill>
                  <a:schemeClr val="tx1"/>
                </a:solidFill>
              </a:rPr>
              <a:t>y</a:t>
            </a:r>
            <a:r>
              <a:rPr lang="en-US" sz="2400" dirty="0">
                <a:solidFill>
                  <a:schemeClr val="tx1"/>
                </a:solidFill>
              </a:rPr>
              <a:t>-intercept of the line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  <a:endParaRPr lang="en-US" sz="2800" b="1" dirty="0">
              <a:solidFill>
                <a:srgbClr val="660066"/>
              </a:solidFill>
            </a:endParaRPr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1005132" y="6246813"/>
            <a:ext cx="6741868" cy="360816"/>
          </a:xfrm>
        </p:spPr>
        <p:txBody>
          <a:bodyPr/>
          <a:lstStyle/>
          <a:p>
            <a:r>
              <a:rPr lang="sv-SE" dirty="0"/>
              <a:t>2.6 Skill 2</a:t>
            </a:r>
            <a:r>
              <a:rPr lang="en-US" dirty="0"/>
              <a:t>: Determining the Intercepts of Linear Functions </a:t>
            </a:r>
          </a:p>
        </p:txBody>
      </p:sp>
    </p:spTree>
    <p:extLst>
      <p:ext uri="{BB962C8B-B14F-4D97-AF65-F5344CB8AC3E}">
        <p14:creationId xmlns:p14="http://schemas.microsoft.com/office/powerpoint/2010/main" val="19787761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2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8D968AB2-F23F-5845-B880-32ACD3B8E74E}" type="slidenum"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</a:rPr>
              <a:pPr eaLnBrk="1" hangingPunct="1"/>
              <a:t>11</a:t>
            </a:fld>
            <a:endParaRPr lang="en-US" sz="1800" dirty="0">
              <a:solidFill>
                <a:srgbClr val="000000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6" name="Subtitle 1"/>
          <p:cNvSpPr>
            <a:spLocks noGrp="1"/>
          </p:cNvSpPr>
          <p:nvPr>
            <p:ph type="subTitle" idx="1"/>
          </p:nvPr>
        </p:nvSpPr>
        <p:spPr>
          <a:xfrm>
            <a:off x="641350" y="641350"/>
            <a:ext cx="8197850" cy="525145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2800" b="1" dirty="0" smtClean="0">
                <a:ea typeface="+mn-ea"/>
              </a:rPr>
              <a:t>Guided Practice: </a:t>
            </a:r>
            <a:r>
              <a:rPr lang="en-US" sz="2800" b="1" dirty="0">
                <a:solidFill>
                  <a:srgbClr val="000090"/>
                </a:solidFill>
                <a:ea typeface="+mn-ea"/>
              </a:rPr>
              <a:t>Example </a:t>
            </a:r>
            <a:r>
              <a:rPr lang="en-US" sz="2800" b="1" dirty="0" smtClean="0">
                <a:solidFill>
                  <a:srgbClr val="000090"/>
                </a:solidFill>
                <a:ea typeface="+mn-ea"/>
              </a:rPr>
              <a:t>3, </a:t>
            </a:r>
            <a:r>
              <a:rPr lang="en-US" sz="2800" b="1" i="1" dirty="0" smtClean="0">
                <a:solidFill>
                  <a:srgbClr val="000090"/>
                </a:solidFill>
              </a:rPr>
              <a:t>continued</a:t>
            </a:r>
            <a:endParaRPr lang="en-US" sz="2800" dirty="0" smtClean="0"/>
          </a:p>
          <a:p>
            <a:pPr marL="514350" indent="-557784" algn="l">
              <a:buFont typeface="+mj-lt"/>
              <a:buAutoNum type="arabicPeriod" startAt="4"/>
            </a:pPr>
            <a:r>
              <a:rPr lang="en-US" sz="2800" b="1" dirty="0" smtClean="0">
                <a:solidFill>
                  <a:srgbClr val="660066"/>
                </a:solidFill>
              </a:rPr>
              <a:t>Determine </a:t>
            </a:r>
            <a:r>
              <a:rPr lang="en-US" sz="2800" b="1" dirty="0">
                <a:solidFill>
                  <a:srgbClr val="660066"/>
                </a:solidFill>
              </a:rPr>
              <a:t>the maximum number of color copies the customer can make</a:t>
            </a:r>
            <a:r>
              <a:rPr lang="en-US" sz="2800" b="1" dirty="0" smtClean="0">
                <a:solidFill>
                  <a:srgbClr val="660066"/>
                </a:solidFill>
              </a:rPr>
              <a:t>.</a:t>
            </a:r>
          </a:p>
          <a:p>
            <a:pPr lvl="1" algn="l">
              <a:spcAft>
                <a:spcPts val="600"/>
              </a:spcAft>
            </a:pPr>
            <a:r>
              <a:rPr lang="en-US" sz="2380" dirty="0">
                <a:solidFill>
                  <a:schemeClr val="tx1"/>
                </a:solidFill>
              </a:rPr>
              <a:t>The customer can make the maximum number of color copies when the number of black-and-white copies made is 0. The variable </a:t>
            </a:r>
            <a:r>
              <a:rPr lang="en-US" sz="2380" i="1" dirty="0">
                <a:solidFill>
                  <a:schemeClr val="tx1"/>
                </a:solidFill>
              </a:rPr>
              <a:t>x </a:t>
            </a:r>
            <a:r>
              <a:rPr lang="en-US" sz="2380" dirty="0">
                <a:solidFill>
                  <a:schemeClr val="tx1"/>
                </a:solidFill>
              </a:rPr>
              <a:t>represents the number of black-and-white copies made, so the value that represents the maximum number of color copies is the </a:t>
            </a:r>
            <a:r>
              <a:rPr lang="en-US" sz="2380" i="1" dirty="0">
                <a:solidFill>
                  <a:schemeClr val="tx1"/>
                </a:solidFill>
              </a:rPr>
              <a:t>y</a:t>
            </a:r>
            <a:r>
              <a:rPr lang="en-US" sz="2380" dirty="0">
                <a:solidFill>
                  <a:schemeClr val="tx1"/>
                </a:solidFill>
              </a:rPr>
              <a:t>-intercept of the equation, because it occurs at </a:t>
            </a:r>
            <a:r>
              <a:rPr lang="en-US" sz="2380" i="1" dirty="0">
                <a:solidFill>
                  <a:schemeClr val="tx1"/>
                </a:solidFill>
              </a:rPr>
              <a:t>x </a:t>
            </a:r>
            <a:r>
              <a:rPr lang="en-US" sz="2380" dirty="0">
                <a:solidFill>
                  <a:schemeClr val="tx1"/>
                </a:solidFill>
              </a:rPr>
              <a:t>= 0. </a:t>
            </a:r>
          </a:p>
          <a:p>
            <a:pPr lvl="1" algn="l"/>
            <a:r>
              <a:rPr lang="en-US" sz="2380" dirty="0" smtClean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	</a:t>
            </a:r>
          </a:p>
          <a:p>
            <a:pPr marL="514350" indent="-557784" algn="l">
              <a:buFont typeface="+mj-lt"/>
              <a:buAutoNum type="arabicPeriod"/>
            </a:pPr>
            <a:endParaRPr lang="en-US" sz="2800" b="1" dirty="0">
              <a:solidFill>
                <a:srgbClr val="660066"/>
              </a:solidFill>
            </a:endParaRPr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1005132" y="6246813"/>
            <a:ext cx="6741868" cy="360816"/>
          </a:xfrm>
        </p:spPr>
        <p:txBody>
          <a:bodyPr/>
          <a:lstStyle/>
          <a:p>
            <a:r>
              <a:rPr lang="sv-SE" dirty="0"/>
              <a:t>2.6 Skill 2</a:t>
            </a:r>
            <a:r>
              <a:rPr lang="en-US" dirty="0"/>
              <a:t>: Determining the Intercepts of Linear Functions </a:t>
            </a:r>
          </a:p>
        </p:txBody>
      </p:sp>
    </p:spTree>
    <p:extLst>
      <p:ext uri="{BB962C8B-B14F-4D97-AF65-F5344CB8AC3E}">
        <p14:creationId xmlns:p14="http://schemas.microsoft.com/office/powerpoint/2010/main" val="19787761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2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8D968AB2-F23F-5845-B880-32ACD3B8E74E}" type="slidenum"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</a:rPr>
              <a:pPr eaLnBrk="1" hangingPunct="1"/>
              <a:t>12</a:t>
            </a:fld>
            <a:endParaRPr lang="en-US" sz="1800" dirty="0">
              <a:solidFill>
                <a:srgbClr val="000000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6" name="Subtitle 1"/>
          <p:cNvSpPr>
            <a:spLocks noGrp="1"/>
          </p:cNvSpPr>
          <p:nvPr>
            <p:ph type="subTitle" idx="1"/>
          </p:nvPr>
        </p:nvSpPr>
        <p:spPr>
          <a:xfrm>
            <a:off x="641350" y="641350"/>
            <a:ext cx="8083550" cy="499745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2800" b="1" dirty="0" smtClean="0">
                <a:ea typeface="+mn-ea"/>
              </a:rPr>
              <a:t>Guided Practice: </a:t>
            </a:r>
            <a:r>
              <a:rPr lang="en-US" sz="2800" b="1" dirty="0">
                <a:solidFill>
                  <a:srgbClr val="000090"/>
                </a:solidFill>
                <a:ea typeface="+mn-ea"/>
              </a:rPr>
              <a:t>Example </a:t>
            </a:r>
            <a:r>
              <a:rPr lang="en-US" sz="2800" b="1" dirty="0" smtClean="0">
                <a:solidFill>
                  <a:srgbClr val="000090"/>
                </a:solidFill>
                <a:ea typeface="+mn-ea"/>
              </a:rPr>
              <a:t>3, </a:t>
            </a:r>
            <a:r>
              <a:rPr lang="en-US" sz="2800" b="1" i="1" dirty="0" smtClean="0">
                <a:solidFill>
                  <a:srgbClr val="000090"/>
                </a:solidFill>
              </a:rPr>
              <a:t>continued</a:t>
            </a:r>
          </a:p>
          <a:p>
            <a:pPr marL="0" lvl="1" algn="l">
              <a:spcAft>
                <a:spcPts val="600"/>
              </a:spcAft>
            </a:pPr>
            <a:r>
              <a:rPr lang="en-US" sz="2380" dirty="0">
                <a:solidFill>
                  <a:schemeClr val="tx1"/>
                </a:solidFill>
              </a:rPr>
              <a:t>Substitute 0 for </a:t>
            </a:r>
            <a:r>
              <a:rPr lang="en-US" sz="2380" i="1" dirty="0">
                <a:solidFill>
                  <a:schemeClr val="tx1"/>
                </a:solidFill>
              </a:rPr>
              <a:t>x </a:t>
            </a:r>
            <a:r>
              <a:rPr lang="en-US" sz="2380" dirty="0">
                <a:solidFill>
                  <a:schemeClr val="tx1"/>
                </a:solidFill>
              </a:rPr>
              <a:t>in the original equation and solve for </a:t>
            </a:r>
            <a:r>
              <a:rPr lang="en-US" sz="2380" i="1" dirty="0">
                <a:solidFill>
                  <a:schemeClr val="tx1"/>
                </a:solidFill>
              </a:rPr>
              <a:t>y</a:t>
            </a:r>
            <a:r>
              <a:rPr lang="en-US" sz="2380" dirty="0">
                <a:solidFill>
                  <a:schemeClr val="tx1"/>
                </a:solidFill>
              </a:rPr>
              <a:t>.</a:t>
            </a:r>
          </a:p>
          <a:p>
            <a:pPr lvl="2" algn="l"/>
            <a:r>
              <a:rPr lang="fr-FR" sz="2380" dirty="0">
                <a:solidFill>
                  <a:schemeClr val="tx1"/>
                </a:solidFill>
              </a:rPr>
              <a:t>12</a:t>
            </a:r>
            <a:r>
              <a:rPr lang="fr-FR" sz="2380" i="1" dirty="0">
                <a:solidFill>
                  <a:schemeClr val="tx1"/>
                </a:solidFill>
              </a:rPr>
              <a:t>x </a:t>
            </a:r>
            <a:r>
              <a:rPr lang="fr-FR" sz="2380" dirty="0">
                <a:solidFill>
                  <a:srgbClr val="000000"/>
                </a:solidFill>
              </a:rPr>
              <a:t>+ 20</a:t>
            </a:r>
            <a:r>
              <a:rPr lang="fr-FR" sz="2380" i="1" dirty="0">
                <a:solidFill>
                  <a:srgbClr val="000000"/>
                </a:solidFill>
              </a:rPr>
              <a:t>y </a:t>
            </a:r>
            <a:r>
              <a:rPr lang="fr-FR" sz="2380" dirty="0">
                <a:solidFill>
                  <a:srgbClr val="000000"/>
                </a:solidFill>
              </a:rPr>
              <a:t>= 600 						Original equation </a:t>
            </a:r>
          </a:p>
          <a:p>
            <a:pPr lvl="2" algn="l"/>
            <a:r>
              <a:rPr lang="fr-FR" sz="2380" dirty="0">
                <a:solidFill>
                  <a:srgbClr val="000000"/>
                </a:solidFill>
              </a:rPr>
              <a:t>12(0) + 20</a:t>
            </a:r>
            <a:r>
              <a:rPr lang="fr-FR" sz="2380" i="1" dirty="0">
                <a:solidFill>
                  <a:srgbClr val="000000"/>
                </a:solidFill>
              </a:rPr>
              <a:t>y </a:t>
            </a:r>
            <a:r>
              <a:rPr lang="fr-FR" sz="2380" dirty="0">
                <a:solidFill>
                  <a:srgbClr val="000000"/>
                </a:solidFill>
              </a:rPr>
              <a:t>= 600 					Substitute 0 for </a:t>
            </a:r>
            <a:r>
              <a:rPr lang="fr-FR" sz="2380" i="1" dirty="0">
                <a:solidFill>
                  <a:srgbClr val="000000"/>
                </a:solidFill>
              </a:rPr>
              <a:t>x</a:t>
            </a:r>
            <a:r>
              <a:rPr lang="fr-FR" sz="2380" dirty="0">
                <a:solidFill>
                  <a:srgbClr val="000000"/>
                </a:solidFill>
              </a:rPr>
              <a:t>. </a:t>
            </a:r>
          </a:p>
          <a:p>
            <a:pPr algn="l"/>
            <a:r>
              <a:rPr lang="fr-FR" sz="2380" dirty="0"/>
              <a:t>  </a:t>
            </a:r>
            <a:r>
              <a:rPr lang="fr-FR" sz="2380" dirty="0" smtClean="0"/>
              <a:t>			</a:t>
            </a:r>
            <a:r>
              <a:rPr lang="en-US" dirty="0" smtClean="0">
                <a:solidFill>
                  <a:schemeClr val="tx1"/>
                </a:solidFill>
              </a:rPr>
              <a:t>20</a:t>
            </a:r>
            <a:r>
              <a:rPr lang="en-US" i="1" dirty="0" smtClean="0">
                <a:solidFill>
                  <a:schemeClr val="tx1"/>
                </a:solidFill>
              </a:rPr>
              <a:t>y </a:t>
            </a:r>
            <a:r>
              <a:rPr lang="en-US" dirty="0">
                <a:solidFill>
                  <a:schemeClr val="tx1"/>
                </a:solidFill>
              </a:rPr>
              <a:t>= </a:t>
            </a:r>
            <a:r>
              <a:rPr lang="en-US" dirty="0" smtClean="0">
                <a:solidFill>
                  <a:schemeClr val="tx1"/>
                </a:solidFill>
              </a:rPr>
              <a:t>600						Multiply.</a:t>
            </a:r>
          </a:p>
          <a:p>
            <a:pPr lvl="2" algn="l">
              <a:spcAft>
                <a:spcPts val="1200"/>
              </a:spcAft>
            </a:pPr>
            <a:r>
              <a:rPr lang="en-US" i="1" dirty="0" smtClean="0">
                <a:solidFill>
                  <a:schemeClr val="tx1"/>
                </a:solidFill>
              </a:rPr>
              <a:t>y </a:t>
            </a:r>
            <a:r>
              <a:rPr lang="en-US" dirty="0">
                <a:solidFill>
                  <a:schemeClr val="tx1"/>
                </a:solidFill>
              </a:rPr>
              <a:t>= </a:t>
            </a:r>
            <a:r>
              <a:rPr lang="en-US" dirty="0" smtClean="0">
                <a:solidFill>
                  <a:schemeClr val="tx1"/>
                </a:solidFill>
              </a:rPr>
              <a:t>30 						Divide </a:t>
            </a:r>
            <a:r>
              <a:rPr lang="en-US" dirty="0">
                <a:solidFill>
                  <a:schemeClr val="tx1"/>
                </a:solidFill>
              </a:rPr>
              <a:t>both sides by 20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0" lvl="1" algn="l"/>
            <a:r>
              <a:rPr lang="en-US" sz="2400" dirty="0">
                <a:solidFill>
                  <a:schemeClr val="tx1"/>
                </a:solidFill>
              </a:rPr>
              <a:t>The maximum number of color copies the customer can make is 30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1005132" y="6246813"/>
            <a:ext cx="6741868" cy="360816"/>
          </a:xfrm>
        </p:spPr>
        <p:txBody>
          <a:bodyPr/>
          <a:lstStyle/>
          <a:p>
            <a:r>
              <a:rPr lang="sv-SE" dirty="0"/>
              <a:t>2.6 Skill 2</a:t>
            </a:r>
            <a:r>
              <a:rPr lang="en-US" dirty="0"/>
              <a:t>: Determining the Intercepts of Linear Functions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1089" y="4618521"/>
            <a:ext cx="1352739" cy="1200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29849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en-US" sz="2800" b="1" dirty="0"/>
              <a:t>Guided Practice: </a:t>
            </a:r>
            <a:r>
              <a:rPr lang="en-US" sz="2800" b="1" dirty="0">
                <a:solidFill>
                  <a:srgbClr val="000090"/>
                </a:solidFill>
              </a:rPr>
              <a:t>Example </a:t>
            </a:r>
            <a:r>
              <a:rPr lang="en-US" sz="2800" b="1" dirty="0" smtClean="0">
                <a:solidFill>
                  <a:srgbClr val="000090"/>
                </a:solidFill>
              </a:rPr>
              <a:t>3, </a:t>
            </a:r>
            <a:r>
              <a:rPr lang="en-US" sz="2800" b="1" i="1" dirty="0">
                <a:solidFill>
                  <a:srgbClr val="000090"/>
                </a:solidFill>
              </a:rPr>
              <a:t>continued</a:t>
            </a:r>
            <a:endParaRPr lang="en-US" sz="2800" b="1" dirty="0">
              <a:solidFill>
                <a:srgbClr val="000090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1002435-FE0F-AD4B-ABF4-2A6AB94313DD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pic>
        <p:nvPicPr>
          <p:cNvPr id="5" name="Picture 4" descr="play-button-lg.png">
            <a:hlinkClick r:id="rId3"/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0" y="2095500"/>
            <a:ext cx="2654300" cy="265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1005132" y="6246813"/>
            <a:ext cx="6729168" cy="360816"/>
          </a:xfrm>
        </p:spPr>
        <p:txBody>
          <a:bodyPr/>
          <a:lstStyle/>
          <a:p>
            <a:r>
              <a:rPr lang="sv-SE" dirty="0"/>
              <a:t>2.6 Skill 2</a:t>
            </a:r>
            <a:r>
              <a:rPr lang="en-US" dirty="0"/>
              <a:t>: Determining the Intercepts of Linear Functions </a:t>
            </a:r>
          </a:p>
        </p:txBody>
      </p:sp>
    </p:spTree>
    <p:extLst>
      <p:ext uri="{BB962C8B-B14F-4D97-AF65-F5344CB8AC3E}">
        <p14:creationId xmlns:p14="http://schemas.microsoft.com/office/powerpoint/2010/main" val="3490236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2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3564C0FE-1B50-A244-8865-0271017718B4}" type="slidenum"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</a:rPr>
              <a:pPr eaLnBrk="1" hangingPunct="1"/>
              <a:t>2</a:t>
            </a:fld>
            <a:endParaRPr lang="en-US" sz="1800" dirty="0">
              <a:solidFill>
                <a:srgbClr val="000000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6" name="Subtitle 1"/>
          <p:cNvSpPr>
            <a:spLocks noGrp="1"/>
          </p:cNvSpPr>
          <p:nvPr>
            <p:ph type="subTitle" idx="1"/>
          </p:nvPr>
        </p:nvSpPr>
        <p:spPr>
          <a:xfrm>
            <a:off x="641350" y="641350"/>
            <a:ext cx="8083550" cy="5138738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sz="2800" b="1" dirty="0" smtClean="0">
                <a:ea typeface="+mn-ea"/>
              </a:rPr>
              <a:t>Key Concepts</a:t>
            </a:r>
            <a:endParaRPr lang="en-US" sz="2000" b="1" dirty="0" smtClean="0">
              <a:ea typeface="+mn-ea"/>
            </a:endParaRPr>
          </a:p>
          <a:p>
            <a:pPr algn="l"/>
            <a:r>
              <a:rPr lang="en-US" b="1" dirty="0"/>
              <a:t>Linear Functions </a:t>
            </a:r>
            <a:endParaRPr lang="en-US" dirty="0"/>
          </a:p>
          <a:p>
            <a:pPr marL="342900" indent="-342900" algn="l">
              <a:buFont typeface="Arial"/>
              <a:buChar char="•"/>
            </a:pPr>
            <a:r>
              <a:rPr lang="en-US" b="1" dirty="0"/>
              <a:t>Linear functions </a:t>
            </a:r>
            <a:r>
              <a:rPr lang="en-US" dirty="0"/>
              <a:t>form a straight line when graphed, and can be written in the form </a:t>
            </a:r>
            <a:r>
              <a:rPr lang="en-US" i="1" dirty="0"/>
              <a:t>y </a:t>
            </a:r>
            <a:r>
              <a:rPr lang="en-US" dirty="0"/>
              <a:t>= </a:t>
            </a:r>
            <a:r>
              <a:rPr lang="en-US" i="1" dirty="0"/>
              <a:t>mx </a:t>
            </a:r>
            <a:r>
              <a:rPr lang="en-US" dirty="0"/>
              <a:t>+ </a:t>
            </a:r>
            <a:r>
              <a:rPr lang="en-US" i="1" dirty="0"/>
              <a:t>b</a:t>
            </a:r>
            <a:r>
              <a:rPr lang="en-US" dirty="0"/>
              <a:t>, in which </a:t>
            </a:r>
            <a:r>
              <a:rPr lang="en-US" i="1" dirty="0" smtClean="0"/>
              <a:t>m</a:t>
            </a:r>
            <a:br>
              <a:rPr lang="en-US" i="1" dirty="0" smtClean="0"/>
            </a:br>
            <a:r>
              <a:rPr lang="en-US" dirty="0" smtClean="0"/>
              <a:t>is </a:t>
            </a:r>
            <a:r>
              <a:rPr lang="en-US" dirty="0"/>
              <a:t>the slope and </a:t>
            </a:r>
            <a:r>
              <a:rPr lang="en-US" i="1" dirty="0"/>
              <a:t>b </a:t>
            </a:r>
            <a:r>
              <a:rPr lang="en-US" dirty="0"/>
              <a:t>is the </a:t>
            </a:r>
            <a:r>
              <a:rPr lang="en-US" i="1" dirty="0"/>
              <a:t>y</a:t>
            </a:r>
            <a:r>
              <a:rPr lang="en-US" dirty="0"/>
              <a:t>-intercept. </a:t>
            </a:r>
          </a:p>
          <a:p>
            <a:pPr marL="342900" indent="-342900" algn="l">
              <a:lnSpc>
                <a:spcPct val="150000"/>
              </a:lnSpc>
              <a:spcAft>
                <a:spcPts val="3000"/>
              </a:spcAft>
              <a:buFont typeface="Arial"/>
              <a:buChar char="•"/>
            </a:pPr>
            <a:r>
              <a:rPr lang="en-US" b="1" dirty="0"/>
              <a:t>Slope </a:t>
            </a:r>
            <a:r>
              <a:rPr lang="en-US" dirty="0"/>
              <a:t>is the measure of the rate of change of one variable with respect to another variable. The formula for finding slope </a:t>
            </a:r>
            <a:r>
              <a:rPr lang="en-US" dirty="0" smtClean="0"/>
              <a:t>is                                          .</a:t>
            </a:r>
            <a:endParaRPr lang="en-US" dirty="0"/>
          </a:p>
          <a:p>
            <a:pPr marL="342900" indent="-342900" algn="l">
              <a:buFont typeface="Arial"/>
              <a:buChar char="•"/>
            </a:pPr>
            <a:r>
              <a:rPr lang="en-US" dirty="0"/>
              <a:t>Two important properties of linear functions are </a:t>
            </a:r>
            <a:r>
              <a:rPr lang="en-US" dirty="0" smtClean="0"/>
              <a:t>the</a:t>
            </a:r>
            <a:br>
              <a:rPr lang="en-US" dirty="0" smtClean="0"/>
            </a:br>
            <a:r>
              <a:rPr lang="en-US" i="1" dirty="0" smtClean="0"/>
              <a:t>x</a:t>
            </a:r>
            <a:r>
              <a:rPr lang="en-US" dirty="0"/>
              <a:t>- and </a:t>
            </a:r>
            <a:r>
              <a:rPr lang="en-US" i="1" dirty="0"/>
              <a:t>y</a:t>
            </a:r>
            <a:r>
              <a:rPr lang="en-US" dirty="0"/>
              <a:t>-intercepts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1005132" y="6246813"/>
            <a:ext cx="6589468" cy="360816"/>
          </a:xfrm>
        </p:spPr>
        <p:txBody>
          <a:bodyPr/>
          <a:lstStyle/>
          <a:p>
            <a:r>
              <a:rPr lang="sv-SE" dirty="0"/>
              <a:t>2.6 Skill 2</a:t>
            </a:r>
            <a:r>
              <a:rPr lang="en-US" dirty="0"/>
              <a:t>: Determining the Intercepts of Linear Functions 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5297270"/>
              </p:ext>
            </p:extLst>
          </p:nvPr>
        </p:nvGraphicFramePr>
        <p:xfrm>
          <a:off x="3617913" y="3810000"/>
          <a:ext cx="34798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69" name="Equation" r:id="rId3" imgW="3479800" imgH="901700" progId="Equation.DSMT4">
                  <p:embed/>
                </p:oleObj>
              </mc:Choice>
              <mc:Fallback>
                <p:oleObj name="Equation" r:id="rId3" imgW="3479800" imgH="9017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617913" y="3810000"/>
                        <a:ext cx="3479800" cy="901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35610941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2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3564C0FE-1B50-A244-8865-0271017718B4}" type="slidenum"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</a:rPr>
              <a:pPr eaLnBrk="1" hangingPunct="1"/>
              <a:t>3</a:t>
            </a:fld>
            <a:endParaRPr lang="en-US" sz="1800" dirty="0">
              <a:solidFill>
                <a:srgbClr val="000000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6" name="Subtitle 1"/>
          <p:cNvSpPr>
            <a:spLocks noGrp="1"/>
          </p:cNvSpPr>
          <p:nvPr>
            <p:ph type="subTitle" idx="1"/>
          </p:nvPr>
        </p:nvSpPr>
        <p:spPr>
          <a:xfrm>
            <a:off x="641350" y="641350"/>
            <a:ext cx="8083550" cy="5138738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2800" b="1" dirty="0" smtClean="0"/>
              <a:t>Key Concepts, </a:t>
            </a:r>
            <a:r>
              <a:rPr lang="en-US" sz="2800" b="1" i="1" dirty="0" smtClean="0"/>
              <a:t>continued</a:t>
            </a:r>
            <a:endParaRPr lang="en-US" sz="2000" b="1" dirty="0"/>
          </a:p>
          <a:p>
            <a:pPr marL="342900" indent="-342900" algn="l">
              <a:buFont typeface="Arial"/>
              <a:buChar char="•"/>
            </a:pPr>
            <a:r>
              <a:rPr lang="en-US" dirty="0" smtClean="0"/>
              <a:t>The </a:t>
            </a:r>
            <a:r>
              <a:rPr lang="en-US" b="1" i="1" dirty="0"/>
              <a:t>x</a:t>
            </a:r>
            <a:r>
              <a:rPr lang="en-US" b="1" dirty="0"/>
              <a:t>-intercept </a:t>
            </a:r>
            <a:r>
              <a:rPr lang="en-US" dirty="0"/>
              <a:t>is the point at which the line intersects the </a:t>
            </a:r>
            <a:r>
              <a:rPr lang="en-US" i="1" dirty="0"/>
              <a:t>x</a:t>
            </a:r>
            <a:r>
              <a:rPr lang="en-US" dirty="0"/>
              <a:t>-axis at (</a:t>
            </a:r>
            <a:r>
              <a:rPr lang="en-US" i="1" dirty="0"/>
              <a:t>x</a:t>
            </a:r>
            <a:r>
              <a:rPr lang="en-US" dirty="0"/>
              <a:t>, 0). </a:t>
            </a:r>
          </a:p>
          <a:p>
            <a:pPr marL="342900" indent="-342900" algn="l">
              <a:spcAft>
                <a:spcPts val="1200"/>
              </a:spcAft>
              <a:buFont typeface="Arial"/>
              <a:buChar char="•"/>
            </a:pPr>
            <a:r>
              <a:rPr lang="en-US" dirty="0"/>
              <a:t>The </a:t>
            </a:r>
            <a:r>
              <a:rPr lang="en-US" b="1" i="1" dirty="0"/>
              <a:t>y</a:t>
            </a:r>
            <a:r>
              <a:rPr lang="en-US" b="1" dirty="0"/>
              <a:t>-intercept </a:t>
            </a:r>
            <a:r>
              <a:rPr lang="en-US" dirty="0"/>
              <a:t>is the point at which the line intersects the </a:t>
            </a:r>
            <a:r>
              <a:rPr lang="en-US" i="1" dirty="0"/>
              <a:t>y</a:t>
            </a:r>
            <a:r>
              <a:rPr lang="en-US" dirty="0"/>
              <a:t>-axis at (0, </a:t>
            </a:r>
            <a:r>
              <a:rPr lang="en-US" i="1" dirty="0"/>
              <a:t>y</a:t>
            </a:r>
            <a:r>
              <a:rPr lang="en-US" dirty="0"/>
              <a:t>)</a:t>
            </a:r>
            <a:r>
              <a:rPr lang="en-US" dirty="0" smtClean="0"/>
              <a:t>.</a:t>
            </a:r>
          </a:p>
          <a:p>
            <a:pPr algn="l"/>
            <a:r>
              <a:rPr lang="en-US" b="1" dirty="0"/>
              <a:t>Various Forms of Linear Functions </a:t>
            </a:r>
            <a:endParaRPr lang="en-US" dirty="0"/>
          </a:p>
          <a:p>
            <a:pPr marL="342900" indent="-342900" algn="l">
              <a:buFont typeface="Arial"/>
              <a:buChar char="•"/>
            </a:pPr>
            <a:r>
              <a:rPr lang="en-US" dirty="0"/>
              <a:t>One way to find the slope and </a:t>
            </a:r>
            <a:r>
              <a:rPr lang="en-US" i="1" dirty="0"/>
              <a:t>y</a:t>
            </a:r>
            <a:r>
              <a:rPr lang="en-US" dirty="0"/>
              <a:t>-intercept of a linear function is to convert its equation into </a:t>
            </a:r>
            <a:r>
              <a:rPr lang="en-US" b="1" dirty="0"/>
              <a:t>slope-intercept form</a:t>
            </a:r>
            <a:r>
              <a:rPr lang="en-US" dirty="0"/>
              <a:t>, or the form </a:t>
            </a:r>
            <a:r>
              <a:rPr lang="en-US" i="1" dirty="0"/>
              <a:t>y </a:t>
            </a:r>
            <a:r>
              <a:rPr lang="en-US" dirty="0"/>
              <a:t>= </a:t>
            </a:r>
            <a:r>
              <a:rPr lang="en-US" i="1" dirty="0"/>
              <a:t>mx </a:t>
            </a:r>
            <a:r>
              <a:rPr lang="en-US" dirty="0"/>
              <a:t>+ </a:t>
            </a:r>
            <a:r>
              <a:rPr lang="en-US" i="1" dirty="0"/>
              <a:t>b</a:t>
            </a:r>
            <a:r>
              <a:rPr lang="en-US" dirty="0"/>
              <a:t>, where </a:t>
            </a:r>
            <a:r>
              <a:rPr lang="en-US" i="1" dirty="0"/>
              <a:t>m </a:t>
            </a:r>
            <a:r>
              <a:rPr lang="en-US" dirty="0"/>
              <a:t>is the slope </a:t>
            </a:r>
            <a:r>
              <a:rPr lang="en-US" dirty="0" smtClean="0"/>
              <a:t>and</a:t>
            </a:r>
            <a:br>
              <a:rPr lang="en-US" dirty="0" smtClean="0"/>
            </a:br>
            <a:r>
              <a:rPr lang="en-US" i="1" dirty="0" smtClean="0"/>
              <a:t>b </a:t>
            </a:r>
            <a:r>
              <a:rPr lang="en-US" dirty="0"/>
              <a:t>is the </a:t>
            </a:r>
            <a:r>
              <a:rPr lang="en-US" i="1" dirty="0"/>
              <a:t>y</a:t>
            </a:r>
            <a:r>
              <a:rPr lang="en-US" dirty="0"/>
              <a:t>-intercept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1005132" y="6246813"/>
            <a:ext cx="6945068" cy="360816"/>
          </a:xfrm>
        </p:spPr>
        <p:txBody>
          <a:bodyPr/>
          <a:lstStyle/>
          <a:p>
            <a:r>
              <a:rPr lang="sv-SE" dirty="0"/>
              <a:t>2.6 Skill 2</a:t>
            </a:r>
            <a:r>
              <a:rPr lang="en-US" dirty="0"/>
              <a:t>: Determining the Intercepts of Linear Functions </a:t>
            </a:r>
          </a:p>
        </p:txBody>
      </p:sp>
    </p:spTree>
    <p:extLst>
      <p:ext uri="{BB962C8B-B14F-4D97-AF65-F5344CB8AC3E}">
        <p14:creationId xmlns:p14="http://schemas.microsoft.com/office/powerpoint/2010/main" val="252936032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2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3564C0FE-1B50-A244-8865-0271017718B4}" type="slidenum"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</a:rPr>
              <a:pPr eaLnBrk="1" hangingPunct="1"/>
              <a:t>4</a:t>
            </a:fld>
            <a:endParaRPr lang="en-US" sz="1800" dirty="0">
              <a:solidFill>
                <a:srgbClr val="000000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6" name="Subtitle 1"/>
          <p:cNvSpPr>
            <a:spLocks noGrp="1"/>
          </p:cNvSpPr>
          <p:nvPr>
            <p:ph type="subTitle" idx="1"/>
          </p:nvPr>
        </p:nvSpPr>
        <p:spPr>
          <a:xfrm>
            <a:off x="641350" y="641350"/>
            <a:ext cx="7969250" cy="5138738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2800" b="1" dirty="0" smtClean="0"/>
              <a:t>Key Concepts, </a:t>
            </a:r>
            <a:r>
              <a:rPr lang="en-US" sz="2800" b="1" i="1" dirty="0" smtClean="0"/>
              <a:t>continued</a:t>
            </a:r>
            <a:endParaRPr lang="en-US" sz="2000" b="1" dirty="0"/>
          </a:p>
          <a:p>
            <a:pPr marL="342900" indent="-342900" algn="l">
              <a:buFont typeface="Arial"/>
              <a:buChar char="•"/>
            </a:pPr>
            <a:r>
              <a:rPr lang="en-US" dirty="0" smtClean="0"/>
              <a:t>A </a:t>
            </a:r>
            <a:r>
              <a:rPr lang="en-US" dirty="0"/>
              <a:t>common method of finding the </a:t>
            </a:r>
            <a:r>
              <a:rPr lang="en-US" i="1" dirty="0"/>
              <a:t>x</a:t>
            </a:r>
            <a:r>
              <a:rPr lang="en-US" dirty="0"/>
              <a:t>-intercept of a linear function is to substitute 0 for </a:t>
            </a:r>
            <a:r>
              <a:rPr lang="en-US" i="1" dirty="0"/>
              <a:t>y </a:t>
            </a:r>
            <a:r>
              <a:rPr lang="en-US" dirty="0"/>
              <a:t>in the equation of the function, and then solve for </a:t>
            </a:r>
            <a:r>
              <a:rPr lang="en-US" i="1" dirty="0"/>
              <a:t>x</a:t>
            </a:r>
            <a:r>
              <a:rPr lang="en-US" dirty="0" smtClean="0"/>
              <a:t>.</a:t>
            </a:r>
          </a:p>
          <a:p>
            <a:pPr marL="342900" indent="-342900" algn="l">
              <a:buFont typeface="Arial"/>
              <a:buChar char="•"/>
            </a:pPr>
            <a:r>
              <a:rPr lang="en-US" dirty="0" smtClean="0"/>
              <a:t>The </a:t>
            </a:r>
            <a:r>
              <a:rPr lang="en-US" dirty="0"/>
              <a:t>equation of a linear function is sometimes </a:t>
            </a:r>
            <a:r>
              <a:rPr lang="en-US" dirty="0" smtClean="0"/>
              <a:t>given in </a:t>
            </a:r>
            <a:r>
              <a:rPr lang="en-US" b="1" dirty="0"/>
              <a:t>standard form</a:t>
            </a:r>
            <a:r>
              <a:rPr lang="en-US" dirty="0"/>
              <a:t>, or the form </a:t>
            </a:r>
            <a:r>
              <a:rPr lang="en-US" i="1" dirty="0"/>
              <a:t>ax </a:t>
            </a:r>
            <a:r>
              <a:rPr lang="en-US" dirty="0"/>
              <a:t>+ </a:t>
            </a:r>
            <a:r>
              <a:rPr lang="en-US" i="1" dirty="0"/>
              <a:t>by </a:t>
            </a:r>
            <a:r>
              <a:rPr lang="en-US" dirty="0"/>
              <a:t>= </a:t>
            </a:r>
            <a:r>
              <a:rPr lang="en-US" i="1" dirty="0"/>
              <a:t>c</a:t>
            </a:r>
            <a:r>
              <a:rPr lang="en-US" dirty="0"/>
              <a:t>, where </a:t>
            </a:r>
            <a:r>
              <a:rPr lang="en-US" i="1" dirty="0"/>
              <a:t>a</a:t>
            </a:r>
            <a:r>
              <a:rPr lang="en-US" dirty="0"/>
              <a:t>, </a:t>
            </a:r>
            <a:r>
              <a:rPr lang="en-US" i="1" dirty="0"/>
              <a:t>b</a:t>
            </a:r>
            <a:r>
              <a:rPr lang="en-US" dirty="0"/>
              <a:t>, and </a:t>
            </a:r>
            <a:r>
              <a:rPr lang="en-US" i="1" dirty="0"/>
              <a:t>c </a:t>
            </a:r>
            <a:r>
              <a:rPr lang="en-US" dirty="0"/>
              <a:t>are integers, and </a:t>
            </a:r>
            <a:r>
              <a:rPr lang="en-US" i="1" dirty="0"/>
              <a:t>a </a:t>
            </a:r>
            <a:r>
              <a:rPr lang="en-US" dirty="0"/>
              <a:t>is positive. To convert standard form into slope-intercept form, solve the equation for </a:t>
            </a:r>
            <a:r>
              <a:rPr lang="en-US" i="1" dirty="0"/>
              <a:t>y</a:t>
            </a:r>
            <a:r>
              <a:rPr lang="en-US" dirty="0"/>
              <a:t>. </a:t>
            </a:r>
          </a:p>
          <a:p>
            <a:pPr marL="342900" indent="-342900" algn="l">
              <a:buFont typeface="Arial"/>
              <a:buChar char="•"/>
            </a:pPr>
            <a:r>
              <a:rPr lang="en-US" dirty="0"/>
              <a:t>When a linear function is graphed in a coordinate plane, it is possible to find the exact value of one of its intercepts by using similar triangles to write and </a:t>
            </a:r>
            <a:r>
              <a:rPr lang="en-US" dirty="0" smtClean="0"/>
              <a:t>solve</a:t>
            </a:r>
            <a:br>
              <a:rPr lang="en-US" dirty="0" smtClean="0"/>
            </a:br>
            <a:r>
              <a:rPr lang="en-US" dirty="0" smtClean="0"/>
              <a:t>a </a:t>
            </a:r>
            <a:r>
              <a:rPr lang="en-US" dirty="0"/>
              <a:t>proportion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1005132" y="6246813"/>
            <a:ext cx="6945068" cy="360816"/>
          </a:xfrm>
        </p:spPr>
        <p:txBody>
          <a:bodyPr/>
          <a:lstStyle/>
          <a:p>
            <a:r>
              <a:rPr lang="sv-SE" dirty="0"/>
              <a:t>2.6 Skill 2</a:t>
            </a:r>
            <a:r>
              <a:rPr lang="en-US" dirty="0"/>
              <a:t>: Determining the Intercepts of Linear Functions </a:t>
            </a:r>
          </a:p>
        </p:txBody>
      </p:sp>
    </p:spTree>
    <p:extLst>
      <p:ext uri="{BB962C8B-B14F-4D97-AF65-F5344CB8AC3E}">
        <p14:creationId xmlns:p14="http://schemas.microsoft.com/office/powerpoint/2010/main" val="71658137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2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3564C0FE-1B50-A244-8865-0271017718B4}" type="slidenum"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</a:rPr>
              <a:pPr eaLnBrk="1" hangingPunct="1"/>
              <a:t>5</a:t>
            </a:fld>
            <a:endParaRPr lang="en-US" sz="1800" dirty="0">
              <a:solidFill>
                <a:srgbClr val="000000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6" name="Subtitle 1"/>
          <p:cNvSpPr>
            <a:spLocks noGrp="1"/>
          </p:cNvSpPr>
          <p:nvPr>
            <p:ph type="subTitle" idx="1"/>
          </p:nvPr>
        </p:nvSpPr>
        <p:spPr>
          <a:xfrm>
            <a:off x="641350" y="641350"/>
            <a:ext cx="7956550" cy="5138738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2800" b="1" dirty="0" smtClean="0"/>
              <a:t>Key Concepts, </a:t>
            </a:r>
            <a:r>
              <a:rPr lang="en-US" sz="2800" b="1" i="1" dirty="0" smtClean="0"/>
              <a:t>continued</a:t>
            </a:r>
            <a:endParaRPr lang="en-US" sz="2000" b="1" dirty="0"/>
          </a:p>
          <a:p>
            <a:pPr marL="342900" indent="-342900" algn="l">
              <a:buFont typeface="Arial"/>
              <a:buChar char="•"/>
            </a:pPr>
            <a:r>
              <a:rPr lang="en-US" dirty="0" smtClean="0"/>
              <a:t>If </a:t>
            </a:r>
            <a:r>
              <a:rPr lang="en-US" dirty="0"/>
              <a:t>two points that a line passes through are known, these two points can be used to find the equation of the line</a:t>
            </a:r>
            <a:r>
              <a:rPr lang="en-US" dirty="0" smtClean="0"/>
              <a:t>.</a:t>
            </a:r>
          </a:p>
          <a:p>
            <a:pPr marL="342900" indent="-342900" algn="l">
              <a:buFont typeface="Arial"/>
              <a:buChar char="•"/>
            </a:pPr>
            <a:r>
              <a:rPr lang="en-US" dirty="0" smtClean="0"/>
              <a:t>The </a:t>
            </a:r>
            <a:r>
              <a:rPr lang="en-US" dirty="0"/>
              <a:t>equation of a linear function is sometimes </a:t>
            </a:r>
            <a:r>
              <a:rPr lang="en-US" dirty="0" smtClean="0"/>
              <a:t>given</a:t>
            </a:r>
            <a:br>
              <a:rPr lang="en-US" dirty="0" smtClean="0"/>
            </a:br>
            <a:r>
              <a:rPr lang="en-US" dirty="0" smtClean="0"/>
              <a:t>in </a:t>
            </a:r>
            <a:r>
              <a:rPr lang="en-US" b="1" dirty="0"/>
              <a:t>point-slope form</a:t>
            </a:r>
            <a:r>
              <a:rPr lang="en-US" dirty="0"/>
              <a:t>, or the form </a:t>
            </a:r>
            <a:r>
              <a:rPr lang="en-US" i="1" dirty="0"/>
              <a:t>y </a:t>
            </a:r>
            <a:r>
              <a:rPr lang="en-US" dirty="0"/>
              <a:t>– </a:t>
            </a:r>
            <a:r>
              <a:rPr lang="en-US" i="1" dirty="0"/>
              <a:t>y</a:t>
            </a:r>
            <a:r>
              <a:rPr lang="en-US" baseline="-25000" dirty="0"/>
              <a:t>1</a:t>
            </a:r>
            <a:r>
              <a:rPr lang="en-US" dirty="0"/>
              <a:t> = </a:t>
            </a:r>
            <a:r>
              <a:rPr lang="en-US" i="1" dirty="0"/>
              <a:t>m</a:t>
            </a:r>
            <a:r>
              <a:rPr lang="en-US" dirty="0"/>
              <a:t>(</a:t>
            </a:r>
            <a:r>
              <a:rPr lang="en-US" i="1" dirty="0"/>
              <a:t>x </a:t>
            </a:r>
            <a:r>
              <a:rPr lang="en-US" dirty="0"/>
              <a:t>– </a:t>
            </a:r>
            <a:r>
              <a:rPr lang="en-US" i="1" dirty="0"/>
              <a:t>x</a:t>
            </a:r>
            <a:r>
              <a:rPr lang="en-US" baseline="-25000" dirty="0"/>
              <a:t>1</a:t>
            </a:r>
            <a:r>
              <a:rPr lang="en-US" dirty="0"/>
              <a:t>), where </a:t>
            </a:r>
            <a:r>
              <a:rPr lang="en-US" i="1" dirty="0"/>
              <a:t>m </a:t>
            </a:r>
            <a:r>
              <a:rPr lang="en-US" dirty="0"/>
              <a:t>is the slope and (</a:t>
            </a:r>
            <a:r>
              <a:rPr lang="en-US" i="1" dirty="0"/>
              <a:t>x</a:t>
            </a:r>
            <a:r>
              <a:rPr lang="en-US" baseline="-25000" dirty="0"/>
              <a:t>1</a:t>
            </a:r>
            <a:r>
              <a:rPr lang="en-US" dirty="0"/>
              <a:t>, </a:t>
            </a:r>
            <a:r>
              <a:rPr lang="en-US" i="1" dirty="0"/>
              <a:t>y</a:t>
            </a:r>
            <a:r>
              <a:rPr lang="en-US" baseline="-25000" dirty="0"/>
              <a:t>1</a:t>
            </a:r>
            <a:r>
              <a:rPr lang="en-US" dirty="0"/>
              <a:t>) is a point on the line. To convert point-slope form into slope-intercept form, solve for </a:t>
            </a:r>
            <a:r>
              <a:rPr lang="en-US" i="1" dirty="0"/>
              <a:t>y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1005132" y="6246813"/>
            <a:ext cx="6945068" cy="360816"/>
          </a:xfrm>
        </p:spPr>
        <p:txBody>
          <a:bodyPr/>
          <a:lstStyle/>
          <a:p>
            <a:r>
              <a:rPr lang="sv-SE" dirty="0"/>
              <a:t>2.6 Skill 2</a:t>
            </a:r>
            <a:r>
              <a:rPr lang="en-US" dirty="0"/>
              <a:t>: Determining the Intercepts of Linear Functions </a:t>
            </a:r>
          </a:p>
        </p:txBody>
      </p:sp>
    </p:spTree>
    <p:extLst>
      <p:ext uri="{BB962C8B-B14F-4D97-AF65-F5344CB8AC3E}">
        <p14:creationId xmlns:p14="http://schemas.microsoft.com/office/powerpoint/2010/main" val="1036360660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ubtitle 1"/>
          <p:cNvSpPr>
            <a:spLocks noGrp="1"/>
          </p:cNvSpPr>
          <p:nvPr>
            <p:ph type="subTitle" idx="1"/>
          </p:nvPr>
        </p:nvSpPr>
        <p:spPr>
          <a:xfrm>
            <a:off x="641350" y="641350"/>
            <a:ext cx="7994650" cy="4997450"/>
          </a:xfrm>
        </p:spPr>
        <p:txBody>
          <a:bodyPr/>
          <a:lstStyle/>
          <a:p>
            <a:pPr algn="l" eaLnBrk="1" hangingPunct="1"/>
            <a:r>
              <a:rPr lang="en-US" sz="2800" b="1" dirty="0"/>
              <a:t>Guided </a:t>
            </a:r>
            <a:r>
              <a:rPr lang="en-US" sz="2800" b="1" dirty="0" smtClean="0"/>
              <a:t>Practice</a:t>
            </a:r>
            <a:endParaRPr lang="en-US" sz="2800" baseline="30000" dirty="0"/>
          </a:p>
          <a:p>
            <a:pPr algn="l" eaLnBrk="1" hangingPunct="1"/>
            <a:r>
              <a:rPr lang="en-US" sz="2800" b="1" dirty="0">
                <a:solidFill>
                  <a:srgbClr val="000090"/>
                </a:solidFill>
              </a:rPr>
              <a:t>Example </a:t>
            </a:r>
            <a:r>
              <a:rPr lang="en-US" sz="2800" b="1" dirty="0" smtClean="0">
                <a:solidFill>
                  <a:srgbClr val="000090"/>
                </a:solidFill>
              </a:rPr>
              <a:t>3</a:t>
            </a:r>
            <a:endParaRPr lang="en-US" sz="2800" b="1" dirty="0">
              <a:solidFill>
                <a:srgbClr val="000090"/>
              </a:solidFill>
            </a:endParaRPr>
          </a:p>
          <a:p>
            <a:pPr algn="l">
              <a:lnSpc>
                <a:spcPct val="110000"/>
              </a:lnSpc>
            </a:pPr>
            <a:r>
              <a:rPr lang="en-US" dirty="0"/>
              <a:t>A customer at a copy shop has $6.00 remaining on a prepaid card. Black-and-white copies cost $0.12 each</a:t>
            </a:r>
            <a:r>
              <a:rPr lang="en-US" dirty="0" smtClean="0"/>
              <a:t>,</a:t>
            </a:r>
            <a:br>
              <a:rPr lang="en-US" dirty="0" smtClean="0"/>
            </a:br>
            <a:r>
              <a:rPr lang="en-US" dirty="0" smtClean="0"/>
              <a:t>and </a:t>
            </a:r>
            <a:r>
              <a:rPr lang="en-US" dirty="0"/>
              <a:t>color copies cost $0.20 each. The equation </a:t>
            </a:r>
            <a:endParaRPr lang="en-US" dirty="0" smtClean="0"/>
          </a:p>
          <a:p>
            <a:pPr algn="l">
              <a:lnSpc>
                <a:spcPct val="110000"/>
              </a:lnSpc>
              <a:spcBef>
                <a:spcPts val="0"/>
              </a:spcBef>
            </a:pPr>
            <a:r>
              <a:rPr lang="en-US" dirty="0" smtClean="0"/>
              <a:t>12</a:t>
            </a:r>
            <a:r>
              <a:rPr lang="en-US" i="1" dirty="0" smtClean="0"/>
              <a:t>x </a:t>
            </a:r>
            <a:r>
              <a:rPr lang="en-US" dirty="0"/>
              <a:t>+ 20</a:t>
            </a:r>
            <a:r>
              <a:rPr lang="en-US" i="1" dirty="0"/>
              <a:t>y </a:t>
            </a:r>
            <a:r>
              <a:rPr lang="en-US" dirty="0"/>
              <a:t>= 600 models this situation, where </a:t>
            </a:r>
            <a:r>
              <a:rPr lang="en-US" i="1" dirty="0"/>
              <a:t>x </a:t>
            </a:r>
            <a:r>
              <a:rPr lang="en-US" dirty="0"/>
              <a:t>is the number </a:t>
            </a:r>
            <a:r>
              <a:rPr lang="en-US" dirty="0" smtClean="0"/>
              <a:t>of black</a:t>
            </a:r>
            <a:r>
              <a:rPr lang="en-US" dirty="0"/>
              <a:t>-and-white copies and </a:t>
            </a:r>
            <a:r>
              <a:rPr lang="en-US" i="1" dirty="0"/>
              <a:t>y </a:t>
            </a:r>
            <a:r>
              <a:rPr lang="en-US" dirty="0"/>
              <a:t>is the number of color copies the customer can make by using the card. What is the maximum number of color copies the customer can make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0722" name="Slide Number Placeholder 1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A4E2057C-FEF6-9649-A4EF-C19DB221F278}" type="slidenum"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</a:rPr>
              <a:pPr eaLnBrk="1" hangingPunct="1"/>
              <a:t>6</a:t>
            </a:fld>
            <a:endParaRPr lang="en-US" sz="1800" dirty="0">
              <a:solidFill>
                <a:srgbClr val="000000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1005132" y="6246813"/>
            <a:ext cx="6856168" cy="360816"/>
          </a:xfrm>
        </p:spPr>
        <p:txBody>
          <a:bodyPr/>
          <a:lstStyle/>
          <a:p>
            <a:r>
              <a:rPr lang="sv-SE" dirty="0"/>
              <a:t>2.6 Skill 2</a:t>
            </a:r>
            <a:r>
              <a:rPr lang="en-US" dirty="0"/>
              <a:t>: Determining the Intercepts of Linear Functions </a:t>
            </a:r>
          </a:p>
        </p:txBody>
      </p:sp>
    </p:spTree>
    <p:extLst>
      <p:ext uri="{BB962C8B-B14F-4D97-AF65-F5344CB8AC3E}">
        <p14:creationId xmlns:p14="http://schemas.microsoft.com/office/powerpoint/2010/main" val="37080044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2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8D968AB2-F23F-5845-B880-32ACD3B8E74E}" type="slidenum"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</a:rPr>
              <a:pPr eaLnBrk="1" hangingPunct="1"/>
              <a:t>7</a:t>
            </a:fld>
            <a:endParaRPr lang="en-US" sz="1800" dirty="0">
              <a:solidFill>
                <a:srgbClr val="000000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6" name="Subtitle 1"/>
          <p:cNvSpPr>
            <a:spLocks noGrp="1"/>
          </p:cNvSpPr>
          <p:nvPr>
            <p:ph type="subTitle" idx="1"/>
          </p:nvPr>
        </p:nvSpPr>
        <p:spPr>
          <a:xfrm>
            <a:off x="641350" y="641350"/>
            <a:ext cx="8083550" cy="499745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2800" b="1" dirty="0" smtClean="0">
                <a:ea typeface="+mn-ea"/>
              </a:rPr>
              <a:t>Guided Practice: </a:t>
            </a:r>
            <a:r>
              <a:rPr lang="en-US" sz="2800" b="1" dirty="0">
                <a:solidFill>
                  <a:srgbClr val="000090"/>
                </a:solidFill>
                <a:ea typeface="+mn-ea"/>
              </a:rPr>
              <a:t>Example </a:t>
            </a:r>
            <a:r>
              <a:rPr lang="en-US" sz="2800" b="1" dirty="0" smtClean="0">
                <a:solidFill>
                  <a:srgbClr val="000090"/>
                </a:solidFill>
                <a:ea typeface="+mn-ea"/>
              </a:rPr>
              <a:t>3, </a:t>
            </a:r>
            <a:r>
              <a:rPr lang="en-US" sz="2800" b="1" i="1" dirty="0" smtClean="0">
                <a:solidFill>
                  <a:srgbClr val="000090"/>
                </a:solidFill>
              </a:rPr>
              <a:t>continued</a:t>
            </a:r>
            <a:endParaRPr lang="en-US" sz="2800" dirty="0" smtClean="0"/>
          </a:p>
          <a:p>
            <a:pPr marL="514350" indent="-557784" algn="l">
              <a:buFont typeface="+mj-lt"/>
              <a:buAutoNum type="arabicPeriod"/>
            </a:pPr>
            <a:r>
              <a:rPr lang="en-US" sz="2800" b="1" dirty="0" smtClean="0">
                <a:solidFill>
                  <a:srgbClr val="660066"/>
                </a:solidFill>
              </a:rPr>
              <a:t>Convert </a:t>
            </a:r>
            <a:r>
              <a:rPr lang="en-US" sz="2800" b="1" dirty="0">
                <a:solidFill>
                  <a:srgbClr val="660066"/>
                </a:solidFill>
              </a:rPr>
              <a:t>the equation into slope-intercept form</a:t>
            </a:r>
            <a:r>
              <a:rPr lang="en-US" sz="2800" b="1" dirty="0" smtClean="0">
                <a:solidFill>
                  <a:srgbClr val="660066"/>
                </a:solidFill>
              </a:rPr>
              <a:t>.</a:t>
            </a:r>
          </a:p>
          <a:p>
            <a:pPr lvl="1" algn="l">
              <a:spcAft>
                <a:spcPts val="600"/>
              </a:spcAft>
            </a:pPr>
            <a:r>
              <a:rPr lang="en-US" sz="2400" dirty="0">
                <a:solidFill>
                  <a:schemeClr val="tx1"/>
                </a:solidFill>
              </a:rPr>
              <a:t>The equation is in standard form, </a:t>
            </a:r>
            <a:r>
              <a:rPr lang="en-US" sz="2400" i="1" dirty="0">
                <a:solidFill>
                  <a:schemeClr val="tx1"/>
                </a:solidFill>
              </a:rPr>
              <a:t>ax </a:t>
            </a:r>
            <a:r>
              <a:rPr lang="en-US" sz="2400" dirty="0">
                <a:solidFill>
                  <a:schemeClr val="tx1"/>
                </a:solidFill>
              </a:rPr>
              <a:t>+ </a:t>
            </a:r>
            <a:r>
              <a:rPr lang="en-US" sz="2400" i="1" dirty="0">
                <a:solidFill>
                  <a:schemeClr val="tx1"/>
                </a:solidFill>
              </a:rPr>
              <a:t>by </a:t>
            </a:r>
            <a:r>
              <a:rPr lang="en-US" sz="2400" dirty="0">
                <a:solidFill>
                  <a:schemeClr val="tx1"/>
                </a:solidFill>
              </a:rPr>
              <a:t>= </a:t>
            </a:r>
            <a:r>
              <a:rPr lang="en-US" sz="2400" i="1" dirty="0">
                <a:solidFill>
                  <a:schemeClr val="tx1"/>
                </a:solidFill>
              </a:rPr>
              <a:t>c</a:t>
            </a:r>
            <a:r>
              <a:rPr lang="en-US" sz="2400" dirty="0">
                <a:solidFill>
                  <a:schemeClr val="tx1"/>
                </a:solidFill>
              </a:rPr>
              <a:t>, where </a:t>
            </a:r>
            <a:r>
              <a:rPr lang="en-US" sz="2400" i="1" dirty="0">
                <a:solidFill>
                  <a:schemeClr val="tx1"/>
                </a:solidFill>
              </a:rPr>
              <a:t>a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i="1" dirty="0">
                <a:solidFill>
                  <a:schemeClr val="tx1"/>
                </a:solidFill>
              </a:rPr>
              <a:t>b</a:t>
            </a:r>
            <a:r>
              <a:rPr lang="en-US" sz="2400" dirty="0">
                <a:solidFill>
                  <a:schemeClr val="tx1"/>
                </a:solidFill>
              </a:rPr>
              <a:t>, and </a:t>
            </a:r>
            <a:r>
              <a:rPr lang="en-US" sz="2400" i="1" dirty="0">
                <a:solidFill>
                  <a:schemeClr val="tx1"/>
                </a:solidFill>
              </a:rPr>
              <a:t>c </a:t>
            </a:r>
            <a:r>
              <a:rPr lang="en-US" sz="2400" dirty="0">
                <a:solidFill>
                  <a:schemeClr val="tx1"/>
                </a:solidFill>
              </a:rPr>
              <a:t>are integers, and </a:t>
            </a:r>
            <a:r>
              <a:rPr lang="en-US" sz="2400" i="1" dirty="0">
                <a:solidFill>
                  <a:schemeClr val="tx1"/>
                </a:solidFill>
              </a:rPr>
              <a:t>a </a:t>
            </a:r>
            <a:r>
              <a:rPr lang="en-US" sz="2400" dirty="0">
                <a:solidFill>
                  <a:schemeClr val="tx1"/>
                </a:solidFill>
              </a:rPr>
              <a:t>is positive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  <a:endParaRPr lang="en-US" sz="2400" dirty="0">
              <a:solidFill>
                <a:schemeClr val="tx1"/>
              </a:solidFill>
            </a:endParaRPr>
          </a:p>
          <a:p>
            <a:pPr lvl="1" algn="l">
              <a:spcAft>
                <a:spcPts val="1200"/>
              </a:spcAft>
            </a:pPr>
            <a:r>
              <a:rPr lang="en-US" sz="2400" dirty="0">
                <a:solidFill>
                  <a:schemeClr val="tx1"/>
                </a:solidFill>
              </a:rPr>
              <a:t>To convert it into slope-intercept form, </a:t>
            </a:r>
            <a:r>
              <a:rPr lang="en-US" sz="2400" i="1" dirty="0">
                <a:solidFill>
                  <a:schemeClr val="tx1"/>
                </a:solidFill>
              </a:rPr>
              <a:t>y </a:t>
            </a:r>
            <a:r>
              <a:rPr lang="en-US" sz="2400" dirty="0">
                <a:solidFill>
                  <a:schemeClr val="tx1"/>
                </a:solidFill>
              </a:rPr>
              <a:t>= </a:t>
            </a:r>
            <a:r>
              <a:rPr lang="en-US" sz="2400" i="1" dirty="0">
                <a:solidFill>
                  <a:schemeClr val="tx1"/>
                </a:solidFill>
              </a:rPr>
              <a:t>mx </a:t>
            </a:r>
            <a:r>
              <a:rPr lang="en-US" sz="2400" dirty="0">
                <a:solidFill>
                  <a:schemeClr val="tx1"/>
                </a:solidFill>
              </a:rPr>
              <a:t>+ </a:t>
            </a:r>
            <a:r>
              <a:rPr lang="en-US" sz="2400" i="1" dirty="0">
                <a:solidFill>
                  <a:schemeClr val="tx1"/>
                </a:solidFill>
              </a:rPr>
              <a:t>b</a:t>
            </a:r>
            <a:r>
              <a:rPr lang="en-US" sz="2400" dirty="0">
                <a:solidFill>
                  <a:schemeClr val="tx1"/>
                </a:solidFill>
              </a:rPr>
              <a:t>, solve for </a:t>
            </a:r>
            <a:r>
              <a:rPr lang="en-US" sz="2400" i="1" dirty="0">
                <a:solidFill>
                  <a:schemeClr val="tx1"/>
                </a:solidFill>
              </a:rPr>
              <a:t>y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pPr lvl="2" algn="l">
              <a:spcAft>
                <a:spcPts val="600"/>
              </a:spcAft>
            </a:pPr>
            <a:r>
              <a:rPr lang="fr-FR" dirty="0" smtClean="0">
                <a:solidFill>
                  <a:schemeClr val="tx1"/>
                </a:solidFill>
              </a:rPr>
              <a:t>12</a:t>
            </a:r>
            <a:r>
              <a:rPr lang="fr-FR" i="1" dirty="0" smtClean="0">
                <a:solidFill>
                  <a:schemeClr val="tx1"/>
                </a:solidFill>
              </a:rPr>
              <a:t>x </a:t>
            </a:r>
            <a:r>
              <a:rPr lang="fr-FR" dirty="0" smtClean="0">
                <a:solidFill>
                  <a:schemeClr val="tx1"/>
                </a:solidFill>
              </a:rPr>
              <a:t>+ 20</a:t>
            </a:r>
            <a:r>
              <a:rPr lang="fr-FR" i="1" dirty="0" smtClean="0">
                <a:solidFill>
                  <a:schemeClr val="tx1"/>
                </a:solidFill>
              </a:rPr>
              <a:t>y </a:t>
            </a:r>
            <a:r>
              <a:rPr lang="fr-FR" dirty="0" smtClean="0">
                <a:solidFill>
                  <a:schemeClr val="tx1"/>
                </a:solidFill>
              </a:rPr>
              <a:t>= 600					</a:t>
            </a:r>
            <a:r>
              <a:rPr lang="fr-FR" dirty="0" err="1" smtClean="0">
                <a:solidFill>
                  <a:schemeClr val="tx1"/>
                </a:solidFill>
              </a:rPr>
              <a:t>Given</a:t>
            </a:r>
            <a:r>
              <a:rPr lang="fr-FR" dirty="0" smtClean="0">
                <a:solidFill>
                  <a:schemeClr val="tx1"/>
                </a:solidFill>
              </a:rPr>
              <a:t> equation</a:t>
            </a:r>
            <a:endParaRPr lang="fr-FR" dirty="0">
              <a:solidFill>
                <a:schemeClr val="tx1"/>
              </a:solidFill>
            </a:endParaRPr>
          </a:p>
          <a:p>
            <a:pPr lvl="2" algn="l">
              <a:spcAft>
                <a:spcPts val="600"/>
              </a:spcAft>
            </a:pPr>
            <a:r>
              <a:rPr lang="fr-FR" dirty="0" smtClean="0">
                <a:solidFill>
                  <a:schemeClr val="tx1"/>
                </a:solidFill>
              </a:rPr>
              <a:t>12</a:t>
            </a:r>
            <a:r>
              <a:rPr lang="fr-FR" i="1" dirty="0" smtClean="0">
                <a:solidFill>
                  <a:schemeClr val="tx1"/>
                </a:solidFill>
              </a:rPr>
              <a:t>x </a:t>
            </a:r>
            <a:r>
              <a:rPr lang="fr-FR" dirty="0">
                <a:solidFill>
                  <a:schemeClr val="tx1"/>
                </a:solidFill>
              </a:rPr>
              <a:t>+ 20</a:t>
            </a:r>
            <a:r>
              <a:rPr lang="fr-FR" i="1" dirty="0">
                <a:solidFill>
                  <a:schemeClr val="tx1"/>
                </a:solidFill>
              </a:rPr>
              <a:t>y </a:t>
            </a:r>
            <a:r>
              <a:rPr lang="fr-FR" dirty="0">
                <a:solidFill>
                  <a:schemeClr val="tx1"/>
                </a:solidFill>
              </a:rPr>
              <a:t>– 12</a:t>
            </a:r>
            <a:r>
              <a:rPr lang="fr-FR" i="1" dirty="0">
                <a:solidFill>
                  <a:schemeClr val="tx1"/>
                </a:solidFill>
              </a:rPr>
              <a:t>x </a:t>
            </a:r>
            <a:r>
              <a:rPr lang="fr-FR" dirty="0">
                <a:solidFill>
                  <a:schemeClr val="tx1"/>
                </a:solidFill>
              </a:rPr>
              <a:t>= 600 – </a:t>
            </a:r>
            <a:r>
              <a:rPr lang="fr-FR" dirty="0" smtClean="0">
                <a:solidFill>
                  <a:schemeClr val="tx1"/>
                </a:solidFill>
              </a:rPr>
              <a:t>12</a:t>
            </a:r>
            <a:r>
              <a:rPr lang="fr-FR" i="1" dirty="0" smtClean="0">
                <a:solidFill>
                  <a:schemeClr val="tx1"/>
                </a:solidFill>
              </a:rPr>
              <a:t>x	</a:t>
            </a:r>
            <a:r>
              <a:rPr lang="fr-FR" dirty="0" smtClean="0">
                <a:solidFill>
                  <a:schemeClr val="tx1"/>
                </a:solidFill>
              </a:rPr>
              <a:t>Subtract </a:t>
            </a:r>
            <a:r>
              <a:rPr lang="fr-FR" dirty="0">
                <a:solidFill>
                  <a:schemeClr val="tx1"/>
                </a:solidFill>
              </a:rPr>
              <a:t>12</a:t>
            </a:r>
            <a:r>
              <a:rPr lang="fr-FR" i="1" dirty="0">
                <a:solidFill>
                  <a:schemeClr val="tx1"/>
                </a:solidFill>
              </a:rPr>
              <a:t>x </a:t>
            </a:r>
            <a:r>
              <a:rPr lang="fr-FR" dirty="0">
                <a:solidFill>
                  <a:schemeClr val="tx1"/>
                </a:solidFill>
              </a:rPr>
              <a:t>from </a:t>
            </a:r>
            <a:r>
              <a:rPr lang="fr-FR" dirty="0" smtClean="0">
                <a:solidFill>
                  <a:schemeClr val="tx1"/>
                </a:solidFill>
              </a:rPr>
              <a:t>									both </a:t>
            </a:r>
            <a:r>
              <a:rPr lang="fr-FR" dirty="0">
                <a:solidFill>
                  <a:schemeClr val="tx1"/>
                </a:solidFill>
              </a:rPr>
              <a:t>sides</a:t>
            </a:r>
            <a:r>
              <a:rPr lang="fr-FR" dirty="0" smtClean="0">
                <a:solidFill>
                  <a:schemeClr val="tx1"/>
                </a:solidFill>
              </a:rPr>
              <a:t>.</a:t>
            </a:r>
            <a:endParaRPr lang="fr-FR" dirty="0">
              <a:solidFill>
                <a:schemeClr val="tx1"/>
              </a:solidFill>
            </a:endParaRPr>
          </a:p>
          <a:p>
            <a:pPr lvl="2" algn="l"/>
            <a:r>
              <a:rPr lang="fr-FR" dirty="0" smtClean="0">
                <a:solidFill>
                  <a:schemeClr val="tx1"/>
                </a:solidFill>
              </a:rPr>
              <a:t>20</a:t>
            </a:r>
            <a:r>
              <a:rPr lang="fr-FR" i="1" dirty="0" smtClean="0">
                <a:solidFill>
                  <a:schemeClr val="tx1"/>
                </a:solidFill>
              </a:rPr>
              <a:t>y </a:t>
            </a:r>
            <a:r>
              <a:rPr lang="fr-FR" dirty="0">
                <a:solidFill>
                  <a:schemeClr val="tx1"/>
                </a:solidFill>
              </a:rPr>
              <a:t>= 600 – </a:t>
            </a:r>
            <a:r>
              <a:rPr lang="fr-FR" dirty="0" smtClean="0">
                <a:solidFill>
                  <a:schemeClr val="tx1"/>
                </a:solidFill>
              </a:rPr>
              <a:t>12</a:t>
            </a:r>
            <a:r>
              <a:rPr lang="fr-FR" i="1" dirty="0" smtClean="0">
                <a:solidFill>
                  <a:schemeClr val="tx1"/>
                </a:solidFill>
              </a:rPr>
              <a:t>x 					</a:t>
            </a:r>
            <a:r>
              <a:rPr lang="fr-FR" dirty="0" smtClean="0">
                <a:solidFill>
                  <a:schemeClr val="tx1"/>
                </a:solidFill>
              </a:rPr>
              <a:t>Simplify.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1005132" y="6246813"/>
            <a:ext cx="6741868" cy="360816"/>
          </a:xfrm>
        </p:spPr>
        <p:txBody>
          <a:bodyPr/>
          <a:lstStyle/>
          <a:p>
            <a:r>
              <a:rPr lang="sv-SE" dirty="0"/>
              <a:t>2.6 Skill 2</a:t>
            </a:r>
            <a:r>
              <a:rPr lang="en-US" dirty="0"/>
              <a:t>: Determining the Intercepts of Linear Functions </a:t>
            </a:r>
          </a:p>
        </p:txBody>
      </p:sp>
    </p:spTree>
    <p:extLst>
      <p:ext uri="{BB962C8B-B14F-4D97-AF65-F5344CB8AC3E}">
        <p14:creationId xmlns:p14="http://schemas.microsoft.com/office/powerpoint/2010/main" val="11845594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2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8D968AB2-F23F-5845-B880-32ACD3B8E74E}" type="slidenum"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</a:rPr>
              <a:pPr eaLnBrk="1" hangingPunct="1"/>
              <a:t>8</a:t>
            </a:fld>
            <a:endParaRPr lang="en-US" sz="1800" dirty="0">
              <a:solidFill>
                <a:srgbClr val="000000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6" name="Subtitle 1"/>
          <p:cNvSpPr>
            <a:spLocks noGrp="1"/>
          </p:cNvSpPr>
          <p:nvPr>
            <p:ph type="subTitle" idx="1"/>
          </p:nvPr>
        </p:nvSpPr>
        <p:spPr>
          <a:xfrm>
            <a:off x="641350" y="641350"/>
            <a:ext cx="8083550" cy="499745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1200"/>
              </a:spcAft>
              <a:defRPr/>
            </a:pPr>
            <a:r>
              <a:rPr lang="en-US" sz="2800" b="1" dirty="0" smtClean="0">
                <a:ea typeface="+mn-ea"/>
              </a:rPr>
              <a:t>Guided Practice: </a:t>
            </a:r>
            <a:r>
              <a:rPr lang="en-US" sz="2800" b="1" dirty="0">
                <a:solidFill>
                  <a:srgbClr val="000090"/>
                </a:solidFill>
                <a:ea typeface="+mn-ea"/>
              </a:rPr>
              <a:t>Example </a:t>
            </a:r>
            <a:r>
              <a:rPr lang="en-US" sz="2800" b="1" dirty="0" smtClean="0">
                <a:solidFill>
                  <a:srgbClr val="000090"/>
                </a:solidFill>
                <a:ea typeface="+mn-ea"/>
              </a:rPr>
              <a:t>3, </a:t>
            </a:r>
            <a:r>
              <a:rPr lang="en-US" sz="2800" b="1" i="1" dirty="0" smtClean="0">
                <a:solidFill>
                  <a:srgbClr val="000090"/>
                </a:solidFill>
              </a:rPr>
              <a:t>continued</a:t>
            </a:r>
            <a:endParaRPr lang="en-US" sz="2800" dirty="0"/>
          </a:p>
          <a:p>
            <a:pPr algn="l" eaLnBrk="1" fontAlgn="auto" hangingPunct="1">
              <a:spcAft>
                <a:spcPts val="3000"/>
              </a:spcAft>
              <a:defRPr/>
            </a:pPr>
            <a:r>
              <a:rPr lang="en-US" sz="2800" dirty="0" smtClean="0"/>
              <a:t>										</a:t>
            </a:r>
            <a:r>
              <a:rPr lang="en-US" dirty="0" smtClean="0"/>
              <a:t>Divide </a:t>
            </a:r>
            <a:r>
              <a:rPr lang="en-US" dirty="0"/>
              <a:t>both sides by 20</a:t>
            </a:r>
            <a:r>
              <a:rPr lang="en-US" dirty="0" smtClean="0"/>
              <a:t>.</a:t>
            </a:r>
          </a:p>
          <a:p>
            <a:pPr lvl="2" algn="l">
              <a:spcAft>
                <a:spcPts val="1800"/>
              </a:spcAft>
            </a:pPr>
            <a:r>
              <a:rPr lang="fr-FR" i="1" dirty="0">
                <a:solidFill>
                  <a:schemeClr val="tx1"/>
                </a:solidFill>
              </a:rPr>
              <a:t>y </a:t>
            </a:r>
            <a:r>
              <a:rPr lang="fr-FR" dirty="0">
                <a:solidFill>
                  <a:schemeClr val="tx1"/>
                </a:solidFill>
              </a:rPr>
              <a:t>= 30 – </a:t>
            </a:r>
            <a:r>
              <a:rPr lang="fr-FR" dirty="0" smtClean="0">
                <a:solidFill>
                  <a:schemeClr val="tx1"/>
                </a:solidFill>
              </a:rPr>
              <a:t>0.6</a:t>
            </a:r>
            <a:r>
              <a:rPr lang="fr-FR" i="1" dirty="0" smtClean="0">
                <a:solidFill>
                  <a:schemeClr val="tx1"/>
                </a:solidFill>
              </a:rPr>
              <a:t>x					</a:t>
            </a:r>
            <a:r>
              <a:rPr lang="fr-FR" dirty="0" smtClean="0">
                <a:solidFill>
                  <a:schemeClr val="tx1"/>
                </a:solidFill>
              </a:rPr>
              <a:t>Simplify.</a:t>
            </a:r>
            <a:endParaRPr lang="fr-FR" dirty="0">
              <a:solidFill>
                <a:schemeClr val="tx1"/>
              </a:solidFill>
            </a:endParaRPr>
          </a:p>
          <a:p>
            <a:pPr lvl="2" algn="l">
              <a:spcAft>
                <a:spcPts val="1800"/>
              </a:spcAft>
            </a:pPr>
            <a:r>
              <a:rPr lang="fr-FR" i="1" dirty="0" smtClean="0">
                <a:solidFill>
                  <a:schemeClr val="tx1"/>
                </a:solidFill>
              </a:rPr>
              <a:t>y </a:t>
            </a:r>
            <a:r>
              <a:rPr lang="fr-FR" dirty="0">
                <a:solidFill>
                  <a:schemeClr val="tx1"/>
                </a:solidFill>
              </a:rPr>
              <a:t>= –0.6</a:t>
            </a:r>
            <a:r>
              <a:rPr lang="fr-FR" i="1" dirty="0">
                <a:solidFill>
                  <a:schemeClr val="tx1"/>
                </a:solidFill>
              </a:rPr>
              <a:t>x </a:t>
            </a:r>
            <a:r>
              <a:rPr lang="fr-FR" dirty="0">
                <a:solidFill>
                  <a:schemeClr val="tx1"/>
                </a:solidFill>
              </a:rPr>
              <a:t>+ </a:t>
            </a:r>
            <a:r>
              <a:rPr lang="fr-FR" dirty="0" smtClean="0">
                <a:solidFill>
                  <a:schemeClr val="tx1"/>
                </a:solidFill>
              </a:rPr>
              <a:t>30				Rewrite in</a:t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dirty="0" smtClean="0">
                <a:solidFill>
                  <a:schemeClr val="tx1"/>
                </a:solidFill>
              </a:rPr>
              <a:t>								slope-</a:t>
            </a:r>
            <a:r>
              <a:rPr lang="fr-FR" dirty="0" err="1" smtClean="0">
                <a:solidFill>
                  <a:schemeClr val="tx1"/>
                </a:solidFill>
              </a:rPr>
              <a:t>intercept</a:t>
            </a:r>
            <a:r>
              <a:rPr lang="fr-FR" dirty="0" smtClean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form</a:t>
            </a:r>
            <a:r>
              <a:rPr lang="fr-FR" dirty="0" smtClean="0">
                <a:solidFill>
                  <a:schemeClr val="tx1"/>
                </a:solidFill>
              </a:rPr>
              <a:t>.</a:t>
            </a:r>
          </a:p>
          <a:p>
            <a:pPr lvl="1" algn="l"/>
            <a:r>
              <a:rPr lang="en-US" sz="2400" dirty="0">
                <a:solidFill>
                  <a:schemeClr val="tx1"/>
                </a:solidFill>
              </a:rPr>
              <a:t>The equation </a:t>
            </a:r>
            <a:r>
              <a:rPr lang="en-US" sz="2400" i="1" dirty="0">
                <a:solidFill>
                  <a:schemeClr val="tx1"/>
                </a:solidFill>
              </a:rPr>
              <a:t>y </a:t>
            </a:r>
            <a:r>
              <a:rPr lang="en-US" sz="2400" dirty="0">
                <a:solidFill>
                  <a:schemeClr val="tx1"/>
                </a:solidFill>
              </a:rPr>
              <a:t>= –0.6</a:t>
            </a:r>
            <a:r>
              <a:rPr lang="en-US" sz="2400" i="1" dirty="0">
                <a:solidFill>
                  <a:schemeClr val="tx1"/>
                </a:solidFill>
              </a:rPr>
              <a:t>x </a:t>
            </a:r>
            <a:r>
              <a:rPr lang="en-US" sz="2400" dirty="0">
                <a:solidFill>
                  <a:schemeClr val="tx1"/>
                </a:solidFill>
              </a:rPr>
              <a:t>+ 30 is now in slope-intercept form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1005132" y="6246813"/>
            <a:ext cx="6741868" cy="360816"/>
          </a:xfrm>
        </p:spPr>
        <p:txBody>
          <a:bodyPr/>
          <a:lstStyle/>
          <a:p>
            <a:r>
              <a:rPr lang="sv-SE" dirty="0"/>
              <a:t>2.6 Skill 2</a:t>
            </a:r>
            <a:r>
              <a:rPr lang="en-US" dirty="0"/>
              <a:t>: Determining the Intercepts of Linear Functions 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5722884"/>
              </p:ext>
            </p:extLst>
          </p:nvPr>
        </p:nvGraphicFramePr>
        <p:xfrm>
          <a:off x="1611313" y="1168400"/>
          <a:ext cx="22098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6" name="Equation" r:id="rId3" imgW="2209800" imgH="800100" progId="Equation.DSMT4">
                  <p:embed/>
                </p:oleObj>
              </mc:Choice>
              <mc:Fallback>
                <p:oleObj name="Equation" r:id="rId3" imgW="2209800" imgH="8001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611313" y="1168400"/>
                        <a:ext cx="2209800" cy="800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69484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2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8D968AB2-F23F-5845-B880-32ACD3B8E74E}" type="slidenum"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</a:rPr>
              <a:pPr eaLnBrk="1" hangingPunct="1"/>
              <a:t>9</a:t>
            </a:fld>
            <a:endParaRPr lang="en-US" sz="1800" dirty="0">
              <a:solidFill>
                <a:srgbClr val="000000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6" name="Subtitle 1"/>
          <p:cNvSpPr>
            <a:spLocks noGrp="1"/>
          </p:cNvSpPr>
          <p:nvPr>
            <p:ph type="subTitle" idx="1"/>
          </p:nvPr>
        </p:nvSpPr>
        <p:spPr>
          <a:xfrm>
            <a:off x="641350" y="641350"/>
            <a:ext cx="8083550" cy="499745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2800" b="1" dirty="0" smtClean="0">
                <a:ea typeface="+mn-ea"/>
              </a:rPr>
              <a:t>Guided Practice: </a:t>
            </a:r>
            <a:r>
              <a:rPr lang="en-US" sz="2800" b="1" dirty="0">
                <a:solidFill>
                  <a:srgbClr val="000090"/>
                </a:solidFill>
                <a:ea typeface="+mn-ea"/>
              </a:rPr>
              <a:t>Example </a:t>
            </a:r>
            <a:r>
              <a:rPr lang="en-US" sz="2800" b="1" dirty="0" smtClean="0">
                <a:solidFill>
                  <a:srgbClr val="000090"/>
                </a:solidFill>
                <a:ea typeface="+mn-ea"/>
              </a:rPr>
              <a:t>3, </a:t>
            </a:r>
            <a:r>
              <a:rPr lang="en-US" sz="2800" b="1" i="1" dirty="0" smtClean="0">
                <a:solidFill>
                  <a:srgbClr val="000090"/>
                </a:solidFill>
              </a:rPr>
              <a:t>continued</a:t>
            </a:r>
            <a:endParaRPr lang="en-US" sz="2800" dirty="0" smtClean="0"/>
          </a:p>
          <a:p>
            <a:pPr marL="514350" indent="-557784" algn="l">
              <a:spcBef>
                <a:spcPts val="576"/>
              </a:spcBef>
              <a:buFont typeface="+mj-lt"/>
              <a:buAutoNum type="arabicPeriod" startAt="2"/>
            </a:pPr>
            <a:r>
              <a:rPr lang="en-US" sz="2800" b="1" dirty="0" smtClean="0">
                <a:solidFill>
                  <a:srgbClr val="660066"/>
                </a:solidFill>
              </a:rPr>
              <a:t>Find the values of </a:t>
            </a:r>
            <a:r>
              <a:rPr lang="en-US" sz="2800" b="1" i="1" dirty="0" smtClean="0">
                <a:solidFill>
                  <a:srgbClr val="660066"/>
                </a:solidFill>
              </a:rPr>
              <a:t>m </a:t>
            </a:r>
            <a:r>
              <a:rPr lang="en-US" sz="2800" b="1" dirty="0" smtClean="0">
                <a:solidFill>
                  <a:srgbClr val="660066"/>
                </a:solidFill>
              </a:rPr>
              <a:t>and </a:t>
            </a:r>
            <a:r>
              <a:rPr lang="en-US" sz="2800" b="1" i="1" dirty="0" smtClean="0">
                <a:solidFill>
                  <a:srgbClr val="660066"/>
                </a:solidFill>
              </a:rPr>
              <a:t>b</a:t>
            </a:r>
            <a:r>
              <a:rPr lang="en-US" sz="2800" b="1" dirty="0" smtClean="0">
                <a:solidFill>
                  <a:srgbClr val="660066"/>
                </a:solidFill>
              </a:rPr>
              <a:t>.</a:t>
            </a:r>
            <a:endParaRPr lang="en-US" sz="2800" i="1" dirty="0"/>
          </a:p>
          <a:p>
            <a:pPr lvl="1" algn="l"/>
            <a:r>
              <a:rPr lang="en-US" sz="2400" dirty="0">
                <a:solidFill>
                  <a:srgbClr val="000000"/>
                </a:solidFill>
              </a:rPr>
              <a:t>The equation </a:t>
            </a:r>
            <a:r>
              <a:rPr lang="en-US" sz="2400" i="1" dirty="0">
                <a:solidFill>
                  <a:srgbClr val="000000"/>
                </a:solidFill>
              </a:rPr>
              <a:t>y </a:t>
            </a:r>
            <a:r>
              <a:rPr lang="en-US" sz="2400" dirty="0">
                <a:solidFill>
                  <a:srgbClr val="000000"/>
                </a:solidFill>
              </a:rPr>
              <a:t>= –0.6</a:t>
            </a:r>
            <a:r>
              <a:rPr lang="en-US" sz="2400" i="1" dirty="0">
                <a:solidFill>
                  <a:srgbClr val="000000"/>
                </a:solidFill>
              </a:rPr>
              <a:t>x </a:t>
            </a:r>
            <a:r>
              <a:rPr lang="en-US" sz="2400" dirty="0">
                <a:solidFill>
                  <a:srgbClr val="000000"/>
                </a:solidFill>
              </a:rPr>
              <a:t>+ 30 is in slope-intercept form, or the form </a:t>
            </a:r>
            <a:r>
              <a:rPr lang="en-US" sz="2400" i="1" dirty="0">
                <a:solidFill>
                  <a:srgbClr val="000000"/>
                </a:solidFill>
              </a:rPr>
              <a:t>y </a:t>
            </a:r>
            <a:r>
              <a:rPr lang="en-US" sz="2400" dirty="0">
                <a:solidFill>
                  <a:srgbClr val="000000"/>
                </a:solidFill>
              </a:rPr>
              <a:t>= </a:t>
            </a:r>
            <a:r>
              <a:rPr lang="en-US" sz="2400" i="1" dirty="0">
                <a:solidFill>
                  <a:srgbClr val="000000"/>
                </a:solidFill>
              </a:rPr>
              <a:t>mx </a:t>
            </a:r>
            <a:r>
              <a:rPr lang="en-US" sz="2400" dirty="0">
                <a:solidFill>
                  <a:srgbClr val="000000"/>
                </a:solidFill>
              </a:rPr>
              <a:t>+ </a:t>
            </a:r>
            <a:r>
              <a:rPr lang="en-US" sz="2400" i="1" dirty="0">
                <a:solidFill>
                  <a:srgbClr val="000000"/>
                </a:solidFill>
              </a:rPr>
              <a:t>b</a:t>
            </a:r>
            <a:r>
              <a:rPr lang="en-US" sz="2400" dirty="0">
                <a:solidFill>
                  <a:srgbClr val="000000"/>
                </a:solidFill>
              </a:rPr>
              <a:t>, where </a:t>
            </a:r>
            <a:r>
              <a:rPr lang="en-US" sz="2400" i="1" dirty="0">
                <a:solidFill>
                  <a:srgbClr val="000000"/>
                </a:solidFill>
              </a:rPr>
              <a:t>m </a:t>
            </a:r>
            <a:r>
              <a:rPr lang="en-US" sz="2400" dirty="0">
                <a:solidFill>
                  <a:srgbClr val="000000"/>
                </a:solidFill>
              </a:rPr>
              <a:t>is the coefficient of </a:t>
            </a:r>
            <a:r>
              <a:rPr lang="en-US" sz="2400" i="1" dirty="0">
                <a:solidFill>
                  <a:srgbClr val="000000"/>
                </a:solidFill>
              </a:rPr>
              <a:t>x</a:t>
            </a:r>
            <a:r>
              <a:rPr lang="en-US" sz="2400" dirty="0">
                <a:solidFill>
                  <a:srgbClr val="000000"/>
                </a:solidFill>
              </a:rPr>
              <a:t>, and </a:t>
            </a:r>
            <a:r>
              <a:rPr lang="en-US" sz="2400" i="1" dirty="0">
                <a:solidFill>
                  <a:srgbClr val="000000"/>
                </a:solidFill>
              </a:rPr>
              <a:t>b </a:t>
            </a:r>
            <a:r>
              <a:rPr lang="en-US" sz="2400" dirty="0">
                <a:solidFill>
                  <a:srgbClr val="000000"/>
                </a:solidFill>
              </a:rPr>
              <a:t>is a constant</a:t>
            </a:r>
            <a:r>
              <a:rPr lang="en-US" sz="2400" dirty="0" smtClean="0">
                <a:solidFill>
                  <a:srgbClr val="000000"/>
                </a:solidFill>
              </a:rPr>
              <a:t>.</a:t>
            </a:r>
            <a:endParaRPr lang="en-US" sz="2400" dirty="0">
              <a:solidFill>
                <a:srgbClr val="000000"/>
              </a:solidFill>
            </a:endParaRPr>
          </a:p>
          <a:p>
            <a:pPr lvl="1" algn="l"/>
            <a:r>
              <a:rPr lang="en-US" sz="2400" dirty="0">
                <a:solidFill>
                  <a:srgbClr val="000000"/>
                </a:solidFill>
              </a:rPr>
              <a:t>In the equation, </a:t>
            </a:r>
            <a:r>
              <a:rPr lang="en-US" sz="2400" i="1" dirty="0">
                <a:solidFill>
                  <a:srgbClr val="000000"/>
                </a:solidFill>
              </a:rPr>
              <a:t>m </a:t>
            </a:r>
            <a:r>
              <a:rPr lang="en-US" sz="2400" dirty="0">
                <a:solidFill>
                  <a:srgbClr val="000000"/>
                </a:solidFill>
              </a:rPr>
              <a:t>= –0.6 and </a:t>
            </a:r>
            <a:r>
              <a:rPr lang="en-US" sz="2400" i="1" dirty="0">
                <a:solidFill>
                  <a:srgbClr val="000000"/>
                </a:solidFill>
              </a:rPr>
              <a:t>b </a:t>
            </a:r>
            <a:r>
              <a:rPr lang="en-US" sz="2400" dirty="0">
                <a:solidFill>
                  <a:srgbClr val="000000"/>
                </a:solidFill>
              </a:rPr>
              <a:t>= 30.	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1005132" y="6246813"/>
            <a:ext cx="6741868" cy="360816"/>
          </a:xfrm>
        </p:spPr>
        <p:txBody>
          <a:bodyPr/>
          <a:lstStyle/>
          <a:p>
            <a:r>
              <a:rPr lang="sv-SE" dirty="0"/>
              <a:t>2.6 Skill 2</a:t>
            </a:r>
            <a:r>
              <a:rPr lang="en-US" dirty="0"/>
              <a:t>: Determining the Intercepts of Linear Functions </a:t>
            </a:r>
          </a:p>
        </p:txBody>
      </p:sp>
    </p:spTree>
    <p:extLst>
      <p:ext uri="{BB962C8B-B14F-4D97-AF65-F5344CB8AC3E}">
        <p14:creationId xmlns:p14="http://schemas.microsoft.com/office/powerpoint/2010/main" val="19787761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oordinate Algebra Instruction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Coordinate Algebra Instruction TEMPLATE.potx</Template>
  <TotalTime>1722</TotalTime>
  <Words>802</Words>
  <Application>Microsoft Macintosh PowerPoint</Application>
  <PresentationFormat>On-screen Show (4:3)</PresentationFormat>
  <Paragraphs>83</Paragraphs>
  <Slides>13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Coordinate Algebra Instruction TEMPLATE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Walch Education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Walch Education</dc:creator>
  <cp:lastModifiedBy>Martie Harmon</cp:lastModifiedBy>
  <cp:revision>267</cp:revision>
  <cp:lastPrinted>2012-03-22T14:14:30Z</cp:lastPrinted>
  <dcterms:created xsi:type="dcterms:W3CDTF">2012-02-22T19:14:19Z</dcterms:created>
  <dcterms:modified xsi:type="dcterms:W3CDTF">2015-05-15T21:07:24Z</dcterms:modified>
</cp:coreProperties>
</file>