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56" r:id="rId2"/>
    <p:sldId id="285" r:id="rId3"/>
    <p:sldId id="286" r:id="rId4"/>
    <p:sldId id="338" r:id="rId5"/>
    <p:sldId id="326" r:id="rId6"/>
    <p:sldId id="341" r:id="rId7"/>
    <p:sldId id="342" r:id="rId8"/>
    <p:sldId id="287" r:id="rId9"/>
    <p:sldId id="288" r:id="rId10"/>
    <p:sldId id="343" r:id="rId11"/>
    <p:sldId id="330" r:id="rId12"/>
    <p:sldId id="344" r:id="rId13"/>
    <p:sldId id="332" r:id="rId14"/>
    <p:sldId id="345" r:id="rId15"/>
    <p:sldId id="300" r:id="rId1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2160">
          <p15:clr>
            <a:srgbClr val="A4A3A4"/>
          </p15:clr>
        </p15:guide>
        <p15:guide id="2" pos="775">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p:scale>
          <a:sx n="100" d="100"/>
          <a:sy n="100" d="100"/>
        </p:scale>
        <p:origin x="-200" y="-272"/>
      </p:cViewPr>
      <p:guideLst>
        <p:guide orient="horz" pos="2160"/>
        <p:guide pos="775"/>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70" d="100"/>
          <a:sy n="70" d="100"/>
        </p:scale>
        <p:origin x="-32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S PGothic" charset="0"/>
                <a:cs typeface="MS PGothic" charset="0"/>
              </a:defRPr>
            </a:lvl1pPr>
          </a:lstStyle>
          <a:p>
            <a:pPr>
              <a:defRPr/>
            </a:pPr>
            <a:endParaRPr lang="en-US" dirty="0">
              <a:latin typeface="Arial"/>
              <a:ea typeface="Arial"/>
              <a:cs typeface="Aria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ea typeface="MS PGothic" charset="0"/>
                <a:cs typeface="MS PGothic" charset="0"/>
              </a:defRPr>
            </a:lvl1pPr>
          </a:lstStyle>
          <a:p>
            <a:fld id="{AAF90DCC-B354-B740-8116-56667B4C95ED}" type="datetime1">
              <a:rPr lang="en-US">
                <a:latin typeface="Arial"/>
                <a:ea typeface="Arial"/>
                <a:cs typeface="Arial"/>
              </a:rPr>
              <a:pPr/>
              <a:t>5/15/15</a:t>
            </a:fld>
            <a:endParaRPr lang="en-US" dirty="0">
              <a:latin typeface="Arial"/>
              <a:ea typeface="Arial"/>
              <a:cs typeface="Aria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MS PGothic" charset="0"/>
                <a:cs typeface="MS PGothic" charset="0"/>
              </a:defRPr>
            </a:lvl1pPr>
          </a:lstStyle>
          <a:p>
            <a:pPr>
              <a:defRPr/>
            </a:pPr>
            <a:endParaRPr lang="en-US" dirty="0">
              <a:latin typeface="Arial"/>
              <a:ea typeface="Arial"/>
              <a:cs typeface="Aria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ea typeface="MS PGothic" charset="0"/>
                <a:cs typeface="MS PGothic" charset="0"/>
              </a:defRPr>
            </a:lvl1pPr>
          </a:lstStyle>
          <a:p>
            <a:fld id="{304D6765-0692-8B42-8B96-6E33D152346A}" type="slidenum">
              <a:rPr lang="en-US">
                <a:latin typeface="Arial"/>
                <a:ea typeface="Arial"/>
                <a:cs typeface="Arial"/>
              </a:rPr>
              <a:pPr/>
              <a:t>‹#›</a:t>
            </a:fld>
            <a:endParaRPr lang="en-US" dirty="0">
              <a:latin typeface="Arial"/>
              <a:ea typeface="Arial"/>
              <a:cs typeface="Arial"/>
            </a:endParaRPr>
          </a:p>
        </p:txBody>
      </p:sp>
    </p:spTree>
    <p:extLst>
      <p:ext uri="{BB962C8B-B14F-4D97-AF65-F5344CB8AC3E}">
        <p14:creationId xmlns:p14="http://schemas.microsoft.com/office/powerpoint/2010/main" val="17654488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ea typeface="Arial"/>
                <a:cs typeface="Arial"/>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a:ea typeface="Arial"/>
                <a:cs typeface="Arial"/>
              </a:defRPr>
            </a:lvl1pPr>
          </a:lstStyle>
          <a:p>
            <a:fld id="{49111967-7D4E-1746-AA5D-9DD20F6F2E36}" type="datetime1">
              <a:rPr lang="en-US" smtClean="0"/>
              <a:pPr/>
              <a:t>5/15/15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ea typeface="Arial"/>
                <a:cs typeface="Arial"/>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a:ea typeface="Arial"/>
                <a:cs typeface="Arial"/>
              </a:defRPr>
            </a:lvl1pPr>
          </a:lstStyle>
          <a:p>
            <a:fld id="{6057C1DB-61A9-9442-856B-A17F39B5661D}" type="slidenum">
              <a:rPr lang="en-US" smtClean="0"/>
              <a:pPr/>
              <a:t>‹#›</a:t>
            </a:fld>
            <a:endParaRPr lang="en-US" dirty="0"/>
          </a:p>
        </p:txBody>
      </p:sp>
    </p:spTree>
    <p:extLst>
      <p:ext uri="{BB962C8B-B14F-4D97-AF65-F5344CB8AC3E}">
        <p14:creationId xmlns:p14="http://schemas.microsoft.com/office/powerpoint/2010/main" val="213880527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Arial"/>
        <a:ea typeface="Arial"/>
        <a:cs typeface="Arial"/>
      </a:defRPr>
    </a:lvl1pPr>
    <a:lvl2pPr marL="457200" algn="l" defTabSz="457200" rtl="0" eaLnBrk="0" fontAlgn="base" hangingPunct="0">
      <a:spcBef>
        <a:spcPct val="30000"/>
      </a:spcBef>
      <a:spcAft>
        <a:spcPct val="0"/>
      </a:spcAft>
      <a:defRPr sz="1200" kern="1200">
        <a:solidFill>
          <a:schemeClr val="tx1"/>
        </a:solidFill>
        <a:latin typeface="Arial"/>
        <a:ea typeface="Arial"/>
        <a:cs typeface="+mn-cs"/>
      </a:defRPr>
    </a:lvl2pPr>
    <a:lvl3pPr marL="914400" algn="l" defTabSz="457200" rtl="0" eaLnBrk="0" fontAlgn="base" hangingPunct="0">
      <a:spcBef>
        <a:spcPct val="30000"/>
      </a:spcBef>
      <a:spcAft>
        <a:spcPct val="0"/>
      </a:spcAft>
      <a:defRPr sz="1200" kern="1200">
        <a:solidFill>
          <a:schemeClr val="tx1"/>
        </a:solidFill>
        <a:latin typeface="Arial"/>
        <a:ea typeface="Arial"/>
        <a:cs typeface="+mn-cs"/>
      </a:defRPr>
    </a:lvl3pPr>
    <a:lvl4pPr marL="1371600" algn="l" defTabSz="457200" rtl="0" eaLnBrk="0" fontAlgn="base" hangingPunct="0">
      <a:spcBef>
        <a:spcPct val="30000"/>
      </a:spcBef>
      <a:spcAft>
        <a:spcPct val="0"/>
      </a:spcAft>
      <a:defRPr sz="1200" kern="1200">
        <a:solidFill>
          <a:schemeClr val="tx1"/>
        </a:solidFill>
        <a:latin typeface="Arial"/>
        <a:ea typeface="Arial"/>
        <a:cs typeface="+mn-cs"/>
      </a:defRPr>
    </a:lvl4pPr>
    <a:lvl5pPr marL="1828800" algn="l" defTabSz="457200" rtl="0" eaLnBrk="0" fontAlgn="base" hangingPunct="0">
      <a:spcBef>
        <a:spcPct val="30000"/>
      </a:spcBef>
      <a:spcAft>
        <a:spcPct val="0"/>
      </a:spcAft>
      <a:defRPr sz="1200" kern="1200">
        <a:solidFill>
          <a:schemeClr val="tx1"/>
        </a:solidFill>
        <a:latin typeface="Arial"/>
        <a:ea typeface="Arial"/>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453C0C34-33E1-1D42-9DAC-08DA11ACB7F2}" type="slidenum">
              <a:rPr lang="en-US" sz="1200">
                <a:latin typeface="Arial"/>
                <a:ea typeface="Arial"/>
                <a:cs typeface="Arial"/>
              </a:rPr>
              <a:pPr eaLnBrk="1" hangingPunct="1"/>
              <a:t>1</a:t>
            </a:fld>
            <a:endParaRPr lang="en-US" sz="1200" dirty="0">
              <a:latin typeface="Arial"/>
              <a:ea typeface="Arial"/>
              <a:cs typeface="Arial"/>
            </a:endParaRPr>
          </a:p>
        </p:txBody>
      </p:sp>
    </p:spTree>
    <p:extLst>
      <p:ext uri="{BB962C8B-B14F-4D97-AF65-F5344CB8AC3E}">
        <p14:creationId xmlns:p14="http://schemas.microsoft.com/office/powerpoint/2010/main" val="2450971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sz="1200" b="0" i="0" u="none" strike="noStrike" kern="1200" dirty="0" smtClean="0">
                <a:solidFill>
                  <a:schemeClr val="tx1"/>
                </a:solidFill>
                <a:effectLst/>
                <a:latin typeface="Arial"/>
              </a:rPr>
              <a:t>http://www.walch.com/</a:t>
            </a:r>
            <a:r>
              <a:rPr lang="en-US" sz="1200" b="0" i="0" u="none" strike="noStrike" kern="1200" dirty="0" err="1" smtClean="0">
                <a:solidFill>
                  <a:schemeClr val="tx1"/>
                </a:solidFill>
                <a:effectLst/>
                <a:latin typeface="Arial"/>
              </a:rPr>
              <a:t>ei</a:t>
            </a:r>
            <a:r>
              <a:rPr lang="en-US" sz="1200" b="0" i="0" u="none" strike="noStrike" kern="1200" smtClean="0">
                <a:solidFill>
                  <a:schemeClr val="tx1"/>
                </a:solidFill>
                <a:effectLst/>
                <a:latin typeface="Arial"/>
              </a:rPr>
              <a:t>/04011</a:t>
            </a:r>
          </a:p>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6057C1DB-61A9-9442-856B-A17F39B5661D}" type="slidenum">
              <a:rPr lang="en-US" smtClean="0"/>
              <a:pPr/>
              <a:t>15</a:t>
            </a:fld>
            <a:endParaRPr lang="en-US" dirty="0"/>
          </a:p>
        </p:txBody>
      </p:sp>
    </p:spTree>
    <p:extLst>
      <p:ext uri="{BB962C8B-B14F-4D97-AF65-F5344CB8AC3E}">
        <p14:creationId xmlns:p14="http://schemas.microsoft.com/office/powerpoint/2010/main" val="90021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CSS M1 SS PPT bgd Instruction.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99"/>
            <a:ext cx="9144000" cy="6650182"/>
          </a:xfrm>
          <a:prstGeom prst="rect">
            <a:avLst/>
          </a:prstGeom>
        </p:spPr>
      </p:pic>
      <p:sp>
        <p:nvSpPr>
          <p:cNvPr id="3" name="Subtitle 2"/>
          <p:cNvSpPr>
            <a:spLocks noGrp="1"/>
          </p:cNvSpPr>
          <p:nvPr>
            <p:ph type="subTitle" idx="1"/>
          </p:nvPr>
        </p:nvSpPr>
        <p:spPr>
          <a:xfrm>
            <a:off x="640600" y="640567"/>
            <a:ext cx="7855776" cy="4998233"/>
          </a:xfrm>
          <a:noFill/>
          <a:ln>
            <a:noFill/>
          </a:ln>
        </p:spPr>
        <p:txBody>
          <a:bodyPr>
            <a:noAutofit/>
          </a:bodyPr>
          <a:lstStyle>
            <a:lvl1pPr marL="0" indent="0" algn="ctr">
              <a:buNone/>
              <a:defRPr sz="240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Text Placeholder 11"/>
          <p:cNvSpPr>
            <a:spLocks noGrp="1"/>
          </p:cNvSpPr>
          <p:nvPr>
            <p:ph type="body" sz="quarter" idx="10" hasCustomPrompt="1"/>
          </p:nvPr>
        </p:nvSpPr>
        <p:spPr>
          <a:xfrm>
            <a:off x="1002582" y="6303114"/>
            <a:ext cx="6719017" cy="264966"/>
          </a:xfrm>
        </p:spPr>
        <p:txBody>
          <a:bodyPr>
            <a:noAutofit/>
          </a:bodyPr>
          <a:lstStyle>
            <a:lvl1pPr marL="0" indent="0">
              <a:spcBef>
                <a:spcPts val="0"/>
              </a:spcBef>
              <a:buNone/>
              <a:defRPr sz="1600" b="0" i="0" baseline="0">
                <a:solidFill>
                  <a:srgbClr val="FF0000"/>
                </a:solidFill>
                <a:latin typeface="Arial"/>
                <a:cs typeface="Arial"/>
              </a:defRPr>
            </a:lvl1pPr>
          </a:lstStyle>
          <a:p>
            <a:pPr eaLnBrk="1" hangingPunct="1">
              <a:spcBef>
                <a:spcPct val="0"/>
              </a:spcBef>
            </a:pPr>
            <a:r>
              <a:rPr lang="en-US" dirty="0" smtClean="0">
                <a:cs typeface="MS PGothic" charset="0"/>
              </a:rPr>
              <a:t>1.1.1: Interpreting Complicated Expressions</a:t>
            </a:r>
            <a:endParaRPr lang="en-US" dirty="0">
              <a:cs typeface="MS PGothic" charset="0"/>
            </a:endParaRPr>
          </a:p>
        </p:txBody>
      </p:sp>
      <p:sp>
        <p:nvSpPr>
          <p:cNvPr id="5" name="Slide Number Placeholder 8"/>
          <p:cNvSpPr>
            <a:spLocks noGrp="1"/>
          </p:cNvSpPr>
          <p:nvPr>
            <p:ph type="sldNum" sz="quarter" idx="11"/>
          </p:nvPr>
        </p:nvSpPr>
        <p:spPr>
          <a:xfrm>
            <a:off x="8297863" y="5497513"/>
            <a:ext cx="728662" cy="282575"/>
          </a:xfrm>
        </p:spPr>
        <p:txBody>
          <a:bodyPr/>
          <a:lstStyle>
            <a:lvl1pPr>
              <a:defRPr sz="1800" b="1">
                <a:solidFill>
                  <a:srgbClr val="000000"/>
                </a:solidFill>
                <a:latin typeface="Arial"/>
                <a:ea typeface="Arial"/>
                <a:cs typeface="Arial"/>
              </a:defRPr>
            </a:lvl1pPr>
          </a:lstStyle>
          <a:p>
            <a:pPr>
              <a:defRPr/>
            </a:pPr>
            <a:fld id="{61002435-FE0F-AD4B-ABF4-2A6AB94313DD}" type="slidenum">
              <a:rPr lang="en-US" smtClean="0"/>
              <a:pPr>
                <a:defRPr/>
              </a:pPr>
              <a:t>‹#›</a:t>
            </a:fld>
            <a:endParaRPr lang="en-US" dirty="0"/>
          </a:p>
        </p:txBody>
      </p:sp>
    </p:spTree>
    <p:extLst>
      <p:ext uri="{BB962C8B-B14F-4D97-AF65-F5344CB8AC3E}">
        <p14:creationId xmlns:p14="http://schemas.microsoft.com/office/powerpoint/2010/main" val="1566269820"/>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a:ea typeface="Arial"/>
                <a:cs typeface="Aria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a:ea typeface="Arial"/>
                <a:cs typeface="Arial"/>
              </a:defRPr>
            </a:lvl1pPr>
          </a:lstStyle>
          <a:p>
            <a:fld id="{F732522F-31DA-AD4B-A698-D3D54ED29A4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51"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Arial"/>
          <a:cs typeface="Arial"/>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MS PGothic"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MS PGothic"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MS PGothic"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MS PGothic"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Arial"/>
          <a:cs typeface="Arial"/>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Arial"/>
          <a:cs typeface="Arial"/>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Arial"/>
          <a:cs typeface="Arial"/>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a:cs typeface="Arial"/>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hyperlink" Target="http://www.walch.com/ei/04011" TargetMode="External"/><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ubtitle 2"/>
          <p:cNvSpPr>
            <a:spLocks noGrp="1"/>
          </p:cNvSpPr>
          <p:nvPr>
            <p:ph type="subTitle" idx="1"/>
          </p:nvPr>
        </p:nvSpPr>
        <p:spPr>
          <a:xfrm>
            <a:off x="641349" y="641350"/>
            <a:ext cx="7943851" cy="4997450"/>
          </a:xfrm>
        </p:spPr>
        <p:txBody>
          <a:bodyPr/>
          <a:lstStyle/>
          <a:p>
            <a:pPr algn="l" eaLnBrk="1" hangingPunct="1"/>
            <a:r>
              <a:rPr lang="en-US" sz="2800" b="1" dirty="0" smtClean="0"/>
              <a:t>Introduction</a:t>
            </a:r>
          </a:p>
          <a:p>
            <a:pPr algn="l"/>
            <a:r>
              <a:rPr lang="en-US" dirty="0"/>
              <a:t>Many real-life situations can be written as equations. The equations can then be used to analyze the situations or predict future results. Sometimes, the situation has more than one changeable factor, in which case the equation has more than one variable. For example, the owner of a deli could create an equation that tells the amount of money his deli will earn based on the number of sandwiches he sells</a:t>
            </a:r>
            <a:r>
              <a:rPr lang="en-US" dirty="0" smtClean="0"/>
              <a:t>.</a:t>
            </a:r>
            <a:endParaRPr lang="en-US" dirty="0"/>
          </a:p>
        </p:txBody>
      </p:sp>
      <p:sp>
        <p:nvSpPr>
          <p:cNvPr id="15363" name="Slide Number Placeholder 1"/>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FAD9FB24-FCE3-A34A-A281-0D4F41CD588B}" type="slidenum">
              <a:rPr lang="en-US" sz="1800">
                <a:solidFill>
                  <a:srgbClr val="000000"/>
                </a:solidFill>
                <a:latin typeface="Arial"/>
                <a:ea typeface="Arial"/>
                <a:cs typeface="Arial"/>
              </a:rPr>
              <a:pPr eaLnBrk="1" hangingPunct="1"/>
              <a:t>1</a:t>
            </a:fld>
            <a:endParaRPr lang="en-US" sz="1800" dirty="0">
              <a:solidFill>
                <a:srgbClr val="000000"/>
              </a:solidFill>
              <a:latin typeface="Arial"/>
              <a:ea typeface="Arial"/>
              <a:cs typeface="Arial"/>
            </a:endParaRPr>
          </a:p>
        </p:txBody>
      </p:sp>
      <p:sp>
        <p:nvSpPr>
          <p:cNvPr id="6" name="Text Placeholder 3"/>
          <p:cNvSpPr>
            <a:spLocks noGrp="1"/>
          </p:cNvSpPr>
          <p:nvPr>
            <p:ph type="body" sz="quarter" idx="10"/>
          </p:nvPr>
        </p:nvSpPr>
        <p:spPr>
          <a:xfrm>
            <a:off x="1005132" y="6246813"/>
            <a:ext cx="6627568" cy="360816"/>
          </a:xfrm>
        </p:spPr>
        <p:txBody>
          <a:bodyPr/>
          <a:lstStyle/>
          <a:p>
            <a:r>
              <a:rPr lang="sv-SE" dirty="0" smtClean="0"/>
              <a:t>2.</a:t>
            </a:r>
            <a:r>
              <a:rPr lang="sv-SE" dirty="0"/>
              <a:t>1</a:t>
            </a:r>
            <a:r>
              <a:rPr lang="sv-SE" dirty="0" smtClean="0"/>
              <a:t> </a:t>
            </a:r>
            <a:r>
              <a:rPr lang="sv-SE" dirty="0" err="1" smtClean="0"/>
              <a:t>Skill</a:t>
            </a:r>
            <a:r>
              <a:rPr lang="sv-SE" dirty="0" smtClean="0"/>
              <a:t> 2</a:t>
            </a:r>
            <a:r>
              <a:rPr lang="en-US" dirty="0" smtClean="0"/>
              <a:t>: Creating </a:t>
            </a:r>
            <a:r>
              <a:rPr lang="en-US" dirty="0"/>
              <a:t>Equations from Context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10</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8083550" cy="4997450"/>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2</a:t>
            </a:r>
            <a:r>
              <a:rPr lang="en-US" sz="2800" b="1" dirty="0" smtClean="0">
                <a:solidFill>
                  <a:srgbClr val="000090"/>
                </a:solidFill>
                <a:ea typeface="+mn-ea"/>
              </a:rPr>
              <a:t>, </a:t>
            </a:r>
            <a:r>
              <a:rPr lang="en-US" sz="2800" b="1" i="1" dirty="0" smtClean="0">
                <a:solidFill>
                  <a:srgbClr val="000090"/>
                </a:solidFill>
              </a:rPr>
              <a:t>continued</a:t>
            </a:r>
            <a:endParaRPr lang="en-US" sz="2800" dirty="0" smtClean="0"/>
          </a:p>
          <a:p>
            <a:pPr lvl="1" algn="l"/>
            <a:r>
              <a:rPr lang="en-US" sz="2400" dirty="0">
                <a:solidFill>
                  <a:schemeClr val="tx1"/>
                </a:solidFill>
              </a:rPr>
              <a:t>In this example, use </a:t>
            </a:r>
            <a:r>
              <a:rPr lang="en-US" sz="2400" i="1" dirty="0">
                <a:solidFill>
                  <a:schemeClr val="tx1"/>
                </a:solidFill>
              </a:rPr>
              <a:t>x </a:t>
            </a:r>
            <a:r>
              <a:rPr lang="en-US" sz="2400" dirty="0">
                <a:solidFill>
                  <a:schemeClr val="tx1"/>
                </a:solidFill>
              </a:rPr>
              <a:t>to represent the number of necklaces sold and </a:t>
            </a:r>
            <a:r>
              <a:rPr lang="en-US" sz="2400" i="1" dirty="0">
                <a:solidFill>
                  <a:schemeClr val="tx1"/>
                </a:solidFill>
              </a:rPr>
              <a:t>y </a:t>
            </a:r>
            <a:r>
              <a:rPr lang="en-US" sz="2400" dirty="0">
                <a:solidFill>
                  <a:schemeClr val="tx1"/>
                </a:solidFill>
              </a:rPr>
              <a:t>to represent the number of pairs of earrings sold</a:t>
            </a:r>
            <a:r>
              <a:rPr lang="en-US" sz="2400" dirty="0" smtClean="0">
                <a:solidFill>
                  <a:schemeClr val="tx1"/>
                </a:solidFill>
              </a:rPr>
              <a:t>.</a:t>
            </a:r>
            <a:endParaRPr lang="en-US" sz="2400" dirty="0">
              <a:solidFill>
                <a:schemeClr val="tx1"/>
              </a:solidFill>
            </a:endParaRPr>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30664899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11</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31150" cy="4997450"/>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a:t>
            </a:r>
            <a:r>
              <a:rPr lang="en-US" sz="2800" b="1" dirty="0" smtClean="0">
                <a:solidFill>
                  <a:srgbClr val="000090"/>
                </a:solidFill>
                <a:ea typeface="+mn-ea"/>
              </a:rPr>
              <a:t>2, </a:t>
            </a:r>
            <a:r>
              <a:rPr lang="en-US" sz="2800" b="1" i="1" dirty="0" smtClean="0">
                <a:solidFill>
                  <a:srgbClr val="000090"/>
                </a:solidFill>
              </a:rPr>
              <a:t>continued</a:t>
            </a:r>
            <a:endParaRPr lang="en-US" sz="2800" dirty="0" smtClean="0"/>
          </a:p>
          <a:p>
            <a:pPr marL="514350" indent="-557784" algn="l">
              <a:buFont typeface="+mj-lt"/>
              <a:buAutoNum type="arabicPeriod" startAt="2"/>
            </a:pPr>
            <a:r>
              <a:rPr lang="en-US" sz="2800" b="1" dirty="0" smtClean="0">
                <a:solidFill>
                  <a:srgbClr val="660066"/>
                </a:solidFill>
              </a:rPr>
              <a:t>Write </a:t>
            </a:r>
            <a:r>
              <a:rPr lang="en-US" sz="2800" b="1" dirty="0">
                <a:solidFill>
                  <a:srgbClr val="660066"/>
                </a:solidFill>
              </a:rPr>
              <a:t>an equation that represents the total sales for the week</a:t>
            </a:r>
            <a:r>
              <a:rPr lang="en-US" sz="2800" b="1" dirty="0" smtClean="0">
                <a:solidFill>
                  <a:srgbClr val="660066"/>
                </a:solidFill>
              </a:rPr>
              <a:t>.</a:t>
            </a:r>
          </a:p>
          <a:p>
            <a:pPr marL="512064" lvl="1" algn="l">
              <a:spcAft>
                <a:spcPts val="600"/>
              </a:spcAft>
            </a:pPr>
            <a:r>
              <a:rPr lang="en-US" sz="2400" dirty="0">
                <a:solidFill>
                  <a:schemeClr val="tx1"/>
                </a:solidFill>
              </a:rPr>
              <a:t>The total sales last week amounted to $3,305</a:t>
            </a:r>
            <a:r>
              <a:rPr lang="en-US" sz="2400" dirty="0" smtClean="0">
                <a:solidFill>
                  <a:schemeClr val="tx1"/>
                </a:solidFill>
              </a:rPr>
              <a:t>.</a:t>
            </a:r>
            <a:endParaRPr lang="en-US" sz="2400" dirty="0">
              <a:solidFill>
                <a:schemeClr val="tx1"/>
              </a:solidFill>
            </a:endParaRPr>
          </a:p>
          <a:p>
            <a:pPr marL="512064" lvl="1" algn="l">
              <a:spcAft>
                <a:spcPts val="600"/>
              </a:spcAft>
            </a:pPr>
            <a:r>
              <a:rPr lang="en-US" sz="2400" dirty="0">
                <a:solidFill>
                  <a:schemeClr val="tx1"/>
                </a:solidFill>
              </a:rPr>
              <a:t>Each necklace sells for $125. Therefore, the total sales from the necklaces is equal to $125 times the number of necklaces sold (</a:t>
            </a:r>
            <a:r>
              <a:rPr lang="en-US" sz="2400" i="1" dirty="0">
                <a:solidFill>
                  <a:schemeClr val="tx1"/>
                </a:solidFill>
              </a:rPr>
              <a:t>x</a:t>
            </a:r>
            <a:r>
              <a:rPr lang="en-US" sz="2400" dirty="0">
                <a:solidFill>
                  <a:schemeClr val="tx1"/>
                </a:solidFill>
              </a:rPr>
              <a:t>), or 125</a:t>
            </a:r>
            <a:r>
              <a:rPr lang="en-US" sz="2400" i="1" dirty="0">
                <a:solidFill>
                  <a:schemeClr val="tx1"/>
                </a:solidFill>
              </a:rPr>
              <a:t>x</a:t>
            </a:r>
            <a:r>
              <a:rPr lang="en-US" sz="2400" dirty="0" smtClean="0">
                <a:solidFill>
                  <a:schemeClr val="tx1"/>
                </a:solidFill>
              </a:rPr>
              <a:t>.</a:t>
            </a:r>
            <a:endParaRPr lang="en-US" sz="2400" dirty="0">
              <a:solidFill>
                <a:schemeClr val="tx1"/>
              </a:solidFill>
            </a:endParaRPr>
          </a:p>
          <a:p>
            <a:pPr marL="512064" lvl="1" algn="l"/>
            <a:r>
              <a:rPr lang="en-US" sz="2400" dirty="0">
                <a:solidFill>
                  <a:schemeClr val="tx1"/>
                </a:solidFill>
              </a:rPr>
              <a:t>Each pair of earrings sells for $65. Therefore, the total sales from earrings is equal to $65 times the number of pairs of earrings sold (</a:t>
            </a:r>
            <a:r>
              <a:rPr lang="en-US" sz="2400" i="1" dirty="0">
                <a:solidFill>
                  <a:schemeClr val="tx1"/>
                </a:solidFill>
              </a:rPr>
              <a:t>y</a:t>
            </a:r>
            <a:r>
              <a:rPr lang="en-US" sz="2400" dirty="0">
                <a:solidFill>
                  <a:schemeClr val="tx1"/>
                </a:solidFill>
              </a:rPr>
              <a:t>), or 65</a:t>
            </a:r>
            <a:r>
              <a:rPr lang="en-US" sz="2400" i="1" dirty="0">
                <a:solidFill>
                  <a:schemeClr val="tx1"/>
                </a:solidFill>
              </a:rPr>
              <a:t>y</a:t>
            </a:r>
            <a:r>
              <a:rPr lang="en-US" sz="2400" dirty="0">
                <a:solidFill>
                  <a:schemeClr val="tx1"/>
                </a:solidFill>
              </a:rPr>
              <a:t>. 	</a:t>
            </a:r>
          </a:p>
          <a:p>
            <a:pPr marL="514350" indent="-557784" algn="l">
              <a:buFont typeface="+mj-lt"/>
              <a:buAutoNum type="arabicPeriod" startAt="2"/>
            </a:pPr>
            <a:endParaRPr lang="en-US" sz="2800" b="1" dirty="0">
              <a:solidFill>
                <a:srgbClr val="660066"/>
              </a:solidFill>
            </a:endParaRPr>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197877615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12</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18450" cy="4997450"/>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a:t>
            </a:r>
            <a:r>
              <a:rPr lang="en-US" sz="2800" b="1" dirty="0" smtClean="0">
                <a:solidFill>
                  <a:srgbClr val="000090"/>
                </a:solidFill>
                <a:ea typeface="+mn-ea"/>
              </a:rPr>
              <a:t>2, </a:t>
            </a:r>
            <a:r>
              <a:rPr lang="en-US" sz="2800" b="1" i="1" dirty="0" smtClean="0">
                <a:solidFill>
                  <a:srgbClr val="000090"/>
                </a:solidFill>
              </a:rPr>
              <a:t>continued</a:t>
            </a:r>
            <a:endParaRPr lang="en-US" sz="2800" dirty="0" smtClean="0"/>
          </a:p>
          <a:p>
            <a:pPr lvl="1" algn="l">
              <a:spcAft>
                <a:spcPts val="600"/>
              </a:spcAft>
            </a:pPr>
            <a:r>
              <a:rPr lang="en-US" sz="2400" dirty="0">
                <a:solidFill>
                  <a:srgbClr val="000000"/>
                </a:solidFill>
              </a:rPr>
              <a:t>The total sales ($3,305) is equal to the sum of the sales from the necklaces (125</a:t>
            </a:r>
            <a:r>
              <a:rPr lang="en-US" sz="2400" i="1" dirty="0">
                <a:solidFill>
                  <a:srgbClr val="000000"/>
                </a:solidFill>
              </a:rPr>
              <a:t>x</a:t>
            </a:r>
            <a:r>
              <a:rPr lang="en-US" sz="2400" dirty="0">
                <a:solidFill>
                  <a:srgbClr val="000000"/>
                </a:solidFill>
              </a:rPr>
              <a:t>) and the sales of the earrings (65</a:t>
            </a:r>
            <a:r>
              <a:rPr lang="en-US" sz="2400" i="1" dirty="0">
                <a:solidFill>
                  <a:srgbClr val="000000"/>
                </a:solidFill>
              </a:rPr>
              <a:t>y</a:t>
            </a:r>
            <a:r>
              <a:rPr lang="en-US" sz="2400" dirty="0">
                <a:solidFill>
                  <a:srgbClr val="000000"/>
                </a:solidFill>
              </a:rPr>
              <a:t>)</a:t>
            </a:r>
            <a:r>
              <a:rPr lang="en-US" sz="2400" dirty="0" smtClean="0">
                <a:solidFill>
                  <a:srgbClr val="000000"/>
                </a:solidFill>
              </a:rPr>
              <a:t>.</a:t>
            </a:r>
            <a:endParaRPr lang="en-US" sz="2400" dirty="0">
              <a:solidFill>
                <a:srgbClr val="000000"/>
              </a:solidFill>
            </a:endParaRPr>
          </a:p>
          <a:p>
            <a:pPr lvl="1" algn="l"/>
            <a:r>
              <a:rPr lang="en-US" sz="2400" dirty="0">
                <a:solidFill>
                  <a:srgbClr val="000000"/>
                </a:solidFill>
              </a:rPr>
              <a:t>The equation 125</a:t>
            </a:r>
            <a:r>
              <a:rPr lang="en-US" sz="2400" i="1" dirty="0">
                <a:solidFill>
                  <a:srgbClr val="000000"/>
                </a:solidFill>
              </a:rPr>
              <a:t>x </a:t>
            </a:r>
            <a:r>
              <a:rPr lang="en-US" sz="2400" dirty="0">
                <a:solidFill>
                  <a:srgbClr val="000000"/>
                </a:solidFill>
              </a:rPr>
              <a:t>+ 65</a:t>
            </a:r>
            <a:r>
              <a:rPr lang="en-US" sz="2400" i="1" dirty="0">
                <a:solidFill>
                  <a:srgbClr val="000000"/>
                </a:solidFill>
              </a:rPr>
              <a:t>y </a:t>
            </a:r>
            <a:r>
              <a:rPr lang="en-US" sz="2400" dirty="0">
                <a:solidFill>
                  <a:srgbClr val="000000"/>
                </a:solidFill>
              </a:rPr>
              <a:t>= 3305 represents the total sales for the </a:t>
            </a:r>
            <a:r>
              <a:rPr lang="en-US" sz="2400" dirty="0" smtClean="0">
                <a:solidFill>
                  <a:srgbClr val="000000"/>
                </a:solidFill>
              </a:rPr>
              <a:t>week.</a:t>
            </a:r>
            <a:r>
              <a:rPr lang="en-US" sz="2400" dirty="0">
                <a:solidFill>
                  <a:schemeClr val="tx1"/>
                </a:solidFill>
              </a:rPr>
              <a:t>	</a:t>
            </a:r>
          </a:p>
          <a:p>
            <a:pPr marL="514350" indent="-557784" algn="l">
              <a:buFont typeface="+mj-lt"/>
              <a:buAutoNum type="arabicPeriod" startAt="2"/>
            </a:pPr>
            <a:endParaRPr lang="en-US" sz="2800" b="1" dirty="0">
              <a:solidFill>
                <a:srgbClr val="660066"/>
              </a:solidFill>
            </a:endParaRPr>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210279558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13</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15950" y="615950"/>
            <a:ext cx="8083550" cy="5138738"/>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a:t>
            </a:r>
            <a:r>
              <a:rPr lang="en-US" sz="2800" b="1" dirty="0" smtClean="0">
                <a:solidFill>
                  <a:srgbClr val="000090"/>
                </a:solidFill>
                <a:ea typeface="+mn-ea"/>
              </a:rPr>
              <a:t>2, </a:t>
            </a:r>
            <a:r>
              <a:rPr lang="en-US" sz="2800" b="1" i="1" dirty="0" smtClean="0">
                <a:solidFill>
                  <a:srgbClr val="000090"/>
                </a:solidFill>
              </a:rPr>
              <a:t>continued</a:t>
            </a:r>
            <a:endParaRPr lang="en-US" sz="2800" dirty="0" smtClean="0"/>
          </a:p>
          <a:p>
            <a:pPr marL="457200" indent="-512064" algn="l">
              <a:buFont typeface="+mj-lt"/>
              <a:buAutoNum type="arabicPeriod" startAt="3"/>
            </a:pPr>
            <a:r>
              <a:rPr lang="en-US" sz="2800" b="1" dirty="0" smtClean="0">
                <a:solidFill>
                  <a:srgbClr val="660066"/>
                </a:solidFill>
              </a:rPr>
              <a:t>Write </a:t>
            </a:r>
            <a:r>
              <a:rPr lang="en-US" sz="2800" b="1" dirty="0">
                <a:solidFill>
                  <a:srgbClr val="660066"/>
                </a:solidFill>
              </a:rPr>
              <a:t>an equation that represents last week’s profit</a:t>
            </a:r>
            <a:r>
              <a:rPr lang="en-US" sz="2800" b="1" dirty="0" smtClean="0">
                <a:solidFill>
                  <a:srgbClr val="660066"/>
                </a:solidFill>
              </a:rPr>
              <a:t>.</a:t>
            </a:r>
          </a:p>
          <a:p>
            <a:pPr lvl="1" algn="l">
              <a:spcAft>
                <a:spcPts val="600"/>
              </a:spcAft>
            </a:pPr>
            <a:r>
              <a:rPr lang="en-US" sz="2400" dirty="0">
                <a:solidFill>
                  <a:schemeClr val="tx1"/>
                </a:solidFill>
              </a:rPr>
              <a:t>The profit last week was $1,635</a:t>
            </a:r>
            <a:r>
              <a:rPr lang="en-US" sz="2400" dirty="0" smtClean="0">
                <a:solidFill>
                  <a:schemeClr val="tx1"/>
                </a:solidFill>
              </a:rPr>
              <a:t>.</a:t>
            </a:r>
            <a:endParaRPr lang="en-US" sz="2400" dirty="0">
              <a:solidFill>
                <a:schemeClr val="tx1"/>
              </a:solidFill>
            </a:endParaRPr>
          </a:p>
          <a:p>
            <a:pPr lvl="1" algn="l">
              <a:spcAft>
                <a:spcPts val="600"/>
              </a:spcAft>
            </a:pPr>
            <a:r>
              <a:rPr lang="en-US" sz="2400" dirty="0">
                <a:solidFill>
                  <a:schemeClr val="tx1"/>
                </a:solidFill>
              </a:rPr>
              <a:t>Each necklace costs $60 and sells for $125. Therefore, the profit on each necklace is $65 ($125 – $60 = $65). The profit from the necklaces is equal to $65 times the number of necklaces sold (</a:t>
            </a:r>
            <a:r>
              <a:rPr lang="en-US" sz="2400" i="1" dirty="0">
                <a:solidFill>
                  <a:schemeClr val="tx1"/>
                </a:solidFill>
              </a:rPr>
              <a:t>x</a:t>
            </a:r>
            <a:r>
              <a:rPr lang="en-US" sz="2400" dirty="0">
                <a:solidFill>
                  <a:schemeClr val="tx1"/>
                </a:solidFill>
              </a:rPr>
              <a:t>), or 65</a:t>
            </a:r>
            <a:r>
              <a:rPr lang="en-US" sz="2400" i="1" dirty="0">
                <a:solidFill>
                  <a:schemeClr val="tx1"/>
                </a:solidFill>
              </a:rPr>
              <a:t>x</a:t>
            </a:r>
            <a:r>
              <a:rPr lang="en-US" sz="2400" dirty="0" smtClean="0">
                <a:solidFill>
                  <a:schemeClr val="tx1"/>
                </a:solidFill>
              </a:rPr>
              <a:t>.</a:t>
            </a:r>
            <a:endParaRPr lang="en-US" sz="2400" dirty="0">
              <a:solidFill>
                <a:schemeClr val="tx1"/>
              </a:solidFill>
            </a:endParaRPr>
          </a:p>
          <a:p>
            <a:pPr lvl="1" algn="l"/>
            <a:r>
              <a:rPr lang="en-US" sz="2400" dirty="0">
                <a:solidFill>
                  <a:schemeClr val="tx1"/>
                </a:solidFill>
              </a:rPr>
              <a:t>Each pair of earrings costs $35 and sells for $65. Therefore, the profit on each pair of earrings is $30 ($65 – $35 = $30). The profit from the earrings is equal to $30 times the pairs of earrings sold (</a:t>
            </a:r>
            <a:r>
              <a:rPr lang="en-US" sz="2400" i="1" dirty="0">
                <a:solidFill>
                  <a:schemeClr val="tx1"/>
                </a:solidFill>
              </a:rPr>
              <a:t>y</a:t>
            </a:r>
            <a:r>
              <a:rPr lang="en-US" sz="2400" dirty="0">
                <a:solidFill>
                  <a:schemeClr val="tx1"/>
                </a:solidFill>
              </a:rPr>
              <a:t>), or 30</a:t>
            </a:r>
            <a:r>
              <a:rPr lang="en-US" sz="2400" i="1" dirty="0">
                <a:solidFill>
                  <a:schemeClr val="tx1"/>
                </a:solidFill>
              </a:rPr>
              <a:t>y</a:t>
            </a:r>
            <a:r>
              <a:rPr lang="en-US" sz="2400" dirty="0" smtClean="0">
                <a:solidFill>
                  <a:schemeClr val="tx1"/>
                </a:solidFill>
              </a:rPr>
              <a:t>.</a:t>
            </a:r>
            <a:endParaRPr lang="fr-FR" sz="2800" dirty="0"/>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197877615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14</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8083550" cy="5138738"/>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a:t>
            </a:r>
            <a:r>
              <a:rPr lang="en-US" sz="2800" b="1" dirty="0" smtClean="0">
                <a:solidFill>
                  <a:srgbClr val="000090"/>
                </a:solidFill>
                <a:ea typeface="+mn-ea"/>
              </a:rPr>
              <a:t>2, </a:t>
            </a:r>
            <a:r>
              <a:rPr lang="en-US" sz="2800" b="1" i="1" dirty="0" smtClean="0">
                <a:solidFill>
                  <a:srgbClr val="000090"/>
                </a:solidFill>
              </a:rPr>
              <a:t>continued</a:t>
            </a:r>
            <a:endParaRPr lang="en-US" sz="2800" dirty="0" smtClean="0"/>
          </a:p>
          <a:p>
            <a:pPr lvl="1" algn="l">
              <a:spcAft>
                <a:spcPts val="600"/>
              </a:spcAft>
            </a:pPr>
            <a:r>
              <a:rPr lang="en-US" sz="2400" dirty="0">
                <a:solidFill>
                  <a:schemeClr val="tx1"/>
                </a:solidFill>
              </a:rPr>
              <a:t>The total profit ($1,635) is equal to the sum of </a:t>
            </a:r>
            <a:r>
              <a:rPr lang="en-US" sz="2400" dirty="0" smtClean="0">
                <a:solidFill>
                  <a:schemeClr val="tx1"/>
                </a:solidFill>
              </a:rPr>
              <a:t>the</a:t>
            </a:r>
            <a:br>
              <a:rPr lang="en-US" sz="2400" dirty="0" smtClean="0">
                <a:solidFill>
                  <a:schemeClr val="tx1"/>
                </a:solidFill>
              </a:rPr>
            </a:br>
            <a:r>
              <a:rPr lang="en-US" sz="2400" dirty="0" smtClean="0">
                <a:solidFill>
                  <a:schemeClr val="tx1"/>
                </a:solidFill>
              </a:rPr>
              <a:t>profit </a:t>
            </a:r>
            <a:r>
              <a:rPr lang="en-US" sz="2400" dirty="0">
                <a:solidFill>
                  <a:schemeClr val="tx1"/>
                </a:solidFill>
              </a:rPr>
              <a:t>from the necklaces (65</a:t>
            </a:r>
            <a:r>
              <a:rPr lang="en-US" sz="2400" i="1" dirty="0">
                <a:solidFill>
                  <a:schemeClr val="tx1"/>
                </a:solidFill>
              </a:rPr>
              <a:t>x</a:t>
            </a:r>
            <a:r>
              <a:rPr lang="en-US" sz="2400" dirty="0">
                <a:solidFill>
                  <a:schemeClr val="tx1"/>
                </a:solidFill>
              </a:rPr>
              <a:t>) and the profit </a:t>
            </a:r>
            <a:r>
              <a:rPr lang="en-US" sz="2400" dirty="0" smtClean="0">
                <a:solidFill>
                  <a:schemeClr val="tx1"/>
                </a:solidFill>
              </a:rPr>
              <a:t>from</a:t>
            </a:r>
            <a:br>
              <a:rPr lang="en-US" sz="2400" dirty="0" smtClean="0">
                <a:solidFill>
                  <a:schemeClr val="tx1"/>
                </a:solidFill>
              </a:rPr>
            </a:br>
            <a:r>
              <a:rPr lang="en-US" sz="2400" dirty="0" smtClean="0">
                <a:solidFill>
                  <a:schemeClr val="tx1"/>
                </a:solidFill>
              </a:rPr>
              <a:t>the </a:t>
            </a:r>
            <a:r>
              <a:rPr lang="en-US" sz="2400" dirty="0">
                <a:solidFill>
                  <a:schemeClr val="tx1"/>
                </a:solidFill>
              </a:rPr>
              <a:t>earrings (30</a:t>
            </a:r>
            <a:r>
              <a:rPr lang="en-US" sz="2400" i="1" dirty="0">
                <a:solidFill>
                  <a:schemeClr val="tx1"/>
                </a:solidFill>
              </a:rPr>
              <a:t>y</a:t>
            </a:r>
            <a:r>
              <a:rPr lang="en-US" sz="2400" dirty="0">
                <a:solidFill>
                  <a:schemeClr val="tx1"/>
                </a:solidFill>
              </a:rPr>
              <a:t>)</a:t>
            </a:r>
            <a:r>
              <a:rPr lang="en-US" sz="2400" dirty="0" smtClean="0">
                <a:solidFill>
                  <a:schemeClr val="tx1"/>
                </a:solidFill>
              </a:rPr>
              <a:t>.</a:t>
            </a:r>
            <a:endParaRPr lang="en-US" sz="2400" dirty="0">
              <a:solidFill>
                <a:schemeClr val="tx1"/>
              </a:solidFill>
            </a:endParaRPr>
          </a:p>
          <a:p>
            <a:pPr lvl="1" algn="l"/>
            <a:r>
              <a:rPr lang="en-US" sz="2400" dirty="0">
                <a:solidFill>
                  <a:schemeClr val="tx1"/>
                </a:solidFill>
              </a:rPr>
              <a:t>The equation 65</a:t>
            </a:r>
            <a:r>
              <a:rPr lang="en-US" sz="2400" i="1" dirty="0">
                <a:solidFill>
                  <a:schemeClr val="tx1"/>
                </a:solidFill>
              </a:rPr>
              <a:t>x </a:t>
            </a:r>
            <a:r>
              <a:rPr lang="en-US" sz="2400" dirty="0">
                <a:solidFill>
                  <a:schemeClr val="tx1"/>
                </a:solidFill>
              </a:rPr>
              <a:t>+ 30</a:t>
            </a:r>
            <a:r>
              <a:rPr lang="en-US" sz="2400" i="1" dirty="0">
                <a:solidFill>
                  <a:schemeClr val="tx1"/>
                </a:solidFill>
              </a:rPr>
              <a:t>y </a:t>
            </a:r>
            <a:r>
              <a:rPr lang="en-US" sz="2400" dirty="0">
                <a:solidFill>
                  <a:schemeClr val="tx1"/>
                </a:solidFill>
              </a:rPr>
              <a:t>= 1635 represents </a:t>
            </a:r>
            <a:r>
              <a:rPr lang="en-US" sz="2400" dirty="0" smtClean="0">
                <a:solidFill>
                  <a:schemeClr val="tx1"/>
                </a:solidFill>
              </a:rPr>
              <a:t>last</a:t>
            </a:r>
            <a:br>
              <a:rPr lang="en-US" sz="2400" dirty="0" smtClean="0">
                <a:solidFill>
                  <a:schemeClr val="tx1"/>
                </a:solidFill>
              </a:rPr>
            </a:br>
            <a:r>
              <a:rPr lang="en-US" sz="2400" dirty="0" smtClean="0">
                <a:solidFill>
                  <a:schemeClr val="tx1"/>
                </a:solidFill>
              </a:rPr>
              <a:t>week’s </a:t>
            </a:r>
            <a:r>
              <a:rPr lang="en-US" sz="2400" dirty="0">
                <a:solidFill>
                  <a:schemeClr val="tx1"/>
                </a:solidFill>
              </a:rPr>
              <a:t>profit</a:t>
            </a:r>
            <a:r>
              <a:rPr lang="en-US" sz="2400" dirty="0" smtClean="0">
                <a:solidFill>
                  <a:schemeClr val="tx1"/>
                </a:solidFill>
              </a:rPr>
              <a:t>.</a:t>
            </a:r>
            <a:endParaRPr lang="en-US" sz="2400" dirty="0">
              <a:solidFill>
                <a:schemeClr val="tx1"/>
              </a:solidFill>
            </a:endParaRPr>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1089" y="4618521"/>
            <a:ext cx="1352739" cy="1200318"/>
          </a:xfrm>
          <a:prstGeom prst="rect">
            <a:avLst/>
          </a:prstGeom>
        </p:spPr>
      </p:pic>
    </p:spTree>
    <p:extLst>
      <p:ext uri="{BB962C8B-B14F-4D97-AF65-F5344CB8AC3E}">
        <p14:creationId xmlns:p14="http://schemas.microsoft.com/office/powerpoint/2010/main" val="335907622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pPr algn="l"/>
            <a:r>
              <a:rPr lang="en-US" sz="2800" b="1" dirty="0"/>
              <a:t>Guided Practice: </a:t>
            </a:r>
            <a:r>
              <a:rPr lang="en-US" sz="2800" b="1" dirty="0">
                <a:solidFill>
                  <a:srgbClr val="000090"/>
                </a:solidFill>
              </a:rPr>
              <a:t>Example </a:t>
            </a:r>
            <a:r>
              <a:rPr lang="en-US" sz="2800" b="1" dirty="0" smtClean="0">
                <a:solidFill>
                  <a:srgbClr val="000090"/>
                </a:solidFill>
              </a:rPr>
              <a:t>2, </a:t>
            </a:r>
            <a:r>
              <a:rPr lang="en-US" sz="2800" b="1" i="1" dirty="0">
                <a:solidFill>
                  <a:srgbClr val="000090"/>
                </a:solidFill>
              </a:rPr>
              <a:t>continued</a:t>
            </a:r>
            <a:endParaRPr lang="en-US" sz="2800" b="1" dirty="0">
              <a:solidFill>
                <a:srgbClr val="000090"/>
              </a:solidFill>
            </a:endParaRPr>
          </a:p>
          <a:p>
            <a:endParaRPr lang="en-US" dirty="0"/>
          </a:p>
        </p:txBody>
      </p:sp>
      <p:sp>
        <p:nvSpPr>
          <p:cNvPr id="4" name="Slide Number Placeholder 3"/>
          <p:cNvSpPr>
            <a:spLocks noGrp="1"/>
          </p:cNvSpPr>
          <p:nvPr>
            <p:ph type="sldNum" sz="quarter" idx="11"/>
          </p:nvPr>
        </p:nvSpPr>
        <p:spPr/>
        <p:txBody>
          <a:bodyPr/>
          <a:lstStyle/>
          <a:p>
            <a:pPr>
              <a:defRPr/>
            </a:pPr>
            <a:fld id="{61002435-FE0F-AD4B-ABF4-2A6AB94313DD}" type="slidenum">
              <a:rPr lang="en-US" smtClean="0"/>
              <a:pPr>
                <a:defRPr/>
              </a:pPr>
              <a:t>15</a:t>
            </a:fld>
            <a:endParaRPr lang="en-US" dirty="0"/>
          </a:p>
        </p:txBody>
      </p:sp>
      <p:pic>
        <p:nvPicPr>
          <p:cNvPr id="5" name="Picture 4" descr="play-button-lg.png">
            <a:hlinkClick r:id="rId3"/>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2095500"/>
            <a:ext cx="26543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3"/>
          <p:cNvSpPr>
            <a:spLocks noGrp="1"/>
          </p:cNvSpPr>
          <p:nvPr>
            <p:ph type="body" sz="quarter" idx="10"/>
          </p:nvPr>
        </p:nvSpPr>
        <p:spPr>
          <a:xfrm>
            <a:off x="1005132" y="6246813"/>
            <a:ext cx="67291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349023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2</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18450" cy="4997450"/>
          </a:xfrm>
        </p:spPr>
        <p:txBody>
          <a:bodyPr rtlCol="0">
            <a:noAutofit/>
          </a:bodyPr>
          <a:lstStyle/>
          <a:p>
            <a:pPr algn="l" eaLnBrk="1" fontAlgn="auto" hangingPunct="1">
              <a:spcAft>
                <a:spcPts val="0"/>
              </a:spcAft>
              <a:buFont typeface="Arial"/>
              <a:buNone/>
              <a:defRPr/>
            </a:pPr>
            <a:r>
              <a:rPr lang="en-US" sz="2800" b="1" dirty="0" smtClean="0">
                <a:ea typeface="+mn-ea"/>
              </a:rPr>
              <a:t>Key Concepts</a:t>
            </a:r>
            <a:endParaRPr lang="en-US" dirty="0"/>
          </a:p>
          <a:p>
            <a:pPr marL="342900" indent="-342900" algn="l">
              <a:buFont typeface="Arial"/>
              <a:buChar char="•"/>
            </a:pPr>
            <a:r>
              <a:rPr lang="en-US" dirty="0"/>
              <a:t>When creating an equation with two variables, </a:t>
            </a:r>
            <a:r>
              <a:rPr lang="en-US" i="1" dirty="0"/>
              <a:t>x </a:t>
            </a:r>
            <a:r>
              <a:rPr lang="en-US" dirty="0"/>
              <a:t>is the independent variable and </a:t>
            </a:r>
            <a:r>
              <a:rPr lang="en-US" i="1" dirty="0"/>
              <a:t>y </a:t>
            </a:r>
            <a:r>
              <a:rPr lang="en-US" dirty="0"/>
              <a:t>is the dependent variable. </a:t>
            </a:r>
          </a:p>
          <a:p>
            <a:pPr marL="342900" indent="-342900" algn="l">
              <a:buFont typeface="Arial"/>
              <a:buChar char="•"/>
            </a:pPr>
            <a:r>
              <a:rPr lang="en-US" dirty="0" smtClean="0"/>
              <a:t>The </a:t>
            </a:r>
            <a:r>
              <a:rPr lang="en-US" b="1" dirty="0"/>
              <a:t>independent variable </a:t>
            </a:r>
            <a:r>
              <a:rPr lang="en-US" dirty="0"/>
              <a:t>(</a:t>
            </a:r>
            <a:r>
              <a:rPr lang="en-US" i="1" dirty="0"/>
              <a:t>x</a:t>
            </a:r>
            <a:r>
              <a:rPr lang="en-US" dirty="0"/>
              <a:t>) is the input variable, meaning it is the value that starts the situation and produces the other variable. For example, using the deli example from the Introduction, the number of sandwiches sold is the independent variable, </a:t>
            </a:r>
            <a:r>
              <a:rPr lang="en-US" dirty="0" smtClean="0"/>
              <a:t>because the </a:t>
            </a:r>
            <a:r>
              <a:rPr lang="en-US" dirty="0"/>
              <a:t>sandwich sales produce the money earned (and not the other way around). When an equation is graphed, the independent variable is labeled on the </a:t>
            </a:r>
            <a:r>
              <a:rPr lang="en-US" i="1" dirty="0"/>
              <a:t>x</a:t>
            </a:r>
            <a:r>
              <a:rPr lang="en-US" dirty="0"/>
              <a:t>-axis. </a:t>
            </a:r>
          </a:p>
        </p:txBody>
      </p:sp>
      <p:sp>
        <p:nvSpPr>
          <p:cNvPr id="13" name="Text Placeholder 3"/>
          <p:cNvSpPr>
            <a:spLocks noGrp="1"/>
          </p:cNvSpPr>
          <p:nvPr>
            <p:ph type="body" sz="quarter" idx="10"/>
          </p:nvPr>
        </p:nvSpPr>
        <p:spPr>
          <a:xfrm>
            <a:off x="1005132" y="6246813"/>
            <a:ext cx="65894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93561094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3</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94650" cy="4997450"/>
          </a:xfrm>
        </p:spPr>
        <p:txBody>
          <a:bodyPr/>
          <a:lstStyle/>
          <a:p>
            <a:pPr algn="l" eaLnBrk="1" hangingPunct="1">
              <a:defRPr/>
            </a:pPr>
            <a:r>
              <a:rPr lang="en-US" sz="2800" b="1" dirty="0" smtClean="0">
                <a:ea typeface="Arial"/>
              </a:rPr>
              <a:t>Key Concepts, </a:t>
            </a:r>
            <a:r>
              <a:rPr lang="en-US" sz="2800" b="1" i="1" dirty="0" smtClean="0">
                <a:ea typeface="Arial"/>
              </a:rPr>
              <a:t>continued</a:t>
            </a:r>
            <a:endParaRPr lang="en-US" sz="2000" b="1" dirty="0">
              <a:ea typeface="Arial"/>
            </a:endParaRPr>
          </a:p>
          <a:p>
            <a:pPr marL="342900" indent="-342900" algn="l">
              <a:buFont typeface="Arial"/>
              <a:buChar char="•"/>
            </a:pPr>
            <a:r>
              <a:rPr lang="en-US" dirty="0" smtClean="0"/>
              <a:t>The </a:t>
            </a:r>
            <a:r>
              <a:rPr lang="en-US" b="1" dirty="0"/>
              <a:t>dependent variable </a:t>
            </a:r>
            <a:r>
              <a:rPr lang="en-US" dirty="0"/>
              <a:t>(</a:t>
            </a:r>
            <a:r>
              <a:rPr lang="en-US" i="1" dirty="0"/>
              <a:t>y</a:t>
            </a:r>
            <a:r>
              <a:rPr lang="en-US" dirty="0"/>
              <a:t>) is based on the input </a:t>
            </a:r>
            <a:r>
              <a:rPr lang="en-US" dirty="0" smtClean="0"/>
              <a:t>value of </a:t>
            </a:r>
            <a:r>
              <a:rPr lang="en-US" dirty="0"/>
              <a:t>the independent variable, meaning that the dependent variable is produced by (or is dependent on) the independent variable. In the deli example, the money earned is the dependent variable, because it depends on, and is produced by, the sandwich sales</a:t>
            </a:r>
            <a:r>
              <a:rPr lang="en-US" dirty="0" smtClean="0"/>
              <a:t>.</a:t>
            </a:r>
            <a:endParaRPr lang="en-US" dirty="0"/>
          </a:p>
        </p:txBody>
      </p:sp>
      <p:sp>
        <p:nvSpPr>
          <p:cNvPr id="7" name="Text Placeholder 3"/>
          <p:cNvSpPr>
            <a:spLocks noGrp="1"/>
          </p:cNvSpPr>
          <p:nvPr>
            <p:ph type="body" sz="quarter" idx="10"/>
          </p:nvPr>
        </p:nvSpPr>
        <p:spPr>
          <a:xfrm>
            <a:off x="1005132" y="6246813"/>
            <a:ext cx="69450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71658137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4</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8083550" cy="4997450"/>
          </a:xfrm>
        </p:spPr>
        <p:txBody>
          <a:bodyPr/>
          <a:lstStyle/>
          <a:p>
            <a:pPr algn="l" eaLnBrk="1" hangingPunct="1">
              <a:spcAft>
                <a:spcPts val="600"/>
              </a:spcAft>
              <a:defRPr/>
            </a:pPr>
            <a:r>
              <a:rPr lang="en-US" sz="2800" b="1" dirty="0" smtClean="0">
                <a:ea typeface="Arial"/>
              </a:rPr>
              <a:t>Key Concepts, </a:t>
            </a:r>
            <a:r>
              <a:rPr lang="en-US" sz="2800" b="1" i="1" dirty="0" smtClean="0">
                <a:ea typeface="Arial"/>
              </a:rPr>
              <a:t>continued</a:t>
            </a:r>
          </a:p>
          <a:p>
            <a:pPr eaLnBrk="1" hangingPunct="1">
              <a:defRPr/>
            </a:pPr>
            <a:r>
              <a:rPr lang="en-US" b="1" dirty="0"/>
              <a:t>Key Words to Recognize when Writing Equations </a:t>
            </a:r>
          </a:p>
        </p:txBody>
      </p:sp>
      <p:sp>
        <p:nvSpPr>
          <p:cNvPr id="7" name="Text Placeholder 3"/>
          <p:cNvSpPr>
            <a:spLocks noGrp="1"/>
          </p:cNvSpPr>
          <p:nvPr>
            <p:ph type="body" sz="quarter" idx="10"/>
          </p:nvPr>
        </p:nvSpPr>
        <p:spPr>
          <a:xfrm>
            <a:off x="1005132" y="6246813"/>
            <a:ext cx="6945068" cy="360816"/>
          </a:xfrm>
        </p:spPr>
        <p:txBody>
          <a:bodyPr/>
          <a:lstStyle/>
          <a:p>
            <a:r>
              <a:rPr lang="sv-SE" dirty="0"/>
              <a:t>2.1 </a:t>
            </a:r>
            <a:r>
              <a:rPr lang="sv-SE" dirty="0" err="1"/>
              <a:t>Skill</a:t>
            </a:r>
            <a:r>
              <a:rPr lang="sv-SE" dirty="0"/>
              <a:t> 2</a:t>
            </a:r>
            <a:r>
              <a:rPr lang="en-US" dirty="0"/>
              <a:t>: Creating Equations from Context </a:t>
            </a:r>
          </a:p>
        </p:txBody>
      </p:sp>
      <p:graphicFrame>
        <p:nvGraphicFramePr>
          <p:cNvPr id="2" name="Table 1"/>
          <p:cNvGraphicFramePr>
            <a:graphicFrameLocks noGrp="1"/>
          </p:cNvGraphicFramePr>
          <p:nvPr>
            <p:extLst>
              <p:ext uri="{D42A27DB-BD31-4B8C-83A1-F6EECF244321}">
                <p14:modId xmlns:p14="http://schemas.microsoft.com/office/powerpoint/2010/main" val="4176654028"/>
              </p:ext>
            </p:extLst>
          </p:nvPr>
        </p:nvGraphicFramePr>
        <p:xfrm>
          <a:off x="508000" y="1794311"/>
          <a:ext cx="8128000" cy="3653989"/>
        </p:xfrm>
        <a:graphic>
          <a:graphicData uri="http://schemas.openxmlformats.org/drawingml/2006/table">
            <a:tbl>
              <a:tblPr firstRow="1" bandRow="1">
                <a:tableStyleId>{2D5ABB26-0587-4C30-8999-92F81FD0307C}</a:tableStyleId>
              </a:tblPr>
              <a:tblGrid>
                <a:gridCol w="2032000"/>
                <a:gridCol w="2032000"/>
                <a:gridCol w="2032000"/>
                <a:gridCol w="2032000"/>
              </a:tblGrid>
              <a:tr h="370840">
                <a:tc>
                  <a:txBody>
                    <a:bodyPr/>
                    <a:lstStyle/>
                    <a:p>
                      <a:pPr algn="ctr"/>
                      <a:r>
                        <a:rPr lang="en-US" sz="2100" b="1" dirty="0" smtClean="0">
                          <a:solidFill>
                            <a:srgbClr val="221E1F"/>
                          </a:solidFill>
                          <a:latin typeface="Arial"/>
                          <a:cs typeface="Arial"/>
                        </a:rPr>
                        <a:t>Addition</a:t>
                      </a:r>
                      <a:endParaRPr lang="en-US" sz="2100" b="0" dirty="0" smtClean="0">
                        <a:solidFill>
                          <a:srgbClr val="221E1F"/>
                        </a:solidFill>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sz="2100" b="1" dirty="0" smtClean="0">
                          <a:solidFill>
                            <a:srgbClr val="221E1F"/>
                          </a:solidFill>
                          <a:latin typeface="Arial"/>
                          <a:cs typeface="Arial"/>
                        </a:rPr>
                        <a:t>Subtraction</a:t>
                      </a:r>
                      <a:endParaRPr lang="en-US" sz="2100" b="0" dirty="0" smtClean="0">
                        <a:solidFill>
                          <a:srgbClr val="221E1F"/>
                        </a:solidFill>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sz="2100" b="1" dirty="0" smtClean="0">
                          <a:solidFill>
                            <a:srgbClr val="221E1F"/>
                          </a:solidFill>
                          <a:latin typeface="Arial"/>
                          <a:cs typeface="Arial"/>
                        </a:rPr>
                        <a:t>Multiplication</a:t>
                      </a:r>
                      <a:endParaRPr lang="en-US" sz="2100" b="0" dirty="0" smtClean="0">
                        <a:solidFill>
                          <a:srgbClr val="221E1F"/>
                        </a:solidFill>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c>
                  <a:txBody>
                    <a:bodyPr/>
                    <a:lstStyle/>
                    <a:p>
                      <a:pPr algn="ctr"/>
                      <a:r>
                        <a:rPr lang="en-US" sz="2100" b="1" dirty="0" smtClean="0">
                          <a:solidFill>
                            <a:srgbClr val="221E1F"/>
                          </a:solidFill>
                          <a:latin typeface="Arial"/>
                          <a:cs typeface="Arial"/>
                        </a:rPr>
                        <a:t>Division</a:t>
                      </a:r>
                      <a:endParaRPr lang="en-US" sz="2100" b="0" dirty="0" smtClean="0">
                        <a:solidFill>
                          <a:srgbClr val="221E1F"/>
                        </a:solidFill>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85000"/>
                      </a:schemeClr>
                    </a:solidFill>
                  </a:tcPr>
                </a:tc>
              </a:tr>
              <a:tr h="3242509">
                <a:tc>
                  <a:txBody>
                    <a:bodyPr/>
                    <a:lstStyle/>
                    <a:p>
                      <a:pPr algn="ctr">
                        <a:lnSpc>
                          <a:spcPct val="110000"/>
                        </a:lnSpc>
                      </a:pPr>
                      <a:r>
                        <a:rPr lang="en-US" dirty="0" smtClean="0"/>
                        <a:t>more</a:t>
                      </a:r>
                    </a:p>
                    <a:p>
                      <a:pPr algn="ctr">
                        <a:lnSpc>
                          <a:spcPct val="110000"/>
                        </a:lnSpc>
                      </a:pPr>
                      <a:r>
                        <a:rPr lang="en-US" dirty="0" smtClean="0"/>
                        <a:t>greater</a:t>
                      </a:r>
                      <a:r>
                        <a:rPr lang="en-US" baseline="0" dirty="0" smtClean="0"/>
                        <a:t> than</a:t>
                      </a:r>
                    </a:p>
                    <a:p>
                      <a:pPr algn="ctr">
                        <a:lnSpc>
                          <a:spcPct val="110000"/>
                        </a:lnSpc>
                      </a:pPr>
                      <a:r>
                        <a:rPr lang="en-US" baseline="0" dirty="0" smtClean="0"/>
                        <a:t>plus</a:t>
                      </a:r>
                    </a:p>
                    <a:p>
                      <a:pPr algn="ctr">
                        <a:lnSpc>
                          <a:spcPct val="110000"/>
                        </a:lnSpc>
                      </a:pPr>
                      <a:r>
                        <a:rPr lang="en-US" dirty="0" smtClean="0"/>
                        <a:t>sum</a:t>
                      </a:r>
                    </a:p>
                    <a:p>
                      <a:pPr algn="ctr">
                        <a:lnSpc>
                          <a:spcPct val="110000"/>
                        </a:lnSpc>
                      </a:pPr>
                      <a:r>
                        <a:rPr lang="en-US" dirty="0" smtClean="0"/>
                        <a:t>added to</a:t>
                      </a:r>
                    </a:p>
                    <a:p>
                      <a:pPr algn="ctr">
                        <a:lnSpc>
                          <a:spcPct val="110000"/>
                        </a:lnSpc>
                      </a:pPr>
                      <a:r>
                        <a:rPr lang="en-US" dirty="0" smtClean="0"/>
                        <a:t>both</a:t>
                      </a:r>
                    </a:p>
                    <a:p>
                      <a:pPr algn="ctr">
                        <a:lnSpc>
                          <a:spcPct val="110000"/>
                        </a:lnSpc>
                      </a:pPr>
                      <a:r>
                        <a:rPr lang="en-US" dirty="0" smtClean="0"/>
                        <a:t>in all</a:t>
                      </a:r>
                    </a:p>
                    <a:p>
                      <a:pPr algn="ctr">
                        <a:lnSpc>
                          <a:spcPct val="110000"/>
                        </a:lnSpc>
                      </a:pPr>
                      <a:r>
                        <a:rPr lang="en-US" dirty="0" smtClean="0"/>
                        <a:t>total</a:t>
                      </a:r>
                    </a:p>
                    <a:p>
                      <a:pPr algn="ctr">
                        <a:lnSpc>
                          <a:spcPct val="110000"/>
                        </a:lnSpc>
                      </a:pPr>
                      <a:r>
                        <a:rPr lang="en-US" dirty="0" smtClean="0"/>
                        <a:t>altogether</a:t>
                      </a:r>
                    </a:p>
                    <a:p>
                      <a:pPr algn="ctr">
                        <a:lnSpc>
                          <a:spcPct val="110000"/>
                        </a:lnSpc>
                      </a:pPr>
                      <a:r>
                        <a:rPr lang="en-US" dirty="0" smtClean="0"/>
                        <a:t>increase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lnSpc>
                          <a:spcPct val="110000"/>
                        </a:lnSpc>
                      </a:pPr>
                      <a:r>
                        <a:rPr lang="en-US" dirty="0" smtClean="0"/>
                        <a:t>less than</a:t>
                      </a:r>
                    </a:p>
                    <a:p>
                      <a:pPr algn="ctr">
                        <a:lnSpc>
                          <a:spcPct val="110000"/>
                        </a:lnSpc>
                      </a:pPr>
                      <a:r>
                        <a:rPr lang="en-US" dirty="0" smtClean="0"/>
                        <a:t>fewer</a:t>
                      </a:r>
                    </a:p>
                    <a:p>
                      <a:pPr algn="ctr">
                        <a:lnSpc>
                          <a:spcPct val="110000"/>
                        </a:lnSpc>
                      </a:pPr>
                      <a:r>
                        <a:rPr lang="en-US" dirty="0" smtClean="0"/>
                        <a:t>left over</a:t>
                      </a:r>
                    </a:p>
                    <a:p>
                      <a:pPr algn="ctr">
                        <a:lnSpc>
                          <a:spcPct val="110000"/>
                        </a:lnSpc>
                      </a:pPr>
                      <a:r>
                        <a:rPr lang="en-US" dirty="0" smtClean="0"/>
                        <a:t>difference</a:t>
                      </a:r>
                    </a:p>
                    <a:p>
                      <a:pPr algn="ctr">
                        <a:lnSpc>
                          <a:spcPct val="110000"/>
                        </a:lnSpc>
                      </a:pPr>
                      <a:r>
                        <a:rPr lang="en-US" dirty="0" smtClean="0"/>
                        <a:t>subtracted from</a:t>
                      </a:r>
                    </a:p>
                    <a:p>
                      <a:pPr algn="ctr">
                        <a:lnSpc>
                          <a:spcPct val="110000"/>
                        </a:lnSpc>
                      </a:pPr>
                      <a:r>
                        <a:rPr lang="en-US" dirty="0" smtClean="0"/>
                        <a:t>how</a:t>
                      </a:r>
                      <a:r>
                        <a:rPr lang="en-US" baseline="0" dirty="0" smtClean="0"/>
                        <a:t> may more</a:t>
                      </a:r>
                    </a:p>
                    <a:p>
                      <a:pPr algn="ctr">
                        <a:lnSpc>
                          <a:spcPct val="110000"/>
                        </a:lnSpc>
                      </a:pPr>
                      <a:r>
                        <a:rPr lang="en-US" baseline="0" dirty="0" smtClean="0"/>
                        <a:t>minus</a:t>
                      </a:r>
                    </a:p>
                    <a:p>
                      <a:pPr algn="ctr">
                        <a:lnSpc>
                          <a:spcPct val="110000"/>
                        </a:lnSpc>
                      </a:pPr>
                      <a:r>
                        <a:rPr lang="en-US" dirty="0" smtClean="0"/>
                        <a:t>remains</a:t>
                      </a:r>
                    </a:p>
                    <a:p>
                      <a:pPr algn="ctr">
                        <a:lnSpc>
                          <a:spcPct val="110000"/>
                        </a:lnSpc>
                      </a:pPr>
                      <a:r>
                        <a:rPr lang="en-US" dirty="0" smtClean="0"/>
                        <a:t>decrease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lnSpc>
                          <a:spcPct val="110000"/>
                        </a:lnSpc>
                      </a:pPr>
                      <a:r>
                        <a:rPr lang="en-US" dirty="0" smtClean="0"/>
                        <a:t>times</a:t>
                      </a:r>
                    </a:p>
                    <a:p>
                      <a:pPr algn="ctr">
                        <a:lnSpc>
                          <a:spcPct val="110000"/>
                        </a:lnSpc>
                      </a:pPr>
                      <a:r>
                        <a:rPr lang="en-US" dirty="0" smtClean="0"/>
                        <a:t>of</a:t>
                      </a:r>
                    </a:p>
                    <a:p>
                      <a:pPr algn="ctr">
                        <a:lnSpc>
                          <a:spcPct val="110000"/>
                        </a:lnSpc>
                      </a:pPr>
                      <a:r>
                        <a:rPr lang="en-US" dirty="0" smtClean="0"/>
                        <a:t>product</a:t>
                      </a:r>
                    </a:p>
                    <a:p>
                      <a:pPr algn="ctr">
                        <a:lnSpc>
                          <a:spcPct val="110000"/>
                        </a:lnSpc>
                      </a:pPr>
                      <a:r>
                        <a:rPr lang="en-US" dirty="0" smtClean="0"/>
                        <a:t>twice</a:t>
                      </a:r>
                    </a:p>
                    <a:p>
                      <a:pPr algn="ctr">
                        <a:lnSpc>
                          <a:spcPct val="110000"/>
                        </a:lnSpc>
                      </a:pPr>
                      <a:r>
                        <a:rPr lang="en-US" dirty="0" smtClean="0"/>
                        <a:t>multiplied</a:t>
                      </a:r>
                    </a:p>
                    <a:p>
                      <a:pPr algn="ctr">
                        <a:lnSpc>
                          <a:spcPct val="110000"/>
                        </a:lnSpc>
                      </a:pPr>
                      <a:r>
                        <a:rPr lang="en-US" dirty="0" smtClean="0"/>
                        <a:t>every</a:t>
                      </a:r>
                    </a:p>
                    <a:p>
                      <a:pPr algn="ctr">
                        <a:lnSpc>
                          <a:spcPct val="110000"/>
                        </a:lnSpc>
                      </a:pPr>
                      <a:r>
                        <a:rPr lang="en-US" dirty="0" smtClean="0"/>
                        <a:t>at this rate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lnSpc>
                          <a:spcPct val="110000"/>
                        </a:lnSpc>
                      </a:pPr>
                      <a:r>
                        <a:rPr lang="en-US" dirty="0" smtClean="0"/>
                        <a:t>each</a:t>
                      </a:r>
                    </a:p>
                    <a:p>
                      <a:pPr algn="ctr">
                        <a:lnSpc>
                          <a:spcPct val="110000"/>
                        </a:lnSpc>
                      </a:pPr>
                      <a:r>
                        <a:rPr lang="en-US" dirty="0" smtClean="0"/>
                        <a:t>quotient</a:t>
                      </a:r>
                    </a:p>
                    <a:p>
                      <a:pPr algn="ctr">
                        <a:lnSpc>
                          <a:spcPct val="110000"/>
                        </a:lnSpc>
                      </a:pPr>
                      <a:r>
                        <a:rPr lang="en-US" dirty="0" smtClean="0"/>
                        <a:t>divided by</a:t>
                      </a:r>
                    </a:p>
                    <a:p>
                      <a:pPr algn="ctr">
                        <a:lnSpc>
                          <a:spcPct val="110000"/>
                        </a:lnSpc>
                      </a:pPr>
                      <a:r>
                        <a:rPr lang="en-US" dirty="0" smtClean="0"/>
                        <a:t>split into</a:t>
                      </a:r>
                    </a:p>
                    <a:p>
                      <a:pPr algn="ctr">
                        <a:lnSpc>
                          <a:spcPct val="110000"/>
                        </a:lnSpc>
                      </a:pPr>
                      <a:r>
                        <a:rPr lang="en-US" dirty="0" smtClean="0"/>
                        <a:t>evenly distributed</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26917860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5</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56550" cy="4997450"/>
          </a:xfrm>
        </p:spPr>
        <p:txBody>
          <a:bodyPr/>
          <a:lstStyle/>
          <a:p>
            <a:pPr algn="l" eaLnBrk="1" hangingPunct="1">
              <a:defRPr/>
            </a:pPr>
            <a:r>
              <a:rPr lang="en-US" sz="2800" b="1" dirty="0" smtClean="0">
                <a:ea typeface="Arial"/>
              </a:rPr>
              <a:t>Key Concepts, </a:t>
            </a:r>
            <a:r>
              <a:rPr lang="en-US" sz="2800" b="1" i="1" dirty="0" smtClean="0">
                <a:ea typeface="Arial"/>
              </a:rPr>
              <a:t>continued</a:t>
            </a:r>
            <a:endParaRPr lang="en-US" sz="2000" b="1" dirty="0">
              <a:ea typeface="Arial"/>
            </a:endParaRPr>
          </a:p>
          <a:p>
            <a:pPr algn="l">
              <a:lnSpc>
                <a:spcPct val="110000"/>
              </a:lnSpc>
            </a:pPr>
            <a:r>
              <a:rPr lang="en-US" b="1" dirty="0"/>
              <a:t>Common </a:t>
            </a:r>
            <a:r>
              <a:rPr lang="en-US" b="1" dirty="0" smtClean="0"/>
              <a:t>Formulas</a:t>
            </a:r>
          </a:p>
          <a:p>
            <a:pPr marL="342900" indent="-342900" algn="l">
              <a:spcAft>
                <a:spcPts val="1200"/>
              </a:spcAft>
              <a:buFont typeface="Arial"/>
              <a:buChar char="•"/>
            </a:pPr>
            <a:r>
              <a:rPr lang="en-US" dirty="0" smtClean="0"/>
              <a:t>There </a:t>
            </a:r>
            <a:r>
              <a:rPr lang="en-US" dirty="0"/>
              <a:t>are many formulas that are commonly referenced in word problems. The following formulas for distance and interest rate are </a:t>
            </a:r>
            <a:r>
              <a:rPr lang="en-US" dirty="0" smtClean="0"/>
              <a:t>included:</a:t>
            </a:r>
          </a:p>
          <a:p>
            <a:pPr lvl="2" algn="l">
              <a:spcAft>
                <a:spcPts val="1200"/>
              </a:spcAft>
            </a:pPr>
            <a:r>
              <a:rPr lang="en-US" i="1" dirty="0" smtClean="0">
                <a:solidFill>
                  <a:schemeClr val="tx1"/>
                </a:solidFill>
                <a:latin typeface="Arial"/>
              </a:rPr>
              <a:t>distance </a:t>
            </a:r>
            <a:r>
              <a:rPr lang="en-US" dirty="0" smtClean="0">
                <a:solidFill>
                  <a:schemeClr val="tx1"/>
                </a:solidFill>
                <a:latin typeface="Arial"/>
              </a:rPr>
              <a:t>equals </a:t>
            </a:r>
            <a:r>
              <a:rPr lang="en-US" i="1" dirty="0" smtClean="0">
                <a:solidFill>
                  <a:schemeClr val="tx1"/>
                </a:solidFill>
                <a:latin typeface="Arial"/>
              </a:rPr>
              <a:t>rate </a:t>
            </a:r>
            <a:r>
              <a:rPr lang="en-US" dirty="0" smtClean="0">
                <a:solidFill>
                  <a:schemeClr val="tx1"/>
                </a:solidFill>
                <a:latin typeface="Arial"/>
              </a:rPr>
              <a:t>times </a:t>
            </a:r>
            <a:r>
              <a:rPr lang="en-US" i="1" dirty="0" smtClean="0">
                <a:solidFill>
                  <a:schemeClr val="tx1"/>
                </a:solidFill>
                <a:latin typeface="Arial"/>
              </a:rPr>
              <a:t>time</a:t>
            </a:r>
            <a:r>
              <a:rPr lang="en-US" dirty="0" smtClean="0">
                <a:solidFill>
                  <a:schemeClr val="tx1"/>
                </a:solidFill>
                <a:latin typeface="Arial"/>
              </a:rPr>
              <a:t>, or </a:t>
            </a:r>
            <a:r>
              <a:rPr lang="en-US" i="1" dirty="0" smtClean="0">
                <a:solidFill>
                  <a:schemeClr val="tx1"/>
                </a:solidFill>
                <a:latin typeface="Arial"/>
              </a:rPr>
              <a:t>d </a:t>
            </a:r>
            <a:r>
              <a:rPr lang="en-US" dirty="0" smtClean="0">
                <a:solidFill>
                  <a:schemeClr val="tx1"/>
                </a:solidFill>
                <a:latin typeface="Arial"/>
              </a:rPr>
              <a:t>= </a:t>
            </a:r>
            <a:r>
              <a:rPr lang="en-US" i="1" dirty="0" smtClean="0">
                <a:solidFill>
                  <a:schemeClr val="tx1"/>
                </a:solidFill>
                <a:latin typeface="Arial"/>
              </a:rPr>
              <a:t>r </a:t>
            </a:r>
            <a:r>
              <a:rPr lang="en-US" dirty="0" smtClean="0">
                <a:solidFill>
                  <a:schemeClr val="tx1"/>
                </a:solidFill>
                <a:latin typeface="Arial"/>
              </a:rPr>
              <a:t>• </a:t>
            </a:r>
            <a:r>
              <a:rPr lang="en-US" i="1" dirty="0" smtClean="0">
                <a:solidFill>
                  <a:schemeClr val="tx1"/>
                </a:solidFill>
                <a:latin typeface="Arial"/>
              </a:rPr>
              <a:t>t</a:t>
            </a:r>
            <a:endParaRPr lang="en-US" dirty="0" smtClean="0">
              <a:solidFill>
                <a:schemeClr val="tx1"/>
              </a:solidFill>
              <a:latin typeface="Arial"/>
            </a:endParaRPr>
          </a:p>
          <a:p>
            <a:pPr lvl="2" algn="l">
              <a:spcAft>
                <a:spcPts val="1200"/>
              </a:spcAft>
            </a:pPr>
            <a:r>
              <a:rPr lang="en-US" i="1" dirty="0" smtClean="0">
                <a:solidFill>
                  <a:schemeClr val="tx1"/>
                </a:solidFill>
                <a:latin typeface="Arial"/>
              </a:rPr>
              <a:t>interest </a:t>
            </a:r>
            <a:r>
              <a:rPr lang="en-US" dirty="0" smtClean="0">
                <a:solidFill>
                  <a:schemeClr val="tx1"/>
                </a:solidFill>
                <a:latin typeface="Arial"/>
              </a:rPr>
              <a:t>equals </a:t>
            </a:r>
            <a:r>
              <a:rPr lang="en-US" i="1" dirty="0" smtClean="0">
                <a:solidFill>
                  <a:schemeClr val="tx1"/>
                </a:solidFill>
                <a:latin typeface="Arial"/>
              </a:rPr>
              <a:t>principal </a:t>
            </a:r>
            <a:r>
              <a:rPr lang="en-US" dirty="0" smtClean="0">
                <a:solidFill>
                  <a:schemeClr val="tx1"/>
                </a:solidFill>
                <a:latin typeface="Arial"/>
              </a:rPr>
              <a:t>times </a:t>
            </a:r>
            <a:r>
              <a:rPr lang="en-US" i="1" dirty="0" smtClean="0">
                <a:solidFill>
                  <a:schemeClr val="tx1"/>
                </a:solidFill>
                <a:latin typeface="Arial"/>
              </a:rPr>
              <a:t>rate </a:t>
            </a:r>
            <a:r>
              <a:rPr lang="en-US" dirty="0" smtClean="0">
                <a:solidFill>
                  <a:schemeClr val="tx1"/>
                </a:solidFill>
                <a:latin typeface="Arial"/>
              </a:rPr>
              <a:t>times </a:t>
            </a:r>
            <a:r>
              <a:rPr lang="en-US" i="1" dirty="0" smtClean="0">
                <a:solidFill>
                  <a:schemeClr val="tx1"/>
                </a:solidFill>
                <a:latin typeface="Arial"/>
              </a:rPr>
              <a:t>time</a:t>
            </a:r>
            <a:r>
              <a:rPr lang="en-US" dirty="0" smtClean="0">
                <a:solidFill>
                  <a:schemeClr val="tx1"/>
                </a:solidFill>
                <a:latin typeface="Arial"/>
              </a:rPr>
              <a:t>, or</a:t>
            </a:r>
            <a:br>
              <a:rPr lang="en-US" dirty="0" smtClean="0">
                <a:solidFill>
                  <a:schemeClr val="tx1"/>
                </a:solidFill>
                <a:latin typeface="Arial"/>
              </a:rPr>
            </a:br>
            <a:r>
              <a:rPr lang="en-US" i="1" dirty="0" smtClean="0">
                <a:solidFill>
                  <a:schemeClr val="tx1"/>
                </a:solidFill>
                <a:latin typeface="Arial"/>
              </a:rPr>
              <a:t>I </a:t>
            </a:r>
            <a:r>
              <a:rPr lang="en-US" dirty="0" smtClean="0">
                <a:solidFill>
                  <a:schemeClr val="tx1"/>
                </a:solidFill>
                <a:latin typeface="Arial"/>
              </a:rPr>
              <a:t>= </a:t>
            </a:r>
            <a:r>
              <a:rPr lang="en-US" i="1" dirty="0" smtClean="0">
                <a:solidFill>
                  <a:schemeClr val="tx1"/>
                </a:solidFill>
                <a:latin typeface="Arial"/>
              </a:rPr>
              <a:t>P </a:t>
            </a:r>
            <a:r>
              <a:rPr lang="en-US" dirty="0" smtClean="0">
                <a:solidFill>
                  <a:schemeClr val="tx1"/>
                </a:solidFill>
                <a:latin typeface="Arial"/>
              </a:rPr>
              <a:t>• </a:t>
            </a:r>
            <a:r>
              <a:rPr lang="en-US" i="1" dirty="0" smtClean="0">
                <a:solidFill>
                  <a:schemeClr val="tx1"/>
                </a:solidFill>
                <a:latin typeface="Arial"/>
              </a:rPr>
              <a:t>r </a:t>
            </a:r>
            <a:r>
              <a:rPr lang="en-US" dirty="0" smtClean="0">
                <a:solidFill>
                  <a:schemeClr val="tx1"/>
                </a:solidFill>
                <a:latin typeface="Arial"/>
              </a:rPr>
              <a:t>• </a:t>
            </a:r>
            <a:r>
              <a:rPr lang="en-US" i="1" dirty="0" smtClean="0">
                <a:solidFill>
                  <a:schemeClr val="tx1"/>
                </a:solidFill>
                <a:latin typeface="Arial"/>
              </a:rPr>
              <a:t>t</a:t>
            </a:r>
            <a:endParaRPr lang="en-US" dirty="0" smtClean="0">
              <a:solidFill>
                <a:schemeClr val="tx1"/>
              </a:solidFill>
              <a:latin typeface="Arial"/>
            </a:endParaRPr>
          </a:p>
          <a:p>
            <a:pPr marL="342900" indent="-342900" algn="l">
              <a:buFont typeface="Arial"/>
              <a:buChar char="•"/>
            </a:pPr>
            <a:r>
              <a:rPr lang="en-US" dirty="0" smtClean="0"/>
              <a:t>The principal is the initial or starting amount.</a:t>
            </a:r>
            <a:endParaRPr lang="en-US" dirty="0"/>
          </a:p>
        </p:txBody>
      </p:sp>
      <p:sp>
        <p:nvSpPr>
          <p:cNvPr id="7" name="Text Placeholder 3"/>
          <p:cNvSpPr>
            <a:spLocks noGrp="1"/>
          </p:cNvSpPr>
          <p:nvPr>
            <p:ph type="body" sz="quarter" idx="10"/>
          </p:nvPr>
        </p:nvSpPr>
        <p:spPr>
          <a:xfrm>
            <a:off x="1005132" y="6246813"/>
            <a:ext cx="69450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396952712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6</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18450" cy="4997450"/>
          </a:xfrm>
        </p:spPr>
        <p:txBody>
          <a:bodyPr/>
          <a:lstStyle/>
          <a:p>
            <a:pPr algn="l" eaLnBrk="1" hangingPunct="1">
              <a:defRPr/>
            </a:pPr>
            <a:r>
              <a:rPr lang="en-US" sz="2800" b="1" dirty="0" smtClean="0">
                <a:ea typeface="Arial"/>
              </a:rPr>
              <a:t>Key Concepts, </a:t>
            </a:r>
            <a:r>
              <a:rPr lang="en-US" sz="2800" b="1" i="1" dirty="0" smtClean="0">
                <a:ea typeface="Arial"/>
              </a:rPr>
              <a:t>continued</a:t>
            </a:r>
            <a:endParaRPr lang="en-US" sz="2000" b="1" dirty="0">
              <a:ea typeface="Arial"/>
            </a:endParaRPr>
          </a:p>
          <a:p>
            <a:pPr algn="l"/>
            <a:r>
              <a:rPr lang="en-US" b="1" dirty="0"/>
              <a:t>Tables and </a:t>
            </a:r>
            <a:r>
              <a:rPr lang="en-US" b="1" dirty="0" smtClean="0"/>
              <a:t>Graphs</a:t>
            </a:r>
            <a:endParaRPr lang="en-US" dirty="0"/>
          </a:p>
          <a:p>
            <a:pPr marL="342900" indent="-342900" algn="l">
              <a:buFont typeface="Arial"/>
              <a:buChar char="•"/>
            </a:pPr>
            <a:r>
              <a:rPr lang="en-US" dirty="0" smtClean="0"/>
              <a:t>Tables can be useful for organizing information, especially when two variables are involved.</a:t>
            </a:r>
          </a:p>
          <a:p>
            <a:pPr marL="342900" indent="-342900" algn="l">
              <a:buFont typeface="Arial"/>
              <a:buChar char="•"/>
            </a:pPr>
            <a:r>
              <a:rPr lang="en-US" dirty="0" smtClean="0"/>
              <a:t>To write an equation when given a table, first analyze the table to determine the common relationship between the </a:t>
            </a:r>
            <a:r>
              <a:rPr lang="en-US" i="1" dirty="0" smtClean="0"/>
              <a:t>x</a:t>
            </a:r>
            <a:r>
              <a:rPr lang="en-US" dirty="0" smtClean="0"/>
              <a:t>- and </a:t>
            </a:r>
            <a:r>
              <a:rPr lang="en-US" i="1" dirty="0" smtClean="0"/>
              <a:t>y</a:t>
            </a:r>
            <a:r>
              <a:rPr lang="en-US" dirty="0" smtClean="0"/>
              <a:t>-values. (For example, </a:t>
            </a:r>
            <a:r>
              <a:rPr lang="en-US" i="1" dirty="0" smtClean="0"/>
              <a:t>y </a:t>
            </a:r>
            <a:r>
              <a:rPr lang="en-US" dirty="0" smtClean="0"/>
              <a:t>may always be 7 more than the corresponding </a:t>
            </a:r>
            <a:r>
              <a:rPr lang="en-US" i="1" dirty="0" smtClean="0"/>
              <a:t>x.</a:t>
            </a:r>
            <a:r>
              <a:rPr lang="en-US" dirty="0" smtClean="0"/>
              <a:t>) Then write an equation that represents the relationship.</a:t>
            </a:r>
          </a:p>
        </p:txBody>
      </p:sp>
      <p:sp>
        <p:nvSpPr>
          <p:cNvPr id="7" name="Text Placeholder 3"/>
          <p:cNvSpPr>
            <a:spLocks noGrp="1"/>
          </p:cNvSpPr>
          <p:nvPr>
            <p:ph type="body" sz="quarter" idx="10"/>
          </p:nvPr>
        </p:nvSpPr>
        <p:spPr>
          <a:xfrm>
            <a:off x="1005132" y="6246813"/>
            <a:ext cx="69450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220034713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3564C0FE-1B50-A244-8865-0271017718B4}" type="slidenum">
              <a:rPr lang="en-US" sz="1800">
                <a:solidFill>
                  <a:srgbClr val="000000"/>
                </a:solidFill>
                <a:latin typeface="Arial"/>
                <a:ea typeface="Arial"/>
                <a:cs typeface="Arial"/>
              </a:rPr>
              <a:pPr eaLnBrk="1" hangingPunct="1"/>
              <a:t>7</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43850" cy="4997450"/>
          </a:xfrm>
        </p:spPr>
        <p:txBody>
          <a:bodyPr/>
          <a:lstStyle/>
          <a:p>
            <a:pPr algn="l" eaLnBrk="1" hangingPunct="1">
              <a:defRPr/>
            </a:pPr>
            <a:r>
              <a:rPr lang="en-US" sz="2800" b="1" dirty="0" smtClean="0">
                <a:ea typeface="Arial"/>
              </a:rPr>
              <a:t>Key Concepts, </a:t>
            </a:r>
            <a:r>
              <a:rPr lang="en-US" sz="2800" b="1" i="1" dirty="0" smtClean="0">
                <a:ea typeface="Arial"/>
              </a:rPr>
              <a:t>continued</a:t>
            </a:r>
            <a:endParaRPr lang="en-US" sz="2000" b="1" dirty="0">
              <a:ea typeface="Arial"/>
            </a:endParaRPr>
          </a:p>
          <a:p>
            <a:pPr marL="342900" indent="-342900" algn="l">
              <a:buFont typeface="Arial"/>
              <a:buChar char="•"/>
            </a:pPr>
            <a:r>
              <a:rPr lang="en-US" dirty="0" smtClean="0"/>
              <a:t>After </a:t>
            </a:r>
            <a:r>
              <a:rPr lang="en-US" dirty="0"/>
              <a:t>an equation is written, you can create a table by substituting values for </a:t>
            </a:r>
            <a:r>
              <a:rPr lang="en-US" i="1" dirty="0"/>
              <a:t>x </a:t>
            </a:r>
            <a:r>
              <a:rPr lang="en-US" dirty="0"/>
              <a:t>and solving for </a:t>
            </a:r>
            <a:r>
              <a:rPr lang="en-US" i="1" dirty="0"/>
              <a:t>y</a:t>
            </a:r>
            <a:r>
              <a:rPr lang="en-US" dirty="0"/>
              <a:t>. This table can then be used to create a graph of the function. The graph gives a visual representation of the relationship, and shows various possible values for </a:t>
            </a:r>
            <a:r>
              <a:rPr lang="en-US" i="1" dirty="0"/>
              <a:t>y </a:t>
            </a:r>
            <a:r>
              <a:rPr lang="en-US" dirty="0"/>
              <a:t>depending on the value of </a:t>
            </a:r>
            <a:r>
              <a:rPr lang="en-US" i="1" dirty="0"/>
              <a:t>x</a:t>
            </a:r>
            <a:r>
              <a:rPr lang="en-US" dirty="0"/>
              <a:t>.</a:t>
            </a:r>
          </a:p>
          <a:p>
            <a:pPr marL="342900" indent="-342900" algn="l">
              <a:buFont typeface="Arial"/>
              <a:buChar char="•"/>
            </a:pPr>
            <a:endParaRPr lang="en-US" dirty="0"/>
          </a:p>
        </p:txBody>
      </p:sp>
      <p:sp>
        <p:nvSpPr>
          <p:cNvPr id="7" name="Text Placeholder 3"/>
          <p:cNvSpPr>
            <a:spLocks noGrp="1"/>
          </p:cNvSpPr>
          <p:nvPr>
            <p:ph type="body" sz="quarter" idx="10"/>
          </p:nvPr>
        </p:nvSpPr>
        <p:spPr>
          <a:xfrm>
            <a:off x="1005132" y="6246813"/>
            <a:ext cx="69450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313896218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ubtitle 1"/>
          <p:cNvSpPr>
            <a:spLocks noGrp="1"/>
          </p:cNvSpPr>
          <p:nvPr>
            <p:ph type="subTitle" idx="1"/>
          </p:nvPr>
        </p:nvSpPr>
        <p:spPr>
          <a:xfrm>
            <a:off x="641350" y="641350"/>
            <a:ext cx="7893050" cy="4997450"/>
          </a:xfrm>
        </p:spPr>
        <p:txBody>
          <a:bodyPr/>
          <a:lstStyle/>
          <a:p>
            <a:pPr algn="l" eaLnBrk="1" hangingPunct="1"/>
            <a:r>
              <a:rPr lang="en-US" sz="2800" b="1" dirty="0"/>
              <a:t>Guided </a:t>
            </a:r>
            <a:r>
              <a:rPr lang="en-US" sz="2800" b="1" dirty="0" smtClean="0"/>
              <a:t>Practice</a:t>
            </a:r>
            <a:endParaRPr lang="en-US" sz="2800" baseline="30000" dirty="0"/>
          </a:p>
          <a:p>
            <a:pPr algn="l" eaLnBrk="1" hangingPunct="1"/>
            <a:r>
              <a:rPr lang="en-US" sz="2800" b="1" dirty="0">
                <a:solidFill>
                  <a:srgbClr val="000090"/>
                </a:solidFill>
              </a:rPr>
              <a:t>Example </a:t>
            </a:r>
            <a:r>
              <a:rPr lang="en-US" sz="2800" b="1" dirty="0" smtClean="0">
                <a:solidFill>
                  <a:srgbClr val="000090"/>
                </a:solidFill>
              </a:rPr>
              <a:t>2</a:t>
            </a:r>
            <a:endParaRPr lang="en-US" sz="2800" b="1" dirty="0">
              <a:solidFill>
                <a:srgbClr val="000090"/>
              </a:solidFill>
            </a:endParaRPr>
          </a:p>
          <a:p>
            <a:pPr algn="l">
              <a:lnSpc>
                <a:spcPct val="110000"/>
              </a:lnSpc>
            </a:pPr>
            <a:r>
              <a:rPr lang="en-US" dirty="0"/>
              <a:t>Vernon Jewelry buys and sells jewelry. Its store policy </a:t>
            </a:r>
            <a:r>
              <a:rPr lang="en-US" dirty="0" smtClean="0"/>
              <a:t>is</a:t>
            </a:r>
            <a:br>
              <a:rPr lang="en-US" dirty="0" smtClean="0"/>
            </a:br>
            <a:r>
              <a:rPr lang="en-US" dirty="0" smtClean="0"/>
              <a:t>to </a:t>
            </a:r>
            <a:r>
              <a:rPr lang="en-US" dirty="0"/>
              <a:t>buy necklaces for $60 and sell them for $125. Pairs of earrings are purchased for $35 and then sold for $65</a:t>
            </a:r>
            <a:r>
              <a:rPr lang="en-US" dirty="0" smtClean="0"/>
              <a:t>.</a:t>
            </a:r>
            <a:br>
              <a:rPr lang="en-US" dirty="0" smtClean="0"/>
            </a:br>
            <a:r>
              <a:rPr lang="en-US" dirty="0" smtClean="0"/>
              <a:t>Last </a:t>
            </a:r>
            <a:r>
              <a:rPr lang="en-US" dirty="0"/>
              <a:t>week, the store had $3,305 in sales, which came to $1,635 in profit after accounting for the cost of </a:t>
            </a:r>
            <a:r>
              <a:rPr lang="en-US" dirty="0" smtClean="0"/>
              <a:t>the</a:t>
            </a:r>
            <a:br>
              <a:rPr lang="en-US" dirty="0" smtClean="0"/>
            </a:br>
            <a:r>
              <a:rPr lang="en-US" dirty="0" smtClean="0"/>
              <a:t>jewelry</a:t>
            </a:r>
            <a:r>
              <a:rPr lang="en-US" dirty="0"/>
              <a:t>. Write an equation that describes the total </a:t>
            </a:r>
            <a:r>
              <a:rPr lang="en-US" dirty="0" smtClean="0"/>
              <a:t>sales</a:t>
            </a:r>
            <a:br>
              <a:rPr lang="en-US" dirty="0" smtClean="0"/>
            </a:br>
            <a:r>
              <a:rPr lang="en-US" dirty="0" smtClean="0"/>
              <a:t>for </a:t>
            </a:r>
            <a:r>
              <a:rPr lang="en-US" dirty="0"/>
              <a:t>the week, and a second equation that describes last week’s profit</a:t>
            </a:r>
            <a:r>
              <a:rPr lang="en-US" dirty="0" smtClean="0"/>
              <a:t>.</a:t>
            </a:r>
            <a:endParaRPr lang="en-US" dirty="0"/>
          </a:p>
        </p:txBody>
      </p:sp>
      <p:sp>
        <p:nvSpPr>
          <p:cNvPr id="30722" name="Slide Number Placeholder 1"/>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A4E2057C-FEF6-9649-A4EF-C19DB221F278}" type="slidenum">
              <a:rPr lang="en-US" sz="1800">
                <a:solidFill>
                  <a:srgbClr val="000000"/>
                </a:solidFill>
                <a:latin typeface="Arial"/>
                <a:ea typeface="Arial"/>
                <a:cs typeface="Arial"/>
              </a:rPr>
              <a:pPr eaLnBrk="1" hangingPunct="1"/>
              <a:t>8</a:t>
            </a:fld>
            <a:endParaRPr lang="en-US" sz="1800" dirty="0">
              <a:solidFill>
                <a:srgbClr val="000000"/>
              </a:solidFill>
              <a:latin typeface="Arial"/>
              <a:ea typeface="Arial"/>
              <a:cs typeface="Arial"/>
            </a:endParaRPr>
          </a:p>
        </p:txBody>
      </p:sp>
      <p:sp>
        <p:nvSpPr>
          <p:cNvPr id="6" name="Text Placeholder 3"/>
          <p:cNvSpPr>
            <a:spLocks noGrp="1"/>
          </p:cNvSpPr>
          <p:nvPr>
            <p:ph type="body" sz="quarter" idx="10"/>
          </p:nvPr>
        </p:nvSpPr>
        <p:spPr>
          <a:xfrm>
            <a:off x="1005132" y="6246813"/>
            <a:ext cx="68561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37080044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8D968AB2-F23F-5845-B880-32ACD3B8E74E}" type="slidenum">
              <a:rPr lang="en-US" sz="1800">
                <a:solidFill>
                  <a:srgbClr val="000000"/>
                </a:solidFill>
                <a:latin typeface="Arial"/>
                <a:ea typeface="Arial"/>
                <a:cs typeface="Arial"/>
              </a:rPr>
              <a:pPr eaLnBrk="1" hangingPunct="1"/>
              <a:t>9</a:t>
            </a:fld>
            <a:endParaRPr lang="en-US" sz="1800" dirty="0">
              <a:solidFill>
                <a:srgbClr val="000000"/>
              </a:solidFill>
              <a:latin typeface="Arial"/>
              <a:ea typeface="Arial"/>
              <a:cs typeface="Arial"/>
            </a:endParaRPr>
          </a:p>
        </p:txBody>
      </p:sp>
      <p:sp>
        <p:nvSpPr>
          <p:cNvPr id="6" name="Subtitle 1"/>
          <p:cNvSpPr>
            <a:spLocks noGrp="1"/>
          </p:cNvSpPr>
          <p:nvPr>
            <p:ph type="subTitle" idx="1"/>
          </p:nvPr>
        </p:nvSpPr>
        <p:spPr>
          <a:xfrm>
            <a:off x="641350" y="641350"/>
            <a:ext cx="7943850" cy="4997450"/>
          </a:xfrm>
        </p:spPr>
        <p:txBody>
          <a:bodyPr rtlCol="0">
            <a:noAutofit/>
          </a:bodyPr>
          <a:lstStyle/>
          <a:p>
            <a:pPr algn="l" eaLnBrk="1" fontAlgn="auto" hangingPunct="1">
              <a:spcAft>
                <a:spcPts val="0"/>
              </a:spcAft>
              <a:defRPr/>
            </a:pPr>
            <a:r>
              <a:rPr lang="en-US" sz="2800" b="1" dirty="0" smtClean="0">
                <a:ea typeface="+mn-ea"/>
              </a:rPr>
              <a:t>Guided Practice: </a:t>
            </a:r>
            <a:r>
              <a:rPr lang="en-US" sz="2800" b="1" dirty="0">
                <a:solidFill>
                  <a:srgbClr val="000090"/>
                </a:solidFill>
                <a:ea typeface="+mn-ea"/>
              </a:rPr>
              <a:t>Example 2</a:t>
            </a:r>
            <a:r>
              <a:rPr lang="en-US" sz="2800" b="1" dirty="0" smtClean="0">
                <a:solidFill>
                  <a:srgbClr val="000090"/>
                </a:solidFill>
                <a:ea typeface="+mn-ea"/>
              </a:rPr>
              <a:t>, </a:t>
            </a:r>
            <a:r>
              <a:rPr lang="en-US" sz="2800" b="1" i="1" dirty="0" smtClean="0">
                <a:solidFill>
                  <a:srgbClr val="000090"/>
                </a:solidFill>
              </a:rPr>
              <a:t>continued</a:t>
            </a:r>
            <a:endParaRPr lang="en-US" sz="2800" dirty="0" smtClean="0"/>
          </a:p>
          <a:p>
            <a:pPr marL="514350" indent="-557784" algn="l">
              <a:buFont typeface="+mj-lt"/>
              <a:buAutoNum type="arabicPeriod"/>
            </a:pPr>
            <a:r>
              <a:rPr lang="en-US" sz="2800" b="1" dirty="0" smtClean="0">
                <a:solidFill>
                  <a:srgbClr val="660066"/>
                </a:solidFill>
              </a:rPr>
              <a:t>Determine </a:t>
            </a:r>
            <a:r>
              <a:rPr lang="en-US" sz="2800" b="1" dirty="0">
                <a:solidFill>
                  <a:srgbClr val="660066"/>
                </a:solidFill>
              </a:rPr>
              <a:t>what the variables </a:t>
            </a:r>
            <a:r>
              <a:rPr lang="en-US" sz="2800" b="1" i="1" dirty="0">
                <a:solidFill>
                  <a:srgbClr val="660066"/>
                </a:solidFill>
              </a:rPr>
              <a:t>x </a:t>
            </a:r>
            <a:r>
              <a:rPr lang="en-US" sz="2800" b="1" dirty="0">
                <a:solidFill>
                  <a:srgbClr val="660066"/>
                </a:solidFill>
              </a:rPr>
              <a:t>and </a:t>
            </a:r>
            <a:r>
              <a:rPr lang="en-US" sz="2800" b="1" i="1" dirty="0">
                <a:solidFill>
                  <a:srgbClr val="660066"/>
                </a:solidFill>
              </a:rPr>
              <a:t>y </a:t>
            </a:r>
            <a:r>
              <a:rPr lang="en-US" sz="2800" b="1" dirty="0">
                <a:solidFill>
                  <a:srgbClr val="660066"/>
                </a:solidFill>
              </a:rPr>
              <a:t>will represent</a:t>
            </a:r>
            <a:r>
              <a:rPr lang="en-US" sz="2800" b="1" dirty="0" smtClean="0">
                <a:solidFill>
                  <a:srgbClr val="660066"/>
                </a:solidFill>
              </a:rPr>
              <a:t>.</a:t>
            </a:r>
            <a:endParaRPr lang="en-US" sz="2800" b="1" dirty="0" smtClean="0">
              <a:solidFill>
                <a:srgbClr val="660066"/>
              </a:solidFill>
            </a:endParaRPr>
          </a:p>
          <a:p>
            <a:pPr marL="512064" lvl="1" algn="l">
              <a:spcAft>
                <a:spcPts val="600"/>
              </a:spcAft>
            </a:pPr>
            <a:r>
              <a:rPr lang="en-US" sz="2400" dirty="0">
                <a:solidFill>
                  <a:schemeClr val="tx1"/>
                </a:solidFill>
              </a:rPr>
              <a:t>The two variables in this situation are the number </a:t>
            </a:r>
            <a:r>
              <a:rPr lang="en-US" sz="2400" dirty="0" smtClean="0">
                <a:solidFill>
                  <a:schemeClr val="tx1"/>
                </a:solidFill>
              </a:rPr>
              <a:t>of necklaces </a:t>
            </a:r>
            <a:r>
              <a:rPr lang="en-US" sz="2400" dirty="0">
                <a:solidFill>
                  <a:schemeClr val="tx1"/>
                </a:solidFill>
              </a:rPr>
              <a:t>sold and the number of pairs </a:t>
            </a:r>
            <a:r>
              <a:rPr lang="en-US" sz="2400" dirty="0" smtClean="0">
                <a:solidFill>
                  <a:schemeClr val="tx1"/>
                </a:solidFill>
              </a:rPr>
              <a:t>of </a:t>
            </a:r>
            <a:r>
              <a:rPr lang="en-US" sz="2400" dirty="0" smtClean="0">
                <a:solidFill>
                  <a:schemeClr val="tx1"/>
                </a:solidFill>
              </a:rPr>
              <a:t>earrings sold</a:t>
            </a:r>
            <a:r>
              <a:rPr lang="en-US" sz="2400" dirty="0">
                <a:solidFill>
                  <a:schemeClr val="tx1"/>
                </a:solidFill>
              </a:rPr>
              <a:t>. </a:t>
            </a:r>
          </a:p>
          <a:p>
            <a:pPr marL="512064" lvl="1" algn="l"/>
            <a:r>
              <a:rPr lang="en-US" sz="2400" dirty="0">
                <a:solidFill>
                  <a:schemeClr val="tx1"/>
                </a:solidFill>
              </a:rPr>
              <a:t>In this situation, neither variable is dependent on the other, because the number of necklaces sold does not necessarily affect the number of earrings sold and vice versa. Therefore, it does not matter which is the independent variable (</a:t>
            </a:r>
            <a:r>
              <a:rPr lang="en-US" sz="2400" i="1" dirty="0">
                <a:solidFill>
                  <a:schemeClr val="tx1"/>
                </a:solidFill>
              </a:rPr>
              <a:t>x</a:t>
            </a:r>
            <a:r>
              <a:rPr lang="en-US" sz="2400" dirty="0">
                <a:solidFill>
                  <a:schemeClr val="tx1"/>
                </a:solidFill>
              </a:rPr>
              <a:t>) and which is the dependent variable (</a:t>
            </a:r>
            <a:r>
              <a:rPr lang="en-US" sz="2400" i="1" dirty="0">
                <a:solidFill>
                  <a:schemeClr val="tx1"/>
                </a:solidFill>
              </a:rPr>
              <a:t>y</a:t>
            </a:r>
            <a:r>
              <a:rPr lang="en-US" sz="2400" dirty="0">
                <a:solidFill>
                  <a:schemeClr val="tx1"/>
                </a:solidFill>
              </a:rPr>
              <a:t>)</a:t>
            </a:r>
            <a:r>
              <a:rPr lang="en-US" sz="2400" dirty="0" smtClean="0">
                <a:solidFill>
                  <a:schemeClr val="tx1"/>
                </a:solidFill>
              </a:rPr>
              <a:t>.</a:t>
            </a:r>
            <a:endParaRPr lang="en-US" sz="2400" dirty="0">
              <a:solidFill>
                <a:schemeClr val="tx1"/>
              </a:solidFill>
            </a:endParaRPr>
          </a:p>
        </p:txBody>
      </p:sp>
      <p:sp>
        <p:nvSpPr>
          <p:cNvPr id="8" name="Text Placeholder 3"/>
          <p:cNvSpPr>
            <a:spLocks noGrp="1"/>
          </p:cNvSpPr>
          <p:nvPr>
            <p:ph type="body" sz="quarter" idx="10"/>
          </p:nvPr>
        </p:nvSpPr>
        <p:spPr>
          <a:xfrm>
            <a:off x="1005132" y="6246813"/>
            <a:ext cx="6741868" cy="360816"/>
          </a:xfrm>
        </p:spPr>
        <p:txBody>
          <a:bodyPr/>
          <a:lstStyle/>
          <a:p>
            <a:r>
              <a:rPr lang="sv-SE" dirty="0"/>
              <a:t>2.1 </a:t>
            </a:r>
            <a:r>
              <a:rPr lang="sv-SE" dirty="0" err="1"/>
              <a:t>Skill</a:t>
            </a:r>
            <a:r>
              <a:rPr lang="sv-SE" dirty="0"/>
              <a:t> 2</a:t>
            </a:r>
            <a:r>
              <a:rPr lang="en-US" dirty="0"/>
              <a:t>: Creating Equations from Context </a:t>
            </a:r>
          </a:p>
        </p:txBody>
      </p:sp>
    </p:spTree>
    <p:extLst>
      <p:ext uri="{BB962C8B-B14F-4D97-AF65-F5344CB8AC3E}">
        <p14:creationId xmlns:p14="http://schemas.microsoft.com/office/powerpoint/2010/main" val="11845594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oordinate Algebra Instruc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Coordinate Algebra Instruction TEMPLATE.potx</Template>
  <TotalTime>1723</TotalTime>
  <Words>949</Words>
  <Application>Microsoft Macintosh PowerPoint</Application>
  <PresentationFormat>On-screen Show (4:3)</PresentationFormat>
  <Paragraphs>115</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Coordinate Algebra Instruction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Walch Education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Walch Education</dc:creator>
  <cp:lastModifiedBy>Martie Harmon</cp:lastModifiedBy>
  <cp:revision>254</cp:revision>
  <cp:lastPrinted>2012-03-22T14:14:30Z</cp:lastPrinted>
  <dcterms:created xsi:type="dcterms:W3CDTF">2012-02-22T19:14:19Z</dcterms:created>
  <dcterms:modified xsi:type="dcterms:W3CDTF">2015-05-15T20:06:53Z</dcterms:modified>
</cp:coreProperties>
</file>