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58" r:id="rId3"/>
    <p:sldId id="434" r:id="rId4"/>
    <p:sldId id="455" r:id="rId5"/>
    <p:sldId id="368" r:id="rId6"/>
    <p:sldId id="447" r:id="rId7"/>
    <p:sldId id="456" r:id="rId8"/>
    <p:sldId id="448" r:id="rId9"/>
    <p:sldId id="464" r:id="rId10"/>
    <p:sldId id="457" r:id="rId11"/>
    <p:sldId id="290" r:id="rId12"/>
    <p:sldId id="294" r:id="rId13"/>
    <p:sldId id="295" r:id="rId14"/>
    <p:sldId id="296" r:id="rId15"/>
    <p:sldId id="363" r:id="rId16"/>
    <p:sldId id="462" r:id="rId17"/>
    <p:sldId id="458" r:id="rId18"/>
    <p:sldId id="459" r:id="rId19"/>
    <p:sldId id="460" r:id="rId20"/>
    <p:sldId id="461" r:id="rId21"/>
    <p:sldId id="463" r:id="rId22"/>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Calibri" charset="0"/>
        <a:ea typeface="ＭＳ Ｐゴシック" charset="0"/>
        <a:cs typeface="ＭＳ Ｐゴシック" charset="0"/>
      </a:defRPr>
    </a:lvl5pPr>
    <a:lvl6pPr marL="2286000" algn="l" defTabSz="457200" rtl="0" eaLnBrk="1" latinLnBrk="0" hangingPunct="1">
      <a:defRPr sz="2400" kern="1200">
        <a:solidFill>
          <a:schemeClr val="tx1"/>
        </a:solidFill>
        <a:latin typeface="Calibri" charset="0"/>
        <a:ea typeface="ＭＳ Ｐゴシック" charset="0"/>
        <a:cs typeface="ＭＳ Ｐゴシック" charset="0"/>
      </a:defRPr>
    </a:lvl6pPr>
    <a:lvl7pPr marL="2743200" algn="l" defTabSz="457200" rtl="0" eaLnBrk="1" latinLnBrk="0" hangingPunct="1">
      <a:defRPr sz="2400" kern="1200">
        <a:solidFill>
          <a:schemeClr val="tx1"/>
        </a:solidFill>
        <a:latin typeface="Calibri" charset="0"/>
        <a:ea typeface="ＭＳ Ｐゴシック" charset="0"/>
        <a:cs typeface="ＭＳ Ｐゴシック" charset="0"/>
      </a:defRPr>
    </a:lvl7pPr>
    <a:lvl8pPr marL="3200400" algn="l" defTabSz="457200" rtl="0" eaLnBrk="1" latinLnBrk="0" hangingPunct="1">
      <a:defRPr sz="2400" kern="1200">
        <a:solidFill>
          <a:schemeClr val="tx1"/>
        </a:solidFill>
        <a:latin typeface="Calibri" charset="0"/>
        <a:ea typeface="ＭＳ Ｐゴシック" charset="0"/>
        <a:cs typeface="ＭＳ Ｐゴシック" charset="0"/>
      </a:defRPr>
    </a:lvl8pPr>
    <a:lvl9pPr marL="3657600" algn="l" defTabSz="457200" rtl="0" eaLnBrk="1" latinLnBrk="0" hangingPunct="1">
      <a:defRPr sz="2400"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795">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0" autoAdjust="0"/>
    <p:restoredTop sz="91066" autoAdjust="0"/>
  </p:normalViewPr>
  <p:slideViewPr>
    <p:cSldViewPr snapToGrid="0" snapToObjects="1" showGuides="1">
      <p:cViewPr varScale="1">
        <p:scale>
          <a:sx n="67" d="100"/>
          <a:sy n="67" d="100"/>
        </p:scale>
        <p:origin x="558" y="66"/>
      </p:cViewPr>
      <p:guideLst>
        <p:guide orient="horz" pos="1795"/>
        <p:guide pos="2881"/>
      </p:guideLst>
    </p:cSldViewPr>
  </p:slideViewPr>
  <p:outlineViewPr>
    <p:cViewPr>
      <p:scale>
        <a:sx n="33" d="100"/>
        <a:sy n="33" d="100"/>
      </p:scale>
      <p:origin x="0" y="1612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image" Target="../media/image3.emf"/><Relationship Id="rId4"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5.emf"/><Relationship Id="rId1" Type="http://schemas.openxmlformats.org/officeDocument/2006/relationships/image" Target="../media/image9.emf"/><Relationship Id="rId4"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image" Target="../media/image23.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image" Target="../media/image2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image" Target="../media/image31.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image" Target="../media/image3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Myriad Pro"/>
              </a:defRPr>
            </a:lvl1pPr>
          </a:lstStyle>
          <a:p>
            <a:pPr>
              <a:defRPr/>
            </a:pPr>
            <a:endParaRPr lang="en-US" dirty="0">
              <a:latin typeface="Aria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Myriad Pro"/>
              </a:defRPr>
            </a:lvl1pPr>
          </a:lstStyle>
          <a:p>
            <a:pPr>
              <a:defRPr/>
            </a:pPr>
            <a:fld id="{D5EDD0BC-854B-5546-A8FF-AF6B249B6AF5}" type="datetimeFigureOut">
              <a:rPr lang="en-US">
                <a:latin typeface="Arial"/>
              </a:rPr>
              <a:pPr>
                <a:defRPr/>
              </a:pPr>
              <a:t>2/24/2022</a:t>
            </a:fld>
            <a:endParaRPr lang="en-US" dirty="0">
              <a:latin typeface="Aria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Myriad Pro"/>
              </a:defRPr>
            </a:lvl1pPr>
          </a:lstStyle>
          <a:p>
            <a:pPr>
              <a:defRPr/>
            </a:pPr>
            <a:endParaRPr lang="en-US" dirty="0">
              <a:latin typeface="Aria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Myriad Pro"/>
              </a:defRPr>
            </a:lvl1pPr>
          </a:lstStyle>
          <a:p>
            <a:pPr>
              <a:defRPr/>
            </a:pPr>
            <a:fld id="{892397C2-5B49-104A-B1D7-DDE182C52C34}" type="slidenum">
              <a:rPr lang="en-US">
                <a:latin typeface="Arial"/>
              </a:rPr>
              <a:pPr>
                <a:defRPr/>
              </a:pPr>
              <a:t>‹#›</a:t>
            </a:fld>
            <a:endParaRPr lang="en-US" dirty="0">
              <a:latin typeface="Arial"/>
            </a:endParaRPr>
          </a:p>
        </p:txBody>
      </p:sp>
    </p:spTree>
    <p:extLst>
      <p:ext uri="{BB962C8B-B14F-4D97-AF65-F5344CB8AC3E}">
        <p14:creationId xmlns:p14="http://schemas.microsoft.com/office/powerpoint/2010/main" val="38074672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pPr>
              <a:defRPr/>
            </a:pPr>
            <a:fld id="{B485999A-F397-D44F-A9CA-C8E36A937B72}" type="datetimeFigureOut">
              <a:rPr lang="en-US" smtClean="0"/>
              <a:pPr>
                <a:defRPr/>
              </a:pPr>
              <a:t>2/24/2022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pPr>
              <a:defRPr/>
            </a:pPr>
            <a:fld id="{7E2D0005-74DA-9042-BDA8-A6CFDFF9710F}" type="slidenum">
              <a:rPr lang="en-US" smtClean="0"/>
              <a:pPr>
                <a:defRPr/>
              </a:pPr>
              <a:t>‹#›</a:t>
            </a:fld>
            <a:endParaRPr lang="en-US" dirty="0"/>
          </a:p>
        </p:txBody>
      </p:sp>
    </p:spTree>
    <p:extLst>
      <p:ext uri="{BB962C8B-B14F-4D97-AF65-F5344CB8AC3E}">
        <p14:creationId xmlns:p14="http://schemas.microsoft.com/office/powerpoint/2010/main" val="168426422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Arial"/>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Arial"/>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Arial"/>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Arial"/>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Arial"/>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D2D5D9F8-D567-244F-880C-4BB4785F1C4C}" type="slidenum">
              <a:rPr lang="en-US" sz="1200">
                <a:latin typeface="Arial"/>
              </a:rPr>
              <a:pPr eaLnBrk="1" hangingPunct="1"/>
              <a:t>1</a:t>
            </a:fld>
            <a:endParaRPr lang="en-US" sz="1200" dirty="0">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http://</a:t>
            </a:r>
            <a:r>
              <a:rPr lang="en-US" dirty="0" err="1"/>
              <a:t>www.walch.com</a:t>
            </a:r>
            <a:r>
              <a:rPr lang="en-US" dirty="0"/>
              <a:t>/</a:t>
            </a:r>
            <a:r>
              <a:rPr lang="en-US" dirty="0" err="1"/>
              <a:t>ei</a:t>
            </a:r>
            <a:r>
              <a:rPr lang="en-US" dirty="0"/>
              <a:t>/00121</a:t>
            </a:r>
          </a:p>
        </p:txBody>
      </p:sp>
      <p:sp>
        <p:nvSpPr>
          <p:cNvPr id="4" name="Slide Number Placeholder 3"/>
          <p:cNvSpPr>
            <a:spLocks noGrp="1"/>
          </p:cNvSpPr>
          <p:nvPr>
            <p:ph type="sldNum" sz="quarter" idx="10"/>
          </p:nvPr>
        </p:nvSpPr>
        <p:spPr/>
        <p:txBody>
          <a:bodyPr/>
          <a:lstStyle/>
          <a:p>
            <a:pPr>
              <a:defRPr/>
            </a:pPr>
            <a:fld id="{7E2D0005-74DA-9042-BDA8-A6CFDFF9710F}" type="slidenum">
              <a:rPr lang="en-US" smtClean="0"/>
              <a:pPr>
                <a:defRPr/>
              </a:pPr>
              <a:t>16</a:t>
            </a:fld>
            <a:endParaRPr lang="en-US" dirty="0"/>
          </a:p>
        </p:txBody>
      </p:sp>
    </p:spTree>
    <p:extLst>
      <p:ext uri="{BB962C8B-B14F-4D97-AF65-F5344CB8AC3E}">
        <p14:creationId xmlns:p14="http://schemas.microsoft.com/office/powerpoint/2010/main" val="3838369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a:t>http://</a:t>
            </a:r>
            <a:r>
              <a:rPr lang="en-US" dirty="0" err="1"/>
              <a:t>www.walch.com</a:t>
            </a:r>
            <a:r>
              <a:rPr lang="en-US" dirty="0"/>
              <a:t>/</a:t>
            </a:r>
            <a:r>
              <a:rPr lang="en-US" dirty="0" err="1"/>
              <a:t>ei</a:t>
            </a:r>
            <a:r>
              <a:rPr lang="en-US" dirty="0"/>
              <a:t>/00122</a:t>
            </a:r>
          </a:p>
        </p:txBody>
      </p:sp>
      <p:sp>
        <p:nvSpPr>
          <p:cNvPr id="4" name="Slide Number Placeholder 3"/>
          <p:cNvSpPr>
            <a:spLocks noGrp="1"/>
          </p:cNvSpPr>
          <p:nvPr>
            <p:ph type="sldNum" sz="quarter" idx="10"/>
          </p:nvPr>
        </p:nvSpPr>
        <p:spPr/>
        <p:txBody>
          <a:bodyPr/>
          <a:lstStyle/>
          <a:p>
            <a:pPr>
              <a:defRPr/>
            </a:pPr>
            <a:fld id="{7E2D0005-74DA-9042-BDA8-A6CFDFF9710F}" type="slidenum">
              <a:rPr lang="en-US" smtClean="0"/>
              <a:pPr>
                <a:defRPr/>
              </a:pPr>
              <a:t>21</a:t>
            </a:fld>
            <a:endParaRPr lang="en-US" dirty="0"/>
          </a:p>
        </p:txBody>
      </p:sp>
    </p:spTree>
    <p:extLst>
      <p:ext uri="{BB962C8B-B14F-4D97-AF65-F5344CB8AC3E}">
        <p14:creationId xmlns:p14="http://schemas.microsoft.com/office/powerpoint/2010/main" val="2563663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CCSS Agnostic PPT bgd InstructionC_300RGBme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648167"/>
          </a:xfrm>
          <a:prstGeom prst="rect">
            <a:avLst/>
          </a:prstGeom>
        </p:spPr>
      </p:pic>
      <p:sp>
        <p:nvSpPr>
          <p:cNvPr id="3" name="Subtitle 2"/>
          <p:cNvSpPr>
            <a:spLocks noGrp="1"/>
          </p:cNvSpPr>
          <p:nvPr>
            <p:ph type="subTitle" idx="1"/>
          </p:nvPr>
        </p:nvSpPr>
        <p:spPr>
          <a:xfrm>
            <a:off x="640600" y="640567"/>
            <a:ext cx="7855776" cy="4998233"/>
          </a:xfrm>
          <a:noFill/>
          <a:ln>
            <a:noFill/>
          </a:ln>
        </p:spPr>
        <p:txBody>
          <a:bodyPr>
            <a:normAutofit/>
          </a:bodyPr>
          <a:lstStyle>
            <a:lvl1pPr marL="0" indent="0" algn="l">
              <a:buNone/>
              <a:defRPr sz="240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Slide Number Placeholder 8"/>
          <p:cNvSpPr>
            <a:spLocks noGrp="1"/>
          </p:cNvSpPr>
          <p:nvPr>
            <p:ph type="sldNum" sz="quarter" idx="11"/>
          </p:nvPr>
        </p:nvSpPr>
        <p:spPr>
          <a:xfrm>
            <a:off x="8297863" y="5497513"/>
            <a:ext cx="728662" cy="282575"/>
          </a:xfrm>
        </p:spPr>
        <p:txBody>
          <a:bodyPr/>
          <a:lstStyle>
            <a:lvl1pPr>
              <a:defRPr sz="1800" b="1" i="0">
                <a:solidFill>
                  <a:srgbClr val="000000"/>
                </a:solidFill>
                <a:latin typeface="Arial"/>
                <a:cs typeface="Arial"/>
              </a:defRPr>
            </a:lvl1pPr>
          </a:lstStyle>
          <a:p>
            <a:pPr>
              <a:defRPr/>
            </a:pPr>
            <a:fld id="{AA28DBB7-6366-7443-A6B3-31C63E357D05}" type="slidenum">
              <a:rPr lang="en-US" smtClean="0"/>
              <a:pPr>
                <a:defRPr/>
              </a:pPr>
              <a:t>‹#›</a:t>
            </a:fld>
            <a:endParaRPr lang="en-US" dirty="0"/>
          </a:p>
        </p:txBody>
      </p:sp>
      <p:sp>
        <p:nvSpPr>
          <p:cNvPr id="6" name="Footer Placeholder 5"/>
          <p:cNvSpPr>
            <a:spLocks noGrp="1"/>
          </p:cNvSpPr>
          <p:nvPr>
            <p:ph type="ftr" sz="quarter" idx="13"/>
          </p:nvPr>
        </p:nvSpPr>
        <p:spPr>
          <a:xfrm>
            <a:off x="1015283" y="6246670"/>
            <a:ext cx="5741117" cy="264965"/>
          </a:xfrm>
        </p:spPr>
        <p:txBody>
          <a:bodyPr/>
          <a:lstStyle>
            <a:lvl1pPr algn="l">
              <a:defRPr sz="1500">
                <a:solidFill>
                  <a:schemeClr val="tx1"/>
                </a:solidFill>
              </a:defRPr>
            </a:lvl1pPr>
          </a:lstStyle>
          <a:p>
            <a:pPr>
              <a:defRPr/>
            </a:pPr>
            <a:r>
              <a:rPr lang="en-US" dirty="0"/>
              <a:t>Explaining ASA, SAS, and SSS</a:t>
            </a:r>
          </a:p>
        </p:txBody>
      </p:sp>
    </p:spTree>
    <p:extLst>
      <p:ext uri="{BB962C8B-B14F-4D97-AF65-F5344CB8AC3E}">
        <p14:creationId xmlns:p14="http://schemas.microsoft.com/office/powerpoint/2010/main" val="2219862181"/>
      </p:ext>
    </p:extLst>
  </p:cSld>
  <p:clrMapOvr>
    <a:masterClrMapping/>
  </p:clrMapOvr>
  <p:transition spd="slow"/>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ea typeface="+mn-ea"/>
                <a:cs typeface="+mn-cs"/>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ea typeface="+mn-ea"/>
                <a:cs typeface="+mn-cs"/>
              </a:defRPr>
            </a:lvl1pPr>
          </a:lstStyle>
          <a:p>
            <a:pPr>
              <a:defRPr/>
            </a:pPr>
            <a:r>
              <a:rPr lang="en-US" dirty="0"/>
              <a:t>5.6.2: Explaining ASA, SAS, and SSS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ea typeface="+mn-ea"/>
                <a:cs typeface="+mn-cs"/>
              </a:defRPr>
            </a:lvl1pPr>
          </a:lstStyle>
          <a:p>
            <a:pPr>
              <a:defRPr/>
            </a:pPr>
            <a:fld id="{1B293FF8-CD88-C24E-B901-491EE6C88A28}"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7" r:id="rId1"/>
  </p:sldLayoutIdLst>
  <p:transition spd="slow"/>
  <p:hf hdr="0" dt="0"/>
  <p:txStyles>
    <p:titleStyle>
      <a:lvl1pPr algn="ctr" defTabSz="457200" rtl="0" eaLnBrk="0" fontAlgn="base" hangingPunct="0">
        <a:spcBef>
          <a:spcPct val="0"/>
        </a:spcBef>
        <a:spcAft>
          <a:spcPct val="0"/>
        </a:spcAft>
        <a:defRPr sz="4400" kern="1200">
          <a:solidFill>
            <a:schemeClr val="tx1"/>
          </a:solidFill>
          <a:latin typeface="Arial"/>
          <a:ea typeface="ＭＳ Ｐゴシック" charset="0"/>
          <a:cs typeface="Arial"/>
        </a:defRPr>
      </a:lvl1pPr>
      <a:lvl2pPr algn="ctr" defTabSz="457200" rtl="0" eaLnBrk="0" fontAlgn="base" hangingPunct="0">
        <a:spcBef>
          <a:spcPct val="0"/>
        </a:spcBef>
        <a:spcAft>
          <a:spcPct val="0"/>
        </a:spcAft>
        <a:defRPr sz="4400">
          <a:solidFill>
            <a:schemeClr val="tx1"/>
          </a:solidFill>
          <a:latin typeface="Myriad Pro"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Myriad Pro"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Myriad Pro"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Myriad Pro"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1pPr>
      <a:lvl2pPr marL="742950" indent="-28575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3pPr>
      <a:lvl4pPr marL="1600200" indent="-22860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4pPr>
      <a:lvl5pPr marL="2057400" indent="-228600" algn="l" defTabSz="457200" rtl="0" eaLnBrk="0" fontAlgn="base" hangingPunct="0">
        <a:spcBef>
          <a:spcPct val="20000"/>
        </a:spcBef>
        <a:spcAft>
          <a:spcPct val="0"/>
        </a:spcAft>
        <a:buFont typeface="Arial" charset="0"/>
        <a:buChar char="»"/>
        <a:defRPr sz="2400" kern="1200">
          <a:solidFill>
            <a:schemeClr val="tx1"/>
          </a:solidFill>
          <a:latin typeface="Arial"/>
          <a:ea typeface="ＭＳ Ｐゴシック" charset="0"/>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emf"/><Relationship Id="rId13" Type="http://schemas.openxmlformats.org/officeDocument/2006/relationships/image" Target="../media/image21.png"/><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0.png"/><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5.emf"/><Relationship Id="rId11" Type="http://schemas.openxmlformats.org/officeDocument/2006/relationships/image" Target="../media/image19.png"/><Relationship Id="rId5" Type="http://schemas.openxmlformats.org/officeDocument/2006/relationships/oleObject" Target="../embeddings/oleObject21.bin"/><Relationship Id="rId10" Type="http://schemas.openxmlformats.org/officeDocument/2006/relationships/image" Target="../media/image18.png"/><Relationship Id="rId4" Type="http://schemas.openxmlformats.org/officeDocument/2006/relationships/image" Target="../media/image14.emf"/><Relationship Id="rId9" Type="http://schemas.openxmlformats.org/officeDocument/2006/relationships/image" Target="../media/image17.png"/><Relationship Id="rId14" Type="http://schemas.openxmlformats.org/officeDocument/2006/relationships/image" Target="../media/image2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3.bin"/><Relationship Id="rId7" Type="http://schemas.openxmlformats.org/officeDocument/2006/relationships/image" Target="../media/image25.png"/><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24.emf"/><Relationship Id="rId5" Type="http://schemas.openxmlformats.org/officeDocument/2006/relationships/oleObject" Target="../embeddings/oleObject24.bin"/><Relationship Id="rId4" Type="http://schemas.openxmlformats.org/officeDocument/2006/relationships/image" Target="../media/image23.emf"/></Relationships>
</file>

<file path=ppt/slides/_rels/slide13.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27.emf"/><Relationship Id="rId5" Type="http://schemas.openxmlformats.org/officeDocument/2006/relationships/oleObject" Target="../embeddings/oleObject26.bin"/><Relationship Id="rId4" Type="http://schemas.openxmlformats.org/officeDocument/2006/relationships/image" Target="../media/image2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image" Target="../media/image29.emf"/></Relationships>
</file>

<file path=ppt/slides/_rels/slide16.xml.rels><?xml version="1.0" encoding="UTF-8" standalone="yes"?>
<Relationships xmlns="http://schemas.openxmlformats.org/package/2006/relationships"><Relationship Id="rId3" Type="http://schemas.openxmlformats.org/officeDocument/2006/relationships/hyperlink" Target="http://www.walch.com/ei/00121"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9.bin"/><Relationship Id="rId7" Type="http://schemas.openxmlformats.org/officeDocument/2006/relationships/image" Target="../media/image33.png"/><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32.emf"/><Relationship Id="rId5" Type="http://schemas.openxmlformats.org/officeDocument/2006/relationships/oleObject" Target="../embeddings/oleObject30.bin"/><Relationship Id="rId4" Type="http://schemas.openxmlformats.org/officeDocument/2006/relationships/image" Target="../media/image31.emf"/></Relationships>
</file>

<file path=ppt/slides/_rels/slide18.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image" Target="../media/image35.emf"/><Relationship Id="rId5" Type="http://schemas.openxmlformats.org/officeDocument/2006/relationships/oleObject" Target="../embeddings/oleObject32.bin"/><Relationship Id="rId4" Type="http://schemas.openxmlformats.org/officeDocument/2006/relationships/image" Target="../media/image34.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oleObject" Target="../embeddings/oleObject1.bin"/><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10" Type="http://schemas.openxmlformats.org/officeDocument/2006/relationships/oleObject" Target="../embeddings/oleObject7.bin"/><Relationship Id="rId4" Type="http://schemas.openxmlformats.org/officeDocument/2006/relationships/image" Target="../media/image2.emf"/><Relationship Id="rId9" Type="http://schemas.openxmlformats.org/officeDocument/2006/relationships/oleObject" Target="../embeddings/oleObject6.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xml"/><Relationship Id="rId1" Type="http://schemas.openxmlformats.org/officeDocument/2006/relationships/vmlDrawing" Target="../drawings/vmlDrawing10.vml"/><Relationship Id="rId4" Type="http://schemas.openxmlformats.org/officeDocument/2006/relationships/image" Target="../media/image37.emf"/></Relationships>
</file>

<file path=ppt/slides/_rels/slide21.xml.rels><?xml version="1.0" encoding="UTF-8" standalone="yes"?>
<Relationships xmlns="http://schemas.openxmlformats.org/package/2006/relationships"><Relationship Id="rId3" Type="http://schemas.openxmlformats.org/officeDocument/2006/relationships/hyperlink" Target="http://www.walch.com/ei/00122"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4.emf"/><Relationship Id="rId13" Type="http://schemas.openxmlformats.org/officeDocument/2006/relationships/oleObject" Target="../embeddings/oleObject12.bin"/><Relationship Id="rId3" Type="http://schemas.openxmlformats.org/officeDocument/2006/relationships/image" Target="../media/image7.png"/><Relationship Id="rId7" Type="http://schemas.openxmlformats.org/officeDocument/2006/relationships/oleObject" Target="../embeddings/oleObject9.bin"/><Relationship Id="rId12" Type="http://schemas.openxmlformats.org/officeDocument/2006/relationships/image" Target="../media/image6.emf"/><Relationship Id="rId2" Type="http://schemas.openxmlformats.org/officeDocument/2006/relationships/slideLayout" Target="../slideLayouts/slideLayout1.xml"/><Relationship Id="rId16" Type="http://schemas.openxmlformats.org/officeDocument/2006/relationships/oleObject" Target="../embeddings/oleObject15.bin"/><Relationship Id="rId1" Type="http://schemas.openxmlformats.org/officeDocument/2006/relationships/vmlDrawing" Target="../drawings/vmlDrawing2.vml"/><Relationship Id="rId6" Type="http://schemas.openxmlformats.org/officeDocument/2006/relationships/image" Target="../media/image3.e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4.bin"/><Relationship Id="rId10" Type="http://schemas.openxmlformats.org/officeDocument/2006/relationships/image" Target="../media/image5.emf"/><Relationship Id="rId4" Type="http://schemas.openxmlformats.org/officeDocument/2006/relationships/image" Target="../media/image8.png"/><Relationship Id="rId9" Type="http://schemas.openxmlformats.org/officeDocument/2006/relationships/oleObject" Target="../embeddings/oleObject10.bin"/><Relationship Id="rId14" Type="http://schemas.openxmlformats.org/officeDocument/2006/relationships/oleObject" Target="../embeddings/oleObject13.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11.emf"/><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5.emf"/><Relationship Id="rId11" Type="http://schemas.openxmlformats.org/officeDocument/2006/relationships/oleObject" Target="../embeddings/oleObject19.bin"/><Relationship Id="rId5" Type="http://schemas.openxmlformats.org/officeDocument/2006/relationships/oleObject" Target="../embeddings/oleObject17.bin"/><Relationship Id="rId10" Type="http://schemas.openxmlformats.org/officeDocument/2006/relationships/image" Target="../media/image13.png"/><Relationship Id="rId4" Type="http://schemas.openxmlformats.org/officeDocument/2006/relationships/image" Target="../media/image9.emf"/><Relationship Id="rId9"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Introduction</a:t>
            </a:r>
          </a:p>
          <a:p>
            <a:r>
              <a:rPr lang="en-US" dirty="0"/>
              <a:t>When a series of rigid motions is performed on a triangle, the result is a congruent triangle. When triangles are congruent, the corresponding parts of the triangles are also congruent. It is also true that if the corresponding parts of two triangles are congruent, then the triangles are congruent. It is possible to determine if triangles are congruent by measuring and comparing each angle and side, but this can take time. There is a set of congruence criteria that lets us determine whether triangles are congruent with less information.</a:t>
            </a:r>
          </a:p>
        </p:txBody>
      </p:sp>
      <p:sp>
        <p:nvSpPr>
          <p:cNvPr id="2" name="Slide Number Placeholder 1"/>
          <p:cNvSpPr>
            <a:spLocks noGrp="1"/>
          </p:cNvSpPr>
          <p:nvPr>
            <p:ph type="sldNum" sz="quarter" idx="11"/>
          </p:nvPr>
        </p:nvSpPr>
        <p:spPr/>
        <p:txBody>
          <a:bodyPr/>
          <a:lstStyle/>
          <a:p>
            <a:pPr>
              <a:defRPr/>
            </a:pPr>
            <a:fld id="{8E0A64BF-F1FF-FE46-8566-4B9C9A787A73}" type="slidenum">
              <a:rPr lang="en-US" smtClean="0"/>
              <a:pPr>
                <a:defRPr/>
              </a:pPr>
              <a:t>1</a:t>
            </a:fld>
            <a:endParaRPr lang="en-US" dirty="0"/>
          </a:p>
        </p:txBody>
      </p:sp>
      <p:sp>
        <p:nvSpPr>
          <p:cNvPr id="4" name="Footer Placeholder 3"/>
          <p:cNvSpPr>
            <a:spLocks noGrp="1"/>
          </p:cNvSpPr>
          <p:nvPr>
            <p:ph type="ftr" sz="quarter" idx="13"/>
          </p:nvPr>
        </p:nvSpPr>
        <p:spPr>
          <a:xfrm>
            <a:off x="1015282" y="6246670"/>
            <a:ext cx="5996807" cy="264965"/>
          </a:xfrm>
        </p:spPr>
        <p:txBody>
          <a:bodyPr/>
          <a:lstStyle/>
          <a:p>
            <a:pPr>
              <a:defRPr/>
            </a:pPr>
            <a:r>
              <a:rPr lang="en-US" dirty="0"/>
              <a:t>Explaining ASA, SAS, and SSS</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a:spcAft>
                <a:spcPts val="1200"/>
              </a:spcAft>
            </a:pPr>
            <a:endParaRPr lang="en-US" dirty="0"/>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10</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graphicFrame>
        <p:nvGraphicFramePr>
          <p:cNvPr id="5" name="Table 4"/>
          <p:cNvGraphicFramePr>
            <a:graphicFrameLocks noGrp="1"/>
          </p:cNvGraphicFramePr>
          <p:nvPr>
            <p:extLst>
              <p:ext uri="{D42A27DB-BD31-4B8C-83A1-F6EECF244321}">
                <p14:modId xmlns:p14="http://schemas.microsoft.com/office/powerpoint/2010/main" val="3315217557"/>
              </p:ext>
            </p:extLst>
          </p:nvPr>
        </p:nvGraphicFramePr>
        <p:xfrm>
          <a:off x="729050" y="1267426"/>
          <a:ext cx="7767326" cy="4181865"/>
        </p:xfrm>
        <a:graphic>
          <a:graphicData uri="http://schemas.openxmlformats.org/drawingml/2006/table">
            <a:tbl>
              <a:tblPr firstRow="1" bandRow="1">
                <a:tableStyleId>{5940675A-B579-460E-94D1-54222C63F5DA}</a:tableStyleId>
              </a:tblPr>
              <a:tblGrid>
                <a:gridCol w="2589109">
                  <a:extLst>
                    <a:ext uri="{9D8B030D-6E8A-4147-A177-3AD203B41FA5}">
                      <a16:colId xmlns:a16="http://schemas.microsoft.com/office/drawing/2014/main" val="20000"/>
                    </a:ext>
                  </a:extLst>
                </a:gridCol>
                <a:gridCol w="2589108">
                  <a:extLst>
                    <a:ext uri="{9D8B030D-6E8A-4147-A177-3AD203B41FA5}">
                      <a16:colId xmlns:a16="http://schemas.microsoft.com/office/drawing/2014/main" val="20001"/>
                    </a:ext>
                  </a:extLst>
                </a:gridCol>
                <a:gridCol w="2589109">
                  <a:extLst>
                    <a:ext uri="{9D8B030D-6E8A-4147-A177-3AD203B41FA5}">
                      <a16:colId xmlns:a16="http://schemas.microsoft.com/office/drawing/2014/main" val="20002"/>
                    </a:ext>
                  </a:extLst>
                </a:gridCol>
              </a:tblGrid>
              <a:tr h="54308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tx1"/>
                          </a:solidFill>
                          <a:latin typeface="Arial"/>
                          <a:ea typeface="+mn-ea"/>
                          <a:cs typeface="Arial"/>
                        </a:rPr>
                        <a:t>Side-Side-Side</a:t>
                      </a:r>
                    </a:p>
                    <a:p>
                      <a:pPr marL="0" marR="0" indent="0" algn="ctr"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tx1"/>
                          </a:solidFill>
                          <a:latin typeface="Arial"/>
                          <a:ea typeface="+mn-ea"/>
                          <a:cs typeface="Arial"/>
                        </a:rPr>
                        <a:t>(SSS)</a:t>
                      </a:r>
                    </a:p>
                  </a:txBody>
                  <a:tcPr anchor="ctr">
                    <a:solidFill>
                      <a:schemeClr val="bg1">
                        <a:lumMod val="85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tx1"/>
                          </a:solidFill>
                          <a:latin typeface="Arial"/>
                          <a:ea typeface="+mn-ea"/>
                          <a:cs typeface="Arial"/>
                        </a:rPr>
                        <a:t>Side-Angle-Side (SAS)</a:t>
                      </a:r>
                    </a:p>
                  </a:txBody>
                  <a:tcPr anchor="ctr">
                    <a:solidFill>
                      <a:schemeClr val="bg1">
                        <a:lumMod val="85000"/>
                      </a:schemeClr>
                    </a:solidFill>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800" b="1" i="0" u="none" strike="noStrike" kern="1200" baseline="0" dirty="0">
                          <a:solidFill>
                            <a:schemeClr val="tx1"/>
                          </a:solidFill>
                          <a:latin typeface="Arial"/>
                          <a:ea typeface="+mn-ea"/>
                          <a:cs typeface="Arial"/>
                        </a:rPr>
                        <a:t>Angle-Side-Angle (ASA)</a:t>
                      </a:r>
                    </a:p>
                  </a:txBody>
                  <a:tcPr anchor="ctr">
                    <a:solidFill>
                      <a:schemeClr val="bg1">
                        <a:lumMod val="85000"/>
                      </a:schemeClr>
                    </a:solidFill>
                  </a:tcPr>
                </a:tc>
                <a:extLst>
                  <a:ext uri="{0D108BD9-81ED-4DB2-BD59-A6C34878D82A}">
                    <a16:rowId xmlns:a16="http://schemas.microsoft.com/office/drawing/2014/main" val="10000"/>
                  </a:ext>
                </a:extLst>
              </a:tr>
              <a:tr h="2995685">
                <a:tc>
                  <a:txBody>
                    <a:bodyPr/>
                    <a:lstStyle/>
                    <a:p>
                      <a:pPr marL="0" marR="0" indent="0" algn="l" defTabSz="457200" rtl="0" eaLnBrk="1" fontAlgn="auto" latinLnBrk="0" hangingPunct="1">
                        <a:lnSpc>
                          <a:spcPct val="100000"/>
                        </a:lnSpc>
                        <a:spcBef>
                          <a:spcPts val="0"/>
                        </a:spcBef>
                        <a:spcAft>
                          <a:spcPts val="0"/>
                        </a:spcAft>
                        <a:buClrTx/>
                        <a:buSzTx/>
                        <a:buFont typeface="+mj-lt"/>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 typeface="+mj-lt"/>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 typeface="+mj-lt"/>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extLst>
                  <a:ext uri="{0D108BD9-81ED-4DB2-BD59-A6C34878D82A}">
                    <a16:rowId xmlns:a16="http://schemas.microsoft.com/office/drawing/2014/main" val="10001"/>
                  </a:ext>
                </a:extLst>
              </a:tr>
              <a:tr h="546100">
                <a:tc>
                  <a:txBody>
                    <a:bodyPr/>
                    <a:lstStyle/>
                    <a:p>
                      <a:pPr marL="0" marR="0" indent="0" algn="l" defTabSz="457200" rtl="0" eaLnBrk="1" fontAlgn="auto" latinLnBrk="0" hangingPunct="1">
                        <a:lnSpc>
                          <a:spcPct val="100000"/>
                        </a:lnSpc>
                        <a:spcBef>
                          <a:spcPts val="0"/>
                        </a:spcBef>
                        <a:spcAft>
                          <a:spcPts val="300"/>
                        </a:spcAft>
                        <a:buClrTx/>
                        <a:buSzTx/>
                        <a:buFont typeface="Arial"/>
                        <a:buNone/>
                        <a:tabLst/>
                        <a:defRPr/>
                      </a:pPr>
                      <a:r>
                        <a:rPr lang="en-US" sz="2000" b="0" i="0" u="none" strike="noStrike" kern="1200" baseline="0" dirty="0">
                          <a:solidFill>
                            <a:schemeClr val="tx1"/>
                          </a:solidFill>
                          <a:latin typeface="Arial"/>
                          <a:ea typeface="+mn-ea"/>
                          <a:cs typeface="Arial"/>
                        </a:rPr>
                        <a:t> </a:t>
                      </a:r>
                    </a:p>
                  </a:txBody>
                  <a:tcPr anchor="ctr">
                    <a:solidFill>
                      <a:schemeClr val="bg1"/>
                    </a:solidFill>
                  </a:tcPr>
                </a:tc>
                <a:tc>
                  <a:txBody>
                    <a:bodyPr/>
                    <a:lstStyle/>
                    <a:p>
                      <a:pPr marL="0" marR="0" indent="0" algn="l" defTabSz="457200" rtl="0" eaLnBrk="1" fontAlgn="auto" latinLnBrk="0" hangingPunct="1">
                        <a:lnSpc>
                          <a:spcPct val="100000"/>
                        </a:lnSpc>
                        <a:spcBef>
                          <a:spcPts val="0"/>
                        </a:spcBef>
                        <a:spcAft>
                          <a:spcPts val="300"/>
                        </a:spcAft>
                        <a:buClrTx/>
                        <a:buSzTx/>
                        <a:buFont typeface="Arial"/>
                        <a:buNone/>
                        <a:tabLst/>
                        <a:defRPr/>
                      </a:pPr>
                      <a:endParaRPr lang="en-US" sz="2000" b="0" i="0" u="none" strike="noStrike" kern="1200" baseline="0" dirty="0">
                        <a:solidFill>
                          <a:schemeClr val="tx1"/>
                        </a:solidFill>
                        <a:latin typeface="Arial"/>
                        <a:ea typeface="+mn-ea"/>
                        <a:cs typeface="Arial"/>
                      </a:endParaRPr>
                    </a:p>
                  </a:txBody>
                  <a:tcPr anchor="ctr">
                    <a:solidFill>
                      <a:schemeClr val="bg1"/>
                    </a:solidFill>
                  </a:tcPr>
                </a:tc>
                <a:tc>
                  <a:txBody>
                    <a:bodyPr/>
                    <a:lstStyle/>
                    <a:p>
                      <a:pPr marL="0" marR="0" indent="0" algn="l" defTabSz="457200" rtl="0" eaLnBrk="1" fontAlgn="auto" latinLnBrk="0" hangingPunct="1">
                        <a:lnSpc>
                          <a:spcPct val="100000"/>
                        </a:lnSpc>
                        <a:spcBef>
                          <a:spcPts val="0"/>
                        </a:spcBef>
                        <a:spcAft>
                          <a:spcPts val="300"/>
                        </a:spcAft>
                        <a:buClrTx/>
                        <a:buSzTx/>
                        <a:buFont typeface="Arial"/>
                        <a:buNone/>
                        <a:tabLst/>
                        <a:defRPr/>
                      </a:pPr>
                      <a:endParaRPr lang="en-US" sz="2000" b="0" i="0" u="none" strike="noStrike" kern="1200" baseline="0" dirty="0">
                        <a:solidFill>
                          <a:schemeClr val="tx1"/>
                        </a:solidFill>
                        <a:latin typeface="Arial"/>
                        <a:ea typeface="+mn-ea"/>
                        <a:cs typeface="Arial"/>
                      </a:endParaRPr>
                    </a:p>
                  </a:txBody>
                  <a:tcPr anchor="ctr">
                    <a:solidFill>
                      <a:schemeClr val="bg1"/>
                    </a:solidFill>
                  </a:tcPr>
                </a:tc>
                <a:extLst>
                  <a:ext uri="{0D108BD9-81ED-4DB2-BD59-A6C34878D82A}">
                    <a16:rowId xmlns:a16="http://schemas.microsoft.com/office/drawing/2014/main" val="10002"/>
                  </a:ext>
                </a:extLst>
              </a:tr>
            </a:tbl>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942123647"/>
              </p:ext>
            </p:extLst>
          </p:nvPr>
        </p:nvGraphicFramePr>
        <p:xfrm>
          <a:off x="1291392" y="5062624"/>
          <a:ext cx="1485900" cy="241300"/>
        </p:xfrm>
        <a:graphic>
          <a:graphicData uri="http://schemas.openxmlformats.org/presentationml/2006/ole">
            <mc:AlternateContent xmlns:mc="http://schemas.openxmlformats.org/markup-compatibility/2006">
              <mc:Choice xmlns:v="urn:schemas-microsoft-com:vml" Requires="v">
                <p:oleObj spid="_x0000_s182331" name="Equation" r:id="rId3" imgW="1485900" imgH="241300" progId="Equation.DSMT4">
                  <p:embed/>
                </p:oleObj>
              </mc:Choice>
              <mc:Fallback>
                <p:oleObj name="Equation" r:id="rId3" imgW="1485900" imgH="241300" progId="Equation.DSMT4">
                  <p:embed/>
                  <p:pic>
                    <p:nvPicPr>
                      <p:cNvPr id="0" name=""/>
                      <p:cNvPicPr/>
                      <p:nvPr/>
                    </p:nvPicPr>
                    <p:blipFill>
                      <a:blip r:embed="rId4"/>
                      <a:stretch>
                        <a:fillRect/>
                      </a:stretch>
                    </p:blipFill>
                    <p:spPr>
                      <a:xfrm>
                        <a:off x="1291392" y="5062624"/>
                        <a:ext cx="1485900" cy="2413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676764869"/>
              </p:ext>
            </p:extLst>
          </p:nvPr>
        </p:nvGraphicFramePr>
        <p:xfrm>
          <a:off x="3844092" y="5068974"/>
          <a:ext cx="1511300" cy="228600"/>
        </p:xfrm>
        <a:graphic>
          <a:graphicData uri="http://schemas.openxmlformats.org/presentationml/2006/ole">
            <mc:AlternateContent xmlns:mc="http://schemas.openxmlformats.org/markup-compatibility/2006">
              <mc:Choice xmlns:v="urn:schemas-microsoft-com:vml" Requires="v">
                <p:oleObj spid="_x0000_s182332" name="Equation" r:id="rId5" imgW="1511300" imgH="228600" progId="Equation.DSMT4">
                  <p:embed/>
                </p:oleObj>
              </mc:Choice>
              <mc:Fallback>
                <p:oleObj name="Equation" r:id="rId5" imgW="1511300" imgH="228600" progId="Equation.DSMT4">
                  <p:embed/>
                  <p:pic>
                    <p:nvPicPr>
                      <p:cNvPr id="0" name=""/>
                      <p:cNvPicPr/>
                      <p:nvPr/>
                    </p:nvPicPr>
                    <p:blipFill>
                      <a:blip r:embed="rId6"/>
                      <a:stretch>
                        <a:fillRect/>
                      </a:stretch>
                    </p:blipFill>
                    <p:spPr>
                      <a:xfrm>
                        <a:off x="3844092" y="5068974"/>
                        <a:ext cx="1511300" cy="2286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502066441"/>
              </p:ext>
            </p:extLst>
          </p:nvPr>
        </p:nvGraphicFramePr>
        <p:xfrm>
          <a:off x="6485692" y="5056274"/>
          <a:ext cx="1409700" cy="254000"/>
        </p:xfrm>
        <a:graphic>
          <a:graphicData uri="http://schemas.openxmlformats.org/presentationml/2006/ole">
            <mc:AlternateContent xmlns:mc="http://schemas.openxmlformats.org/markup-compatibility/2006">
              <mc:Choice xmlns:v="urn:schemas-microsoft-com:vml" Requires="v">
                <p:oleObj spid="_x0000_s182333" name="Equation" r:id="rId7" imgW="1409700" imgH="254000" progId="Equation.DSMT4">
                  <p:embed/>
                </p:oleObj>
              </mc:Choice>
              <mc:Fallback>
                <p:oleObj name="Equation" r:id="rId7" imgW="1409700" imgH="254000" progId="Equation.DSMT4">
                  <p:embed/>
                  <p:pic>
                    <p:nvPicPr>
                      <p:cNvPr id="0" name=""/>
                      <p:cNvPicPr/>
                      <p:nvPr/>
                    </p:nvPicPr>
                    <p:blipFill>
                      <a:blip r:embed="rId8"/>
                      <a:stretch>
                        <a:fillRect/>
                      </a:stretch>
                    </p:blipFill>
                    <p:spPr>
                      <a:xfrm>
                        <a:off x="6485692" y="5056274"/>
                        <a:ext cx="1409700" cy="254000"/>
                      </a:xfrm>
                      <a:prstGeom prst="rect">
                        <a:avLst/>
                      </a:prstGeom>
                    </p:spPr>
                  </p:pic>
                </p:oleObj>
              </mc:Fallback>
            </mc:AlternateContent>
          </a:graphicData>
        </a:graphic>
      </p:graphicFrame>
      <p:pic>
        <p:nvPicPr>
          <p:cNvPr id="15" name="Picture 14"/>
          <p:cNvPicPr>
            <a:picLocks noChangeAspect="1"/>
          </p:cNvPicPr>
          <p:nvPr/>
        </p:nvPicPr>
        <p:blipFill>
          <a:blip r:embed="rId9"/>
          <a:stretch>
            <a:fillRect/>
          </a:stretch>
        </p:blipFill>
        <p:spPr>
          <a:xfrm>
            <a:off x="987744" y="2200508"/>
            <a:ext cx="2125681" cy="991510"/>
          </a:xfrm>
          <a:prstGeom prst="rect">
            <a:avLst/>
          </a:prstGeom>
        </p:spPr>
      </p:pic>
      <p:pic>
        <p:nvPicPr>
          <p:cNvPr id="16" name="Picture 15"/>
          <p:cNvPicPr>
            <a:picLocks noChangeAspect="1"/>
          </p:cNvPicPr>
          <p:nvPr/>
        </p:nvPicPr>
        <p:blipFill>
          <a:blip r:embed="rId10"/>
          <a:stretch>
            <a:fillRect/>
          </a:stretch>
        </p:blipFill>
        <p:spPr>
          <a:xfrm>
            <a:off x="711423" y="3556262"/>
            <a:ext cx="2314710" cy="1173405"/>
          </a:xfrm>
          <a:prstGeom prst="rect">
            <a:avLst/>
          </a:prstGeom>
        </p:spPr>
      </p:pic>
      <p:pic>
        <p:nvPicPr>
          <p:cNvPr id="19" name="Picture 18"/>
          <p:cNvPicPr>
            <a:picLocks noChangeAspect="1"/>
          </p:cNvPicPr>
          <p:nvPr/>
        </p:nvPicPr>
        <p:blipFill rotWithShape="1">
          <a:blip r:embed="rId11"/>
          <a:srcRect l="2022"/>
          <a:stretch/>
        </p:blipFill>
        <p:spPr>
          <a:xfrm>
            <a:off x="3416300" y="2257055"/>
            <a:ext cx="2516003" cy="878416"/>
          </a:xfrm>
          <a:prstGeom prst="rect">
            <a:avLst/>
          </a:prstGeom>
        </p:spPr>
      </p:pic>
      <p:pic>
        <p:nvPicPr>
          <p:cNvPr id="20" name="Picture 19"/>
          <p:cNvPicPr>
            <a:picLocks noChangeAspect="1"/>
          </p:cNvPicPr>
          <p:nvPr/>
        </p:nvPicPr>
        <p:blipFill>
          <a:blip r:embed="rId12"/>
          <a:stretch>
            <a:fillRect/>
          </a:stretch>
        </p:blipFill>
        <p:spPr>
          <a:xfrm>
            <a:off x="3179505" y="3719994"/>
            <a:ext cx="2567937" cy="768507"/>
          </a:xfrm>
          <a:prstGeom prst="rect">
            <a:avLst/>
          </a:prstGeom>
        </p:spPr>
      </p:pic>
      <p:pic>
        <p:nvPicPr>
          <p:cNvPr id="21" name="Picture 20"/>
          <p:cNvPicPr>
            <a:picLocks noChangeAspect="1"/>
          </p:cNvPicPr>
          <p:nvPr/>
        </p:nvPicPr>
        <p:blipFill>
          <a:blip r:embed="rId13"/>
          <a:stretch>
            <a:fillRect/>
          </a:stretch>
        </p:blipFill>
        <p:spPr>
          <a:xfrm>
            <a:off x="5948384" y="2193375"/>
            <a:ext cx="2489472" cy="1005776"/>
          </a:xfrm>
          <a:prstGeom prst="rect">
            <a:avLst/>
          </a:prstGeom>
        </p:spPr>
      </p:pic>
      <p:pic>
        <p:nvPicPr>
          <p:cNvPr id="22" name="Picture 21"/>
          <p:cNvPicPr>
            <a:picLocks noChangeAspect="1"/>
          </p:cNvPicPr>
          <p:nvPr/>
        </p:nvPicPr>
        <p:blipFill>
          <a:blip r:embed="rId14"/>
          <a:stretch>
            <a:fillRect/>
          </a:stretch>
        </p:blipFill>
        <p:spPr>
          <a:xfrm>
            <a:off x="5853532" y="3642799"/>
            <a:ext cx="2560805" cy="959410"/>
          </a:xfrm>
          <a:prstGeom prst="rect">
            <a:avLst/>
          </a:prstGeom>
        </p:spPr>
      </p:pic>
    </p:spTree>
    <p:extLst>
      <p:ext uri="{BB962C8B-B14F-4D97-AF65-F5344CB8AC3E}">
        <p14:creationId xmlns:p14="http://schemas.microsoft.com/office/powerpoint/2010/main" val="423589393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Common Errors/Misconceptions</a:t>
            </a:r>
            <a:endParaRPr lang="en-US" sz="2000" dirty="0">
              <a:ea typeface="+mn-ea"/>
            </a:endParaRPr>
          </a:p>
          <a:p>
            <a:pPr marL="342900" indent="-342900">
              <a:spcAft>
                <a:spcPts val="1200"/>
              </a:spcAft>
              <a:buFont typeface="Arial"/>
              <a:buChar char="•"/>
            </a:pPr>
            <a:r>
              <a:rPr lang="en-US" dirty="0"/>
              <a:t>misidentifying included sides and angles, resulting in the wrong congruence statement</a:t>
            </a:r>
          </a:p>
          <a:p>
            <a:pPr marL="342900" indent="-342900">
              <a:spcAft>
                <a:spcPts val="1200"/>
              </a:spcAft>
              <a:buFont typeface="Arial"/>
              <a:buChar char="•"/>
            </a:pPr>
            <a:r>
              <a:rPr lang="en-US" dirty="0"/>
              <a:t>misreading congruency symbols of triangles</a:t>
            </a:r>
          </a:p>
          <a:p>
            <a:pPr marL="342900" indent="-342900">
              <a:spcAft>
                <a:spcPts val="1200"/>
              </a:spcAft>
              <a:buFont typeface="Arial"/>
              <a:buChar char="•"/>
            </a:pPr>
            <a:r>
              <a:rPr lang="en-US" dirty="0"/>
              <a:t>changing the order of named triangles, causing parts to be incorrectly interpreted as congruent</a:t>
            </a:r>
          </a:p>
        </p:txBody>
      </p:sp>
      <p:sp>
        <p:nvSpPr>
          <p:cNvPr id="21507" name="Slide Number Placeholder 2"/>
          <p:cNvSpPr>
            <a:spLocks noGrp="1"/>
          </p:cNvSpPr>
          <p:nvPr>
            <p:ph type="sldNum" sz="quarter" idx="1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261CA2CB-5E55-4944-A924-36ED15748A88}" type="slidenum">
              <a:rPr lang="en-US" sz="1800">
                <a:solidFill>
                  <a:srgbClr val="000000"/>
                </a:solidFill>
                <a:latin typeface="Arial"/>
                <a:ea typeface="MS PGothic" charset="0"/>
                <a:cs typeface="MS PGothic" charset="0"/>
              </a:rPr>
              <a:pPr eaLnBrk="1" fontAlgn="base" hangingPunct="1">
                <a:spcBef>
                  <a:spcPct val="0"/>
                </a:spcBef>
                <a:spcAft>
                  <a:spcPct val="0"/>
                </a:spcAft>
              </a:pPr>
              <a:t>11</a:t>
            </a:fld>
            <a:endParaRPr lang="en-US" sz="1800" dirty="0">
              <a:solidFill>
                <a:srgbClr val="000000"/>
              </a:solidFill>
              <a:latin typeface="Arial"/>
              <a:ea typeface="MS PGothic" charset="0"/>
              <a:cs typeface="MS PGothic" charset="0"/>
            </a:endParaRPr>
          </a:p>
        </p:txBody>
      </p:sp>
      <p:sp>
        <p:nvSpPr>
          <p:cNvPr id="3" name="Footer Placeholder 2"/>
          <p:cNvSpPr>
            <a:spLocks noGrp="1"/>
          </p:cNvSpPr>
          <p:nvPr>
            <p:ph type="ftr" sz="quarter" idx="13"/>
          </p:nvPr>
        </p:nvSpPr>
        <p:spPr/>
        <p:txBody>
          <a:bodyPr/>
          <a:lstStyle/>
          <a:p>
            <a:pPr>
              <a:defRPr/>
            </a:pPr>
            <a:r>
              <a:rPr lang="en-US" dirty="0"/>
              <a:t>Explaining ASA, SAS, and SSS</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ubtitle 1"/>
          <p:cNvSpPr>
            <a:spLocks noGrp="1"/>
          </p:cNvSpPr>
          <p:nvPr>
            <p:ph type="subTitle" idx="1"/>
          </p:nvPr>
        </p:nvSpPr>
        <p:spPr>
          <a:xfrm>
            <a:off x="641350" y="641350"/>
            <a:ext cx="7656514" cy="4997450"/>
          </a:xfrm>
        </p:spPr>
        <p:txBody>
          <a:bodyPr/>
          <a:lstStyle/>
          <a:p>
            <a:pPr eaLnBrk="1" hangingPunct="1"/>
            <a:r>
              <a:rPr lang="en-US" sz="2800" b="1" dirty="0"/>
              <a:t>Guided Practice</a:t>
            </a:r>
            <a:endParaRPr lang="en-US" sz="2000" b="1" dirty="0"/>
          </a:p>
          <a:p>
            <a:pPr eaLnBrk="1" hangingPunct="1"/>
            <a:r>
              <a:rPr lang="en-US" sz="2800" b="1" dirty="0">
                <a:solidFill>
                  <a:srgbClr val="000090"/>
                </a:solidFill>
              </a:rPr>
              <a:t>Example 1</a:t>
            </a:r>
            <a:endParaRPr lang="en-US" sz="1100" b="1" dirty="0">
              <a:solidFill>
                <a:srgbClr val="558ED5"/>
              </a:solidFill>
            </a:endParaRPr>
          </a:p>
          <a:p>
            <a:r>
              <a:rPr lang="en-US" dirty="0"/>
              <a:t>Determine which congruence statement, if any, can be used to show that            and           are congruent.</a:t>
            </a:r>
          </a:p>
        </p:txBody>
      </p:sp>
      <p:sp>
        <p:nvSpPr>
          <p:cNvPr id="2" name="Slide Number Placeholder 1"/>
          <p:cNvSpPr>
            <a:spLocks noGrp="1"/>
          </p:cNvSpPr>
          <p:nvPr>
            <p:ph type="sldNum" sz="quarter" idx="11"/>
          </p:nvPr>
        </p:nvSpPr>
        <p:spPr/>
        <p:txBody>
          <a:bodyPr/>
          <a:lstStyle/>
          <a:p>
            <a:pPr>
              <a:defRPr/>
            </a:pPr>
            <a:fld id="{9498F616-E243-784C-ADDB-FC1FAF542744}" type="slidenum">
              <a:rPr lang="en-US" smtClean="0"/>
              <a:pPr>
                <a:defRPr/>
              </a:pPr>
              <a:t>12</a:t>
            </a:fld>
            <a:endParaRPr lang="en-US" dirty="0"/>
          </a:p>
        </p:txBody>
      </p:sp>
      <p:sp>
        <p:nvSpPr>
          <p:cNvPr id="3" name="Footer Placeholder 2"/>
          <p:cNvSpPr>
            <a:spLocks noGrp="1"/>
          </p:cNvSpPr>
          <p:nvPr>
            <p:ph type="ftr" sz="quarter" idx="13"/>
          </p:nvPr>
        </p:nvSpPr>
        <p:spPr/>
        <p:txBody>
          <a:bodyPr/>
          <a:lstStyle/>
          <a:p>
            <a:pPr>
              <a:defRPr/>
            </a:pPr>
            <a:r>
              <a:rPr lang="en-US" dirty="0"/>
              <a:t>Explaining ASA, SAS, and SSS</a:t>
            </a:r>
          </a:p>
        </p:txBody>
      </p:sp>
      <p:graphicFrame>
        <p:nvGraphicFramePr>
          <p:cNvPr id="16" name="Object 15"/>
          <p:cNvGraphicFramePr>
            <a:graphicFrameLocks noChangeAspect="1"/>
          </p:cNvGraphicFramePr>
          <p:nvPr>
            <p:extLst>
              <p:ext uri="{D42A27DB-BD31-4B8C-83A1-F6EECF244321}">
                <p14:modId xmlns:p14="http://schemas.microsoft.com/office/powerpoint/2010/main" val="3012512892"/>
              </p:ext>
            </p:extLst>
          </p:nvPr>
        </p:nvGraphicFramePr>
        <p:xfrm>
          <a:off x="3194917" y="2098632"/>
          <a:ext cx="901700" cy="317500"/>
        </p:xfrm>
        <a:graphic>
          <a:graphicData uri="http://schemas.openxmlformats.org/presentationml/2006/ole">
            <mc:AlternateContent xmlns:mc="http://schemas.openxmlformats.org/markup-compatibility/2006">
              <mc:Choice xmlns:v="urn:schemas-microsoft-com:vml" Requires="v">
                <p:oleObj spid="_x0000_s183334" name="Equation" r:id="rId3" imgW="901700" imgH="317500" progId="Equation.DSMT4">
                  <p:embed/>
                </p:oleObj>
              </mc:Choice>
              <mc:Fallback>
                <p:oleObj name="Equation" r:id="rId3" imgW="901700" imgH="317500" progId="Equation.DSMT4">
                  <p:embed/>
                  <p:pic>
                    <p:nvPicPr>
                      <p:cNvPr id="0" name=""/>
                      <p:cNvPicPr/>
                      <p:nvPr/>
                    </p:nvPicPr>
                    <p:blipFill>
                      <a:blip r:embed="rId4"/>
                      <a:stretch>
                        <a:fillRect/>
                      </a:stretch>
                    </p:blipFill>
                    <p:spPr>
                      <a:xfrm>
                        <a:off x="3194917" y="2098632"/>
                        <a:ext cx="901700" cy="317500"/>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677653747"/>
              </p:ext>
            </p:extLst>
          </p:nvPr>
        </p:nvGraphicFramePr>
        <p:xfrm>
          <a:off x="4685383" y="2098632"/>
          <a:ext cx="838200" cy="292100"/>
        </p:xfrm>
        <a:graphic>
          <a:graphicData uri="http://schemas.openxmlformats.org/presentationml/2006/ole">
            <mc:AlternateContent xmlns:mc="http://schemas.openxmlformats.org/markup-compatibility/2006">
              <mc:Choice xmlns:v="urn:schemas-microsoft-com:vml" Requires="v">
                <p:oleObj spid="_x0000_s183335" name="Equation" r:id="rId5" imgW="838200" imgH="292100" progId="Equation.DSMT4">
                  <p:embed/>
                </p:oleObj>
              </mc:Choice>
              <mc:Fallback>
                <p:oleObj name="Equation" r:id="rId5" imgW="838200" imgH="292100" progId="Equation.DSMT4">
                  <p:embed/>
                  <p:pic>
                    <p:nvPicPr>
                      <p:cNvPr id="0" name=""/>
                      <p:cNvPicPr/>
                      <p:nvPr/>
                    </p:nvPicPr>
                    <p:blipFill>
                      <a:blip r:embed="rId6"/>
                      <a:stretch>
                        <a:fillRect/>
                      </a:stretch>
                    </p:blipFill>
                    <p:spPr>
                      <a:xfrm>
                        <a:off x="4685383" y="2098632"/>
                        <a:ext cx="838200" cy="292100"/>
                      </a:xfrm>
                      <a:prstGeom prst="rect">
                        <a:avLst/>
                      </a:prstGeom>
                    </p:spPr>
                  </p:pic>
                </p:oleObj>
              </mc:Fallback>
            </mc:AlternateContent>
          </a:graphicData>
        </a:graphic>
      </p:graphicFrame>
      <p:pic>
        <p:nvPicPr>
          <p:cNvPr id="4" name="Picture 3"/>
          <p:cNvPicPr>
            <a:picLocks noChangeAspect="1"/>
          </p:cNvPicPr>
          <p:nvPr/>
        </p:nvPicPr>
        <p:blipFill>
          <a:blip r:embed="rId7"/>
          <a:stretch>
            <a:fillRect/>
          </a:stretch>
        </p:blipFill>
        <p:spPr>
          <a:xfrm>
            <a:off x="640859" y="2410763"/>
            <a:ext cx="7862282" cy="3085310"/>
          </a:xfrm>
          <a:prstGeom prst="rect">
            <a:avLst/>
          </a:prstGeom>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ubtitle 1"/>
          <p:cNvSpPr>
            <a:spLocks noGrp="1"/>
          </p:cNvSpPr>
          <p:nvPr>
            <p:ph type="subTitle" idx="1"/>
          </p:nvPr>
        </p:nvSpPr>
        <p:spPr/>
        <p:txBody>
          <a:bodyPr/>
          <a:lstStyle/>
          <a:p>
            <a:pPr eaLnBrk="1" hangingPunct="1">
              <a:defRPr/>
            </a:pPr>
            <a:r>
              <a:rPr lang="en-US" sz="2800" b="1" dirty="0"/>
              <a:t>Guided Practice: </a:t>
            </a:r>
            <a:r>
              <a:rPr lang="en-US" sz="2800" b="1" dirty="0">
                <a:solidFill>
                  <a:srgbClr val="000090"/>
                </a:solidFill>
              </a:rPr>
              <a:t>Example 1, </a:t>
            </a:r>
            <a:r>
              <a:rPr lang="en-US" sz="2800" b="1" i="1" dirty="0">
                <a:solidFill>
                  <a:srgbClr val="000090"/>
                </a:solidFill>
              </a:rPr>
              <a:t>continued</a:t>
            </a:r>
          </a:p>
          <a:p>
            <a:pPr marL="514350" indent="-557784">
              <a:buFont typeface="+mj-lt"/>
              <a:buAutoNum type="arabicPeriod"/>
            </a:pPr>
            <a:r>
              <a:rPr lang="en-US" sz="2800" b="1" dirty="0">
                <a:solidFill>
                  <a:srgbClr val="660066"/>
                </a:solidFill>
              </a:rPr>
              <a:t>Determine which components of the triangles are congruent. </a:t>
            </a:r>
          </a:p>
          <a:p>
            <a:pPr marL="512064">
              <a:spcAft>
                <a:spcPts val="1200"/>
              </a:spcAft>
            </a:pPr>
            <a:r>
              <a:rPr lang="en-US" dirty="0"/>
              <a:t>According to the diagram,               ,               , and</a:t>
            </a:r>
          </a:p>
          <a:p>
            <a:pPr marL="512064">
              <a:spcAft>
                <a:spcPts val="1200"/>
              </a:spcAft>
            </a:pPr>
            <a:endParaRPr lang="en-US" dirty="0"/>
          </a:p>
          <a:p>
            <a:pPr marL="512064">
              <a:spcAft>
                <a:spcPts val="1200"/>
              </a:spcAft>
            </a:pPr>
            <a:r>
              <a:rPr lang="en-US" dirty="0"/>
              <a:t>Corresponding side lengths of the two triangles are identified as congruent.</a:t>
            </a:r>
          </a:p>
        </p:txBody>
      </p:sp>
      <p:sp>
        <p:nvSpPr>
          <p:cNvPr id="3" name="Slide Number Placeholder 2"/>
          <p:cNvSpPr>
            <a:spLocks noGrp="1"/>
          </p:cNvSpPr>
          <p:nvPr>
            <p:ph type="sldNum" sz="quarter" idx="11"/>
          </p:nvPr>
        </p:nvSpPr>
        <p:spPr/>
        <p:txBody>
          <a:bodyPr/>
          <a:lstStyle/>
          <a:p>
            <a:pPr>
              <a:defRPr/>
            </a:pPr>
            <a:fld id="{033714D1-3EA9-6C48-9293-DF4C317D6D87}" type="slidenum">
              <a:rPr lang="en-US" smtClean="0"/>
              <a:pPr>
                <a:defRPr/>
              </a:pPr>
              <a:t>13</a:t>
            </a:fld>
            <a:endParaRPr lang="en-US" dirty="0"/>
          </a:p>
        </p:txBody>
      </p:sp>
      <p:sp>
        <p:nvSpPr>
          <p:cNvPr id="2" name="Footer Placeholder 1"/>
          <p:cNvSpPr>
            <a:spLocks noGrp="1"/>
          </p:cNvSpPr>
          <p:nvPr>
            <p:ph type="ftr" sz="quarter" idx="13"/>
          </p:nvPr>
        </p:nvSpPr>
        <p:spPr/>
        <p:txBody>
          <a:bodyPr/>
          <a:lstStyle/>
          <a:p>
            <a:pPr>
              <a:defRPr/>
            </a:pPr>
            <a:r>
              <a:rPr lang="en-US" dirty="0"/>
              <a:t>Explaining ASA, SAS, and SSS</a:t>
            </a:r>
          </a:p>
        </p:txBody>
      </p:sp>
      <p:graphicFrame>
        <p:nvGraphicFramePr>
          <p:cNvPr id="7" name="Object 6"/>
          <p:cNvGraphicFramePr>
            <a:graphicFrameLocks noChangeAspect="1"/>
          </p:cNvGraphicFramePr>
          <p:nvPr>
            <p:extLst>
              <p:ext uri="{D42A27DB-BD31-4B8C-83A1-F6EECF244321}">
                <p14:modId xmlns:p14="http://schemas.microsoft.com/office/powerpoint/2010/main" val="3781347741"/>
              </p:ext>
            </p:extLst>
          </p:nvPr>
        </p:nvGraphicFramePr>
        <p:xfrm>
          <a:off x="4793300" y="2104380"/>
          <a:ext cx="1193800" cy="368300"/>
        </p:xfrm>
        <a:graphic>
          <a:graphicData uri="http://schemas.openxmlformats.org/presentationml/2006/ole">
            <mc:AlternateContent xmlns:mc="http://schemas.openxmlformats.org/markup-compatibility/2006">
              <mc:Choice xmlns:v="urn:schemas-microsoft-com:vml" Requires="v">
                <p:oleObj spid="_x0000_s177253" name="Equation" r:id="rId3" imgW="1193800" imgH="368300" progId="Equation.DSMT4">
                  <p:embed/>
                </p:oleObj>
              </mc:Choice>
              <mc:Fallback>
                <p:oleObj name="Equation" r:id="rId3" imgW="1193800" imgH="368300" progId="Equation.DSMT4">
                  <p:embed/>
                  <p:pic>
                    <p:nvPicPr>
                      <p:cNvPr id="0" name=""/>
                      <p:cNvPicPr/>
                      <p:nvPr/>
                    </p:nvPicPr>
                    <p:blipFill>
                      <a:blip r:embed="rId4"/>
                      <a:stretch>
                        <a:fillRect/>
                      </a:stretch>
                    </p:blipFill>
                    <p:spPr>
                      <a:xfrm>
                        <a:off x="4793300" y="2104380"/>
                        <a:ext cx="1193800" cy="3683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886571827"/>
              </p:ext>
            </p:extLst>
          </p:nvPr>
        </p:nvGraphicFramePr>
        <p:xfrm>
          <a:off x="6145213" y="2092325"/>
          <a:ext cx="1193800" cy="393700"/>
        </p:xfrm>
        <a:graphic>
          <a:graphicData uri="http://schemas.openxmlformats.org/presentationml/2006/ole">
            <mc:AlternateContent xmlns:mc="http://schemas.openxmlformats.org/markup-compatibility/2006">
              <mc:Choice xmlns:v="urn:schemas-microsoft-com:vml" Requires="v">
                <p:oleObj spid="_x0000_s177254" name="Equation" r:id="rId5" imgW="1193800" imgH="393700" progId="Equation.DSMT4">
                  <p:embed/>
                </p:oleObj>
              </mc:Choice>
              <mc:Fallback>
                <p:oleObj name="Equation" r:id="rId5" imgW="1193800" imgH="393700" progId="Equation.DSMT4">
                  <p:embed/>
                  <p:pic>
                    <p:nvPicPr>
                      <p:cNvPr id="0" name=""/>
                      <p:cNvPicPr/>
                      <p:nvPr/>
                    </p:nvPicPr>
                    <p:blipFill>
                      <a:blip r:embed="rId6"/>
                      <a:stretch>
                        <a:fillRect/>
                      </a:stretch>
                    </p:blipFill>
                    <p:spPr>
                      <a:xfrm>
                        <a:off x="6145213" y="2092325"/>
                        <a:ext cx="1193800" cy="3937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721602520"/>
              </p:ext>
            </p:extLst>
          </p:nvPr>
        </p:nvGraphicFramePr>
        <p:xfrm>
          <a:off x="1204029" y="2501900"/>
          <a:ext cx="1244600" cy="393700"/>
        </p:xfrm>
        <a:graphic>
          <a:graphicData uri="http://schemas.openxmlformats.org/presentationml/2006/ole">
            <mc:AlternateContent xmlns:mc="http://schemas.openxmlformats.org/markup-compatibility/2006">
              <mc:Choice xmlns:v="urn:schemas-microsoft-com:vml" Requires="v">
                <p:oleObj spid="_x0000_s177255" name="Equation" r:id="rId7" imgW="1244600" imgH="393700" progId="Equation.DSMT4">
                  <p:embed/>
                </p:oleObj>
              </mc:Choice>
              <mc:Fallback>
                <p:oleObj name="Equation" r:id="rId7" imgW="1244600" imgH="393700" progId="Equation.DSMT4">
                  <p:embed/>
                  <p:pic>
                    <p:nvPicPr>
                      <p:cNvPr id="0" name=""/>
                      <p:cNvPicPr/>
                      <p:nvPr/>
                    </p:nvPicPr>
                    <p:blipFill>
                      <a:blip r:embed="rId8"/>
                      <a:stretch>
                        <a:fillRect/>
                      </a:stretch>
                    </p:blipFill>
                    <p:spPr>
                      <a:xfrm>
                        <a:off x="1204029" y="2501900"/>
                        <a:ext cx="1244600" cy="393700"/>
                      </a:xfrm>
                      <a:prstGeom prst="rect">
                        <a:avLst/>
                      </a:prstGeom>
                    </p:spPr>
                  </p:pic>
                </p:oleObj>
              </mc:Fallback>
            </mc:AlternateContent>
          </a:graphicData>
        </a:graphic>
      </p:graphicFrame>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ubtitle 1"/>
          <p:cNvSpPr>
            <a:spLocks noGrp="1"/>
          </p:cNvSpPr>
          <p:nvPr>
            <p:ph type="subTitle" idx="1"/>
          </p:nvPr>
        </p:nvSpPr>
        <p:spPr>
          <a:xfrm>
            <a:off x="641350" y="641350"/>
            <a:ext cx="7977220" cy="4997450"/>
          </a:xfrm>
        </p:spPr>
        <p:txBody>
          <a:bodyPr/>
          <a:lstStyle/>
          <a:p>
            <a:pPr eaLnBrk="1" hangingPunct="1">
              <a:defRPr/>
            </a:pPr>
            <a:r>
              <a:rPr lang="en-US" sz="2800" b="1" dirty="0"/>
              <a:t>Guided Practice: </a:t>
            </a:r>
            <a:r>
              <a:rPr lang="en-US" sz="2800" b="1" dirty="0">
                <a:solidFill>
                  <a:srgbClr val="000090"/>
                </a:solidFill>
              </a:rPr>
              <a:t>Example 1, </a:t>
            </a:r>
            <a:r>
              <a:rPr lang="en-US" sz="2800" b="1" i="1" dirty="0">
                <a:solidFill>
                  <a:srgbClr val="000090"/>
                </a:solidFill>
              </a:rPr>
              <a:t>continued</a:t>
            </a:r>
          </a:p>
          <a:p>
            <a:pPr marL="512064" indent="-557784">
              <a:spcAft>
                <a:spcPts val="1200"/>
              </a:spcAft>
              <a:buFont typeface="+mj-lt"/>
              <a:buAutoNum type="arabicPeriod" startAt="2"/>
            </a:pPr>
            <a:r>
              <a:rPr lang="en-US" sz="2800" b="1" dirty="0">
                <a:solidFill>
                  <a:srgbClr val="660066"/>
                </a:solidFill>
              </a:rPr>
              <a:t>Determine if this information is enough to state that all six corresponding parts of the two triangles are congruent.</a:t>
            </a:r>
            <a:br>
              <a:rPr lang="en-US" sz="2800" b="1" dirty="0">
                <a:solidFill>
                  <a:srgbClr val="660066"/>
                </a:solidFill>
              </a:rPr>
            </a:br>
            <a:r>
              <a:rPr lang="en-US" dirty="0"/>
              <a:t>It is given that all side lengths of the two triangles are congruent; therefore, all their angles are also congruent.</a:t>
            </a:r>
          </a:p>
          <a:p>
            <a:pPr marL="512064">
              <a:spcAft>
                <a:spcPts val="1200"/>
              </a:spcAft>
            </a:pPr>
            <a:r>
              <a:rPr lang="en-US" dirty="0"/>
              <a:t>Because all six corresponding parts of the two triangles are congruent, then the two triangles are congruent.</a:t>
            </a:r>
            <a:endParaRPr lang="en-US" dirty="0">
              <a:solidFill>
                <a:srgbClr val="000000"/>
              </a:solidFill>
            </a:endParaRPr>
          </a:p>
        </p:txBody>
      </p:sp>
      <p:sp>
        <p:nvSpPr>
          <p:cNvPr id="2" name="Slide Number Placeholder 1"/>
          <p:cNvSpPr>
            <a:spLocks noGrp="1"/>
          </p:cNvSpPr>
          <p:nvPr>
            <p:ph type="sldNum" sz="quarter" idx="11"/>
          </p:nvPr>
        </p:nvSpPr>
        <p:spPr/>
        <p:txBody>
          <a:bodyPr/>
          <a:lstStyle/>
          <a:p>
            <a:pPr>
              <a:defRPr/>
            </a:pPr>
            <a:fld id="{2836CCA9-1D01-9245-AFDA-6E49C04915D4}" type="slidenum">
              <a:rPr lang="en-US" smtClean="0"/>
              <a:pPr>
                <a:defRPr/>
              </a:pPr>
              <a:t>14</a:t>
            </a:fld>
            <a:endParaRPr lang="en-US" dirty="0"/>
          </a:p>
        </p:txBody>
      </p:sp>
      <p:sp>
        <p:nvSpPr>
          <p:cNvPr id="3" name="Footer Placeholder 2"/>
          <p:cNvSpPr>
            <a:spLocks noGrp="1"/>
          </p:cNvSpPr>
          <p:nvPr>
            <p:ph type="ftr" sz="quarter" idx="13"/>
          </p:nvPr>
        </p:nvSpPr>
        <p:spPr/>
        <p:txBody>
          <a:bodyPr/>
          <a:lstStyle/>
          <a:p>
            <a:pPr>
              <a:defRPr/>
            </a:pPr>
            <a:r>
              <a:rPr lang="en-US" dirty="0"/>
              <a:t>Explaining ASA, SAS, and SSS</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2800" b="1" dirty="0"/>
              <a:t>Guided Practice: </a:t>
            </a:r>
            <a:r>
              <a:rPr lang="en-US" sz="2800" b="1" dirty="0">
                <a:solidFill>
                  <a:srgbClr val="000090"/>
                </a:solidFill>
              </a:rPr>
              <a:t>Example 1, </a:t>
            </a:r>
            <a:r>
              <a:rPr lang="en-US" sz="2800" b="1" i="1" dirty="0">
                <a:solidFill>
                  <a:srgbClr val="000090"/>
                </a:solidFill>
              </a:rPr>
              <a:t>continued</a:t>
            </a:r>
          </a:p>
          <a:p>
            <a:pPr marL="514350" indent="-557784">
              <a:buFont typeface="+mj-lt"/>
              <a:buAutoNum type="arabicPeriod" startAt="3"/>
            </a:pPr>
            <a:r>
              <a:rPr lang="en-US" sz="2800" b="1" dirty="0">
                <a:solidFill>
                  <a:srgbClr val="660066"/>
                </a:solidFill>
              </a:rPr>
              <a:t>Summarize your findings.</a:t>
            </a:r>
          </a:p>
          <a:p>
            <a:pPr marL="512064"/>
            <a:r>
              <a:rPr lang="en-US" dirty="0"/>
              <a:t>	                  </a:t>
            </a:r>
            <a:r>
              <a:rPr lang="en-US" sz="1800" dirty="0"/>
              <a:t> </a:t>
            </a:r>
            <a:r>
              <a:rPr lang="en-US" dirty="0"/>
              <a:t>because of the congruence statement</a:t>
            </a:r>
          </a:p>
          <a:p>
            <a:pPr marL="512064"/>
            <a:r>
              <a:rPr lang="en-US" dirty="0"/>
              <a:t>side-side-side (SSS).</a:t>
            </a:r>
            <a:endParaRPr lang="en-US" sz="6600" dirty="0"/>
          </a:p>
        </p:txBody>
      </p:sp>
      <p:sp>
        <p:nvSpPr>
          <p:cNvPr id="3" name="Slide Number Placeholder 2"/>
          <p:cNvSpPr>
            <a:spLocks noGrp="1"/>
          </p:cNvSpPr>
          <p:nvPr>
            <p:ph type="sldNum" sz="quarter" idx="11"/>
          </p:nvPr>
        </p:nvSpPr>
        <p:spPr/>
        <p:txBody>
          <a:bodyPr/>
          <a:lstStyle/>
          <a:p>
            <a:pPr>
              <a:defRPr/>
            </a:pPr>
            <a:fld id="{AA28DBB7-6366-7443-A6B3-31C63E357D05}" type="slidenum">
              <a:rPr lang="en-US" smtClean="0"/>
              <a:pPr>
                <a:defRPr/>
              </a:pPr>
              <a:t>15</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
        <p:nvSpPr>
          <p:cNvPr id="6" name="TextBox 5"/>
          <p:cNvSpPr txBox="1">
            <a:spLocks noChangeArrowheads="1"/>
          </p:cNvSpPr>
          <p:nvPr/>
        </p:nvSpPr>
        <p:spPr bwMode="auto">
          <a:xfrm>
            <a:off x="6881813" y="3973513"/>
            <a:ext cx="1614487" cy="1568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r" eaLnBrk="1" hangingPunct="1"/>
            <a:r>
              <a:rPr lang="en-US" sz="9600" dirty="0">
                <a:solidFill>
                  <a:srgbClr val="000090"/>
                </a:solidFill>
                <a:latin typeface="Zapf Dingbats" charset="0"/>
                <a:ea typeface="MS PGothic" charset="0"/>
                <a:cs typeface="MS PGothic" charset="0"/>
                <a:sym typeface="Zapf Dingbats" charset="0"/>
              </a:rPr>
              <a:t>✔</a:t>
            </a:r>
            <a:endParaRPr lang="en-US" sz="9600" dirty="0">
              <a:solidFill>
                <a:srgbClr val="000090"/>
              </a:solidFill>
              <a:latin typeface="Arial"/>
              <a:ea typeface="MS PGothic" charset="0"/>
              <a:cs typeface="MS PGothic"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3084503743"/>
              </p:ext>
            </p:extLst>
          </p:nvPr>
        </p:nvGraphicFramePr>
        <p:xfrm>
          <a:off x="1190977" y="1733550"/>
          <a:ext cx="1955800" cy="317500"/>
        </p:xfrm>
        <a:graphic>
          <a:graphicData uri="http://schemas.openxmlformats.org/presentationml/2006/ole">
            <mc:AlternateContent xmlns:mc="http://schemas.openxmlformats.org/markup-compatibility/2006">
              <mc:Choice xmlns:v="urn:schemas-microsoft-com:vml" Requires="v">
                <p:oleObj spid="_x0000_s178257" name="Equation" r:id="rId3" imgW="1955800" imgH="317500" progId="Equation.DSMT4">
                  <p:embed/>
                </p:oleObj>
              </mc:Choice>
              <mc:Fallback>
                <p:oleObj name="Equation" r:id="rId3" imgW="1955800" imgH="317500" progId="Equation.DSMT4">
                  <p:embed/>
                  <p:pic>
                    <p:nvPicPr>
                      <p:cNvPr id="0" name=""/>
                      <p:cNvPicPr/>
                      <p:nvPr/>
                    </p:nvPicPr>
                    <p:blipFill>
                      <a:blip r:embed="rId4"/>
                      <a:stretch>
                        <a:fillRect/>
                      </a:stretch>
                    </p:blipFill>
                    <p:spPr>
                      <a:xfrm>
                        <a:off x="1190977" y="1733550"/>
                        <a:ext cx="1955800" cy="317500"/>
                      </a:xfrm>
                      <a:prstGeom prst="rect">
                        <a:avLst/>
                      </a:prstGeom>
                    </p:spPr>
                  </p:pic>
                </p:oleObj>
              </mc:Fallback>
            </mc:AlternateContent>
          </a:graphicData>
        </a:graphic>
      </p:graphicFrame>
    </p:spTree>
    <p:extLst>
      <p:ext uri="{BB962C8B-B14F-4D97-AF65-F5344CB8AC3E}">
        <p14:creationId xmlns:p14="http://schemas.microsoft.com/office/powerpoint/2010/main" val="300036493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2800" b="1" dirty="0"/>
              <a:t>Guided Practice: </a:t>
            </a:r>
            <a:r>
              <a:rPr lang="en-US" sz="2800" b="1" dirty="0">
                <a:solidFill>
                  <a:srgbClr val="000090"/>
                </a:solidFill>
              </a:rPr>
              <a:t>Example 1, </a:t>
            </a:r>
            <a:r>
              <a:rPr lang="en-US" sz="2800" b="1" i="1" dirty="0">
                <a:solidFill>
                  <a:srgbClr val="000090"/>
                </a:solidFill>
              </a:rPr>
              <a:t>continued</a:t>
            </a:r>
          </a:p>
        </p:txBody>
      </p:sp>
      <p:sp>
        <p:nvSpPr>
          <p:cNvPr id="3" name="Slide Number Placeholder 2"/>
          <p:cNvSpPr>
            <a:spLocks noGrp="1"/>
          </p:cNvSpPr>
          <p:nvPr>
            <p:ph type="sldNum" sz="quarter" idx="11"/>
          </p:nvPr>
        </p:nvSpPr>
        <p:spPr/>
        <p:txBody>
          <a:bodyPr/>
          <a:lstStyle/>
          <a:p>
            <a:pPr>
              <a:defRPr/>
            </a:pPr>
            <a:fld id="{AA28DBB7-6366-7443-A6B3-31C63E357D05}" type="slidenum">
              <a:rPr lang="en-US" smtClean="0"/>
              <a:pPr>
                <a:defRPr/>
              </a:pPr>
              <a:t>16</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pic>
        <p:nvPicPr>
          <p:cNvPr id="7" name="Picture 4" descr="play-button-lg.png">
            <a:hlinkClick r:id="rId3"/>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2095500"/>
            <a:ext cx="2654300" cy="265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219698926"/>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ubtitle 1"/>
          <p:cNvSpPr>
            <a:spLocks noGrp="1"/>
          </p:cNvSpPr>
          <p:nvPr>
            <p:ph type="subTitle" idx="1"/>
          </p:nvPr>
        </p:nvSpPr>
        <p:spPr>
          <a:xfrm>
            <a:off x="641350" y="641350"/>
            <a:ext cx="7656514" cy="4997450"/>
          </a:xfrm>
        </p:spPr>
        <p:txBody>
          <a:bodyPr/>
          <a:lstStyle/>
          <a:p>
            <a:pPr eaLnBrk="1" hangingPunct="1"/>
            <a:r>
              <a:rPr lang="en-US" sz="2800" b="1" dirty="0"/>
              <a:t>Guided Practice</a:t>
            </a:r>
            <a:endParaRPr lang="en-US" sz="2000" b="1" dirty="0"/>
          </a:p>
          <a:p>
            <a:pPr eaLnBrk="1" hangingPunct="1"/>
            <a:r>
              <a:rPr lang="en-US" sz="2800" b="1" dirty="0">
                <a:solidFill>
                  <a:srgbClr val="000090"/>
                </a:solidFill>
              </a:rPr>
              <a:t>Example 2</a:t>
            </a:r>
            <a:endParaRPr lang="en-US" sz="1100" b="1" dirty="0">
              <a:solidFill>
                <a:srgbClr val="558ED5"/>
              </a:solidFill>
            </a:endParaRPr>
          </a:p>
          <a:p>
            <a:r>
              <a:rPr lang="en-US" dirty="0"/>
              <a:t>Determine which congruence statement, if any, can be used to show that            and           are congruent.</a:t>
            </a:r>
          </a:p>
        </p:txBody>
      </p:sp>
      <p:sp>
        <p:nvSpPr>
          <p:cNvPr id="2" name="Slide Number Placeholder 1"/>
          <p:cNvSpPr>
            <a:spLocks noGrp="1"/>
          </p:cNvSpPr>
          <p:nvPr>
            <p:ph type="sldNum" sz="quarter" idx="11"/>
          </p:nvPr>
        </p:nvSpPr>
        <p:spPr/>
        <p:txBody>
          <a:bodyPr/>
          <a:lstStyle/>
          <a:p>
            <a:pPr>
              <a:defRPr/>
            </a:pPr>
            <a:fld id="{9498F616-E243-784C-ADDB-FC1FAF542744}" type="slidenum">
              <a:rPr lang="en-US" smtClean="0"/>
              <a:pPr>
                <a:defRPr/>
              </a:pPr>
              <a:t>17</a:t>
            </a:fld>
            <a:endParaRPr lang="en-US" dirty="0"/>
          </a:p>
        </p:txBody>
      </p:sp>
      <p:sp>
        <p:nvSpPr>
          <p:cNvPr id="3" name="Footer Placeholder 2"/>
          <p:cNvSpPr>
            <a:spLocks noGrp="1"/>
          </p:cNvSpPr>
          <p:nvPr>
            <p:ph type="ftr" sz="quarter" idx="13"/>
          </p:nvPr>
        </p:nvSpPr>
        <p:spPr/>
        <p:txBody>
          <a:bodyPr/>
          <a:lstStyle/>
          <a:p>
            <a:pPr>
              <a:defRPr/>
            </a:pPr>
            <a:r>
              <a:rPr lang="en-US" dirty="0"/>
              <a:t>Explaining ASA, SAS, and SSS</a:t>
            </a:r>
          </a:p>
        </p:txBody>
      </p:sp>
      <p:graphicFrame>
        <p:nvGraphicFramePr>
          <p:cNvPr id="16" name="Object 15"/>
          <p:cNvGraphicFramePr>
            <a:graphicFrameLocks noChangeAspect="1"/>
          </p:cNvGraphicFramePr>
          <p:nvPr>
            <p:extLst>
              <p:ext uri="{D42A27DB-BD31-4B8C-83A1-F6EECF244321}">
                <p14:modId xmlns:p14="http://schemas.microsoft.com/office/powerpoint/2010/main" val="1109405171"/>
              </p:ext>
            </p:extLst>
          </p:nvPr>
        </p:nvGraphicFramePr>
        <p:xfrm>
          <a:off x="3208338" y="2111375"/>
          <a:ext cx="876300" cy="292100"/>
        </p:xfrm>
        <a:graphic>
          <a:graphicData uri="http://schemas.openxmlformats.org/presentationml/2006/ole">
            <mc:AlternateContent xmlns:mc="http://schemas.openxmlformats.org/markup-compatibility/2006">
              <mc:Choice xmlns:v="urn:schemas-microsoft-com:vml" Requires="v">
                <p:oleObj spid="_x0000_s184356" name="Equation" r:id="rId3" imgW="876300" imgH="292100" progId="Equation.DSMT4">
                  <p:embed/>
                </p:oleObj>
              </mc:Choice>
              <mc:Fallback>
                <p:oleObj name="Equation" r:id="rId3" imgW="876300" imgH="292100" progId="Equation.DSMT4">
                  <p:embed/>
                  <p:pic>
                    <p:nvPicPr>
                      <p:cNvPr id="0" name=""/>
                      <p:cNvPicPr/>
                      <p:nvPr/>
                    </p:nvPicPr>
                    <p:blipFill>
                      <a:blip r:embed="rId4"/>
                      <a:stretch>
                        <a:fillRect/>
                      </a:stretch>
                    </p:blipFill>
                    <p:spPr>
                      <a:xfrm>
                        <a:off x="3208338" y="2111375"/>
                        <a:ext cx="876300" cy="292100"/>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3452030108"/>
              </p:ext>
            </p:extLst>
          </p:nvPr>
        </p:nvGraphicFramePr>
        <p:xfrm>
          <a:off x="4678363" y="2105025"/>
          <a:ext cx="850900" cy="279400"/>
        </p:xfrm>
        <a:graphic>
          <a:graphicData uri="http://schemas.openxmlformats.org/presentationml/2006/ole">
            <mc:AlternateContent xmlns:mc="http://schemas.openxmlformats.org/markup-compatibility/2006">
              <mc:Choice xmlns:v="urn:schemas-microsoft-com:vml" Requires="v">
                <p:oleObj spid="_x0000_s184357" name="Equation" r:id="rId5" imgW="850900" imgH="279400" progId="Equation.DSMT4">
                  <p:embed/>
                </p:oleObj>
              </mc:Choice>
              <mc:Fallback>
                <p:oleObj name="Equation" r:id="rId5" imgW="850900" imgH="279400" progId="Equation.DSMT4">
                  <p:embed/>
                  <p:pic>
                    <p:nvPicPr>
                      <p:cNvPr id="0" name=""/>
                      <p:cNvPicPr/>
                      <p:nvPr/>
                    </p:nvPicPr>
                    <p:blipFill>
                      <a:blip r:embed="rId6"/>
                      <a:stretch>
                        <a:fillRect/>
                      </a:stretch>
                    </p:blipFill>
                    <p:spPr>
                      <a:xfrm>
                        <a:off x="4678363" y="2105025"/>
                        <a:ext cx="850900" cy="279400"/>
                      </a:xfrm>
                      <a:prstGeom prst="rect">
                        <a:avLst/>
                      </a:prstGeom>
                    </p:spPr>
                  </p:pic>
                </p:oleObj>
              </mc:Fallback>
            </mc:AlternateContent>
          </a:graphicData>
        </a:graphic>
      </p:graphicFrame>
      <p:pic>
        <p:nvPicPr>
          <p:cNvPr id="5" name="Picture 4"/>
          <p:cNvPicPr>
            <a:picLocks noChangeAspect="1"/>
          </p:cNvPicPr>
          <p:nvPr/>
        </p:nvPicPr>
        <p:blipFill>
          <a:blip r:embed="rId7"/>
          <a:stretch>
            <a:fillRect/>
          </a:stretch>
        </p:blipFill>
        <p:spPr>
          <a:xfrm>
            <a:off x="1495051" y="2491680"/>
            <a:ext cx="6380663" cy="3290110"/>
          </a:xfrm>
          <a:prstGeom prst="rect">
            <a:avLst/>
          </a:prstGeom>
        </p:spPr>
      </p:pic>
    </p:spTree>
    <p:extLst>
      <p:ext uri="{BB962C8B-B14F-4D97-AF65-F5344CB8AC3E}">
        <p14:creationId xmlns:p14="http://schemas.microsoft.com/office/powerpoint/2010/main" val="234056228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ubtitle 1"/>
          <p:cNvSpPr>
            <a:spLocks noGrp="1"/>
          </p:cNvSpPr>
          <p:nvPr>
            <p:ph type="subTitle" idx="1"/>
          </p:nvPr>
        </p:nvSpPr>
        <p:spPr/>
        <p:txBody>
          <a:bodyPr/>
          <a:lstStyle/>
          <a:p>
            <a:pPr eaLnBrk="1" hangingPunct="1">
              <a:defRPr/>
            </a:pPr>
            <a:r>
              <a:rPr lang="en-US" sz="2800" b="1" dirty="0"/>
              <a:t>Guided Practice: </a:t>
            </a:r>
            <a:r>
              <a:rPr lang="en-US" sz="2800" b="1" dirty="0">
                <a:solidFill>
                  <a:srgbClr val="000090"/>
                </a:solidFill>
              </a:rPr>
              <a:t>Example 2, </a:t>
            </a:r>
            <a:r>
              <a:rPr lang="en-US" sz="2800" b="1" i="1" dirty="0">
                <a:solidFill>
                  <a:srgbClr val="000090"/>
                </a:solidFill>
              </a:rPr>
              <a:t>continued</a:t>
            </a:r>
          </a:p>
          <a:p>
            <a:pPr marL="514350" indent="-557784">
              <a:buFont typeface="+mj-lt"/>
              <a:buAutoNum type="arabicPeriod"/>
            </a:pPr>
            <a:r>
              <a:rPr lang="en-US" sz="2800" b="1" dirty="0">
                <a:solidFill>
                  <a:srgbClr val="660066"/>
                </a:solidFill>
              </a:rPr>
              <a:t>Determine which components of the triangles are congruent. </a:t>
            </a:r>
          </a:p>
          <a:p>
            <a:pPr marL="512064">
              <a:spcAft>
                <a:spcPts val="1200"/>
              </a:spcAft>
            </a:pPr>
            <a:r>
              <a:rPr lang="en-US" dirty="0"/>
              <a:t>According to the diagram,               ,               , and</a:t>
            </a:r>
          </a:p>
          <a:p>
            <a:pPr marL="512064">
              <a:spcAft>
                <a:spcPts val="1200"/>
              </a:spcAft>
            </a:pPr>
            <a:endParaRPr lang="en-US" dirty="0"/>
          </a:p>
          <a:p>
            <a:pPr marL="512064">
              <a:spcAft>
                <a:spcPts val="1200"/>
              </a:spcAft>
            </a:pPr>
            <a:r>
              <a:rPr lang="en-US" dirty="0"/>
              <a:t>Two corresponding side lengths of the two triangles and one corresponding angle are identified as congruent.</a:t>
            </a:r>
          </a:p>
        </p:txBody>
      </p:sp>
      <p:sp>
        <p:nvSpPr>
          <p:cNvPr id="3" name="Slide Number Placeholder 2"/>
          <p:cNvSpPr>
            <a:spLocks noGrp="1"/>
          </p:cNvSpPr>
          <p:nvPr>
            <p:ph type="sldNum" sz="quarter" idx="11"/>
          </p:nvPr>
        </p:nvSpPr>
        <p:spPr/>
        <p:txBody>
          <a:bodyPr/>
          <a:lstStyle/>
          <a:p>
            <a:pPr>
              <a:defRPr/>
            </a:pPr>
            <a:fld id="{033714D1-3EA9-6C48-9293-DF4C317D6D87}" type="slidenum">
              <a:rPr lang="en-US" smtClean="0"/>
              <a:pPr>
                <a:defRPr/>
              </a:pPr>
              <a:t>18</a:t>
            </a:fld>
            <a:endParaRPr lang="en-US" dirty="0"/>
          </a:p>
        </p:txBody>
      </p:sp>
      <p:sp>
        <p:nvSpPr>
          <p:cNvPr id="2" name="Footer Placeholder 1"/>
          <p:cNvSpPr>
            <a:spLocks noGrp="1"/>
          </p:cNvSpPr>
          <p:nvPr>
            <p:ph type="ftr" sz="quarter" idx="13"/>
          </p:nvPr>
        </p:nvSpPr>
        <p:spPr/>
        <p:txBody>
          <a:bodyPr/>
          <a:lstStyle/>
          <a:p>
            <a:pPr>
              <a:defRPr/>
            </a:pPr>
            <a:r>
              <a:rPr lang="en-US" dirty="0"/>
              <a:t>Explaining ASA, SAS, and SSS</a:t>
            </a:r>
          </a:p>
        </p:txBody>
      </p:sp>
      <p:graphicFrame>
        <p:nvGraphicFramePr>
          <p:cNvPr id="7" name="Object 6"/>
          <p:cNvGraphicFramePr>
            <a:graphicFrameLocks noChangeAspect="1"/>
          </p:cNvGraphicFramePr>
          <p:nvPr>
            <p:extLst>
              <p:ext uri="{D42A27DB-BD31-4B8C-83A1-F6EECF244321}">
                <p14:modId xmlns:p14="http://schemas.microsoft.com/office/powerpoint/2010/main" val="2105077003"/>
              </p:ext>
            </p:extLst>
          </p:nvPr>
        </p:nvGraphicFramePr>
        <p:xfrm>
          <a:off x="4786313" y="2111375"/>
          <a:ext cx="1206500" cy="355600"/>
        </p:xfrm>
        <a:graphic>
          <a:graphicData uri="http://schemas.openxmlformats.org/presentationml/2006/ole">
            <mc:AlternateContent xmlns:mc="http://schemas.openxmlformats.org/markup-compatibility/2006">
              <mc:Choice xmlns:v="urn:schemas-microsoft-com:vml" Requires="v">
                <p:oleObj spid="_x0000_s185393" name="Equation" r:id="rId3" imgW="1206500" imgH="355600" progId="Equation.DSMT4">
                  <p:embed/>
                </p:oleObj>
              </mc:Choice>
              <mc:Fallback>
                <p:oleObj name="Equation" r:id="rId3" imgW="1206500" imgH="355600" progId="Equation.DSMT4">
                  <p:embed/>
                  <p:pic>
                    <p:nvPicPr>
                      <p:cNvPr id="0" name=""/>
                      <p:cNvPicPr/>
                      <p:nvPr/>
                    </p:nvPicPr>
                    <p:blipFill>
                      <a:blip r:embed="rId4"/>
                      <a:stretch>
                        <a:fillRect/>
                      </a:stretch>
                    </p:blipFill>
                    <p:spPr>
                      <a:xfrm>
                        <a:off x="4786313" y="2111375"/>
                        <a:ext cx="1206500" cy="3556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661314277"/>
              </p:ext>
            </p:extLst>
          </p:nvPr>
        </p:nvGraphicFramePr>
        <p:xfrm>
          <a:off x="6132513" y="2105025"/>
          <a:ext cx="1219200" cy="368300"/>
        </p:xfrm>
        <a:graphic>
          <a:graphicData uri="http://schemas.openxmlformats.org/presentationml/2006/ole">
            <mc:AlternateContent xmlns:mc="http://schemas.openxmlformats.org/markup-compatibility/2006">
              <mc:Choice xmlns:v="urn:schemas-microsoft-com:vml" Requires="v">
                <p:oleObj spid="_x0000_s185394" name="Equation" r:id="rId5" imgW="1219200" imgH="368300" progId="Equation.DSMT4">
                  <p:embed/>
                </p:oleObj>
              </mc:Choice>
              <mc:Fallback>
                <p:oleObj name="Equation" r:id="rId5" imgW="1219200" imgH="368300" progId="Equation.DSMT4">
                  <p:embed/>
                  <p:pic>
                    <p:nvPicPr>
                      <p:cNvPr id="0" name=""/>
                      <p:cNvPicPr/>
                      <p:nvPr/>
                    </p:nvPicPr>
                    <p:blipFill>
                      <a:blip r:embed="rId6"/>
                      <a:stretch>
                        <a:fillRect/>
                      </a:stretch>
                    </p:blipFill>
                    <p:spPr>
                      <a:xfrm>
                        <a:off x="6132513" y="2105025"/>
                        <a:ext cx="1219200" cy="3683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510285633"/>
              </p:ext>
            </p:extLst>
          </p:nvPr>
        </p:nvGraphicFramePr>
        <p:xfrm>
          <a:off x="1177925" y="2559050"/>
          <a:ext cx="1295400" cy="279400"/>
        </p:xfrm>
        <a:graphic>
          <a:graphicData uri="http://schemas.openxmlformats.org/presentationml/2006/ole">
            <mc:AlternateContent xmlns:mc="http://schemas.openxmlformats.org/markup-compatibility/2006">
              <mc:Choice xmlns:v="urn:schemas-microsoft-com:vml" Requires="v">
                <p:oleObj spid="_x0000_s185395" name="Equation" r:id="rId7" imgW="1295400" imgH="279400" progId="Equation.DSMT4">
                  <p:embed/>
                </p:oleObj>
              </mc:Choice>
              <mc:Fallback>
                <p:oleObj name="Equation" r:id="rId7" imgW="1295400" imgH="279400" progId="Equation.DSMT4">
                  <p:embed/>
                  <p:pic>
                    <p:nvPicPr>
                      <p:cNvPr id="0" name=""/>
                      <p:cNvPicPr/>
                      <p:nvPr/>
                    </p:nvPicPr>
                    <p:blipFill>
                      <a:blip r:embed="rId8"/>
                      <a:stretch>
                        <a:fillRect/>
                      </a:stretch>
                    </p:blipFill>
                    <p:spPr>
                      <a:xfrm>
                        <a:off x="1177925" y="2559050"/>
                        <a:ext cx="1295400" cy="279400"/>
                      </a:xfrm>
                      <a:prstGeom prst="rect">
                        <a:avLst/>
                      </a:prstGeom>
                    </p:spPr>
                  </p:pic>
                </p:oleObj>
              </mc:Fallback>
            </mc:AlternateContent>
          </a:graphicData>
        </a:graphic>
      </p:graphicFrame>
    </p:spTree>
    <p:extLst>
      <p:ext uri="{BB962C8B-B14F-4D97-AF65-F5344CB8AC3E}">
        <p14:creationId xmlns:p14="http://schemas.microsoft.com/office/powerpoint/2010/main" val="357843991"/>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ubtitle 1"/>
          <p:cNvSpPr>
            <a:spLocks noGrp="1"/>
          </p:cNvSpPr>
          <p:nvPr>
            <p:ph type="subTitle" idx="1"/>
          </p:nvPr>
        </p:nvSpPr>
        <p:spPr>
          <a:xfrm>
            <a:off x="641350" y="641350"/>
            <a:ext cx="7977220" cy="4997450"/>
          </a:xfrm>
        </p:spPr>
        <p:txBody>
          <a:bodyPr/>
          <a:lstStyle/>
          <a:p>
            <a:pPr eaLnBrk="1" hangingPunct="1">
              <a:defRPr/>
            </a:pPr>
            <a:r>
              <a:rPr lang="en-US" sz="2800" b="1" dirty="0"/>
              <a:t>Guided Practice: </a:t>
            </a:r>
            <a:r>
              <a:rPr lang="en-US" sz="2800" b="1" dirty="0">
                <a:solidFill>
                  <a:srgbClr val="000090"/>
                </a:solidFill>
              </a:rPr>
              <a:t>Example 2, </a:t>
            </a:r>
            <a:r>
              <a:rPr lang="en-US" sz="2800" b="1" i="1" dirty="0">
                <a:solidFill>
                  <a:srgbClr val="000090"/>
                </a:solidFill>
              </a:rPr>
              <a:t>continued</a:t>
            </a:r>
          </a:p>
          <a:p>
            <a:pPr marL="512064" indent="-557784">
              <a:spcAft>
                <a:spcPts val="1200"/>
              </a:spcAft>
              <a:buFont typeface="+mj-lt"/>
              <a:buAutoNum type="arabicPeriod" startAt="2"/>
            </a:pPr>
            <a:r>
              <a:rPr lang="en-US" sz="2800" b="1" dirty="0">
                <a:solidFill>
                  <a:srgbClr val="660066"/>
                </a:solidFill>
              </a:rPr>
              <a:t>Determine if this information is enough to state that all six corresponding parts of the two triangles are congruent.</a:t>
            </a:r>
            <a:br>
              <a:rPr lang="en-US" sz="2800" b="1" dirty="0">
                <a:solidFill>
                  <a:srgbClr val="660066"/>
                </a:solidFill>
              </a:rPr>
            </a:br>
            <a:r>
              <a:rPr lang="en-US" dirty="0"/>
              <a:t>Notice that the congruent angles are included angles, meaning the angles are between the sides that are marked as congruent.</a:t>
            </a:r>
          </a:p>
          <a:p>
            <a:pPr marL="512064">
              <a:spcAft>
                <a:spcPts val="1200"/>
              </a:spcAft>
            </a:pPr>
            <a:r>
              <a:rPr lang="en-US" dirty="0"/>
              <a:t>It is given that two sides and the included angle are congruent, so the two triangles are congruent.</a:t>
            </a:r>
            <a:endParaRPr lang="en-US" dirty="0">
              <a:solidFill>
                <a:srgbClr val="000000"/>
              </a:solidFill>
            </a:endParaRPr>
          </a:p>
        </p:txBody>
      </p:sp>
      <p:sp>
        <p:nvSpPr>
          <p:cNvPr id="2" name="Slide Number Placeholder 1"/>
          <p:cNvSpPr>
            <a:spLocks noGrp="1"/>
          </p:cNvSpPr>
          <p:nvPr>
            <p:ph type="sldNum" sz="quarter" idx="11"/>
          </p:nvPr>
        </p:nvSpPr>
        <p:spPr/>
        <p:txBody>
          <a:bodyPr/>
          <a:lstStyle/>
          <a:p>
            <a:pPr>
              <a:defRPr/>
            </a:pPr>
            <a:fld id="{2836CCA9-1D01-9245-AFDA-6E49C04915D4}" type="slidenum">
              <a:rPr lang="en-US" smtClean="0"/>
              <a:pPr>
                <a:defRPr/>
              </a:pPr>
              <a:t>19</a:t>
            </a:fld>
            <a:endParaRPr lang="en-US" dirty="0"/>
          </a:p>
        </p:txBody>
      </p:sp>
      <p:sp>
        <p:nvSpPr>
          <p:cNvPr id="3" name="Footer Placeholder 2"/>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260303843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noAutofit/>
          </a:bodyPr>
          <a:lstStyle/>
          <a:p>
            <a:pPr eaLnBrk="1" fontAlgn="auto" hangingPunct="1">
              <a:spcAft>
                <a:spcPts val="0"/>
              </a:spcAft>
              <a:buFont typeface="Arial"/>
              <a:buNone/>
              <a:defRPr/>
            </a:pPr>
            <a:r>
              <a:rPr lang="en-US" sz="2800" b="1" dirty="0">
                <a:ea typeface="+mn-ea"/>
              </a:rPr>
              <a:t>Key Concepts</a:t>
            </a:r>
            <a:endParaRPr lang="en-US" sz="2000" b="1" dirty="0">
              <a:ea typeface="+mn-ea"/>
            </a:endParaRPr>
          </a:p>
          <a:p>
            <a:pPr marL="342900" indent="-342900">
              <a:spcAft>
                <a:spcPts val="1200"/>
              </a:spcAft>
              <a:buFont typeface="Arial"/>
              <a:buChar char="•"/>
            </a:pPr>
            <a:r>
              <a:rPr lang="en-US" dirty="0"/>
              <a:t>The criteria for triangle congruence, known as triangle congruence statements, provide the least amount of information needed to determine if two triangles are congruent.</a:t>
            </a:r>
          </a:p>
          <a:p>
            <a:pPr marL="342900" indent="-342900">
              <a:spcAft>
                <a:spcPts val="1200"/>
              </a:spcAft>
              <a:buFont typeface="Arial"/>
              <a:buChar char="•"/>
            </a:pPr>
            <a:r>
              <a:rPr lang="en-US" dirty="0"/>
              <a:t>Each congruence statement refers to the corresponding parts of the triangles.</a:t>
            </a:r>
          </a:p>
          <a:p>
            <a:pPr marL="342900" indent="-342900">
              <a:spcAft>
                <a:spcPts val="1200"/>
              </a:spcAft>
              <a:buFont typeface="Arial"/>
              <a:buChar char="•"/>
            </a:pPr>
            <a:r>
              <a:rPr lang="en-US" dirty="0"/>
              <a:t>By looking at the information about each triangle, you can determine whether the triangles are congruent.</a:t>
            </a:r>
          </a:p>
        </p:txBody>
      </p:sp>
      <p:sp>
        <p:nvSpPr>
          <p:cNvPr id="3" name="Slide Number Placeholder 2"/>
          <p:cNvSpPr>
            <a:spLocks noGrp="1"/>
          </p:cNvSpPr>
          <p:nvPr>
            <p:ph type="sldNum" sz="quarter" idx="11"/>
          </p:nvPr>
        </p:nvSpPr>
        <p:spPr/>
        <p:txBody>
          <a:bodyPr/>
          <a:lstStyle/>
          <a:p>
            <a:pPr>
              <a:defRPr/>
            </a:pPr>
            <a:fld id="{F6270E78-E23D-7748-ACDE-2A48DE59FD1C}" type="slidenum">
              <a:rPr lang="en-US" smtClean="0"/>
              <a:pPr>
                <a:defRPr/>
              </a:pPr>
              <a:t>2</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graphicFrame>
        <p:nvGraphicFramePr>
          <p:cNvPr id="5" name="Object 4"/>
          <p:cNvGraphicFramePr>
            <a:graphicFrameLocks noChangeAspect="1"/>
          </p:cNvGraphicFramePr>
          <p:nvPr>
            <p:extLst>
              <p:ext uri="{D42A27DB-BD31-4B8C-83A1-F6EECF244321}">
                <p14:modId xmlns:p14="http://schemas.microsoft.com/office/powerpoint/2010/main" val="1255523680"/>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2" name="Equation" r:id="rId3" imgW="190500" imgH="330200" progId="Equation.DSMT4">
                  <p:embed/>
                </p:oleObj>
              </mc:Choice>
              <mc:Fallback>
                <p:oleObj name="Equation" r:id="rId3"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111547187"/>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3" name="Equation" r:id="rId5" imgW="190500" imgH="330200" progId="Equation.DSMT4">
                  <p:embed/>
                </p:oleObj>
              </mc:Choice>
              <mc:Fallback>
                <p:oleObj name="Equation" r:id="rId5"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01499537"/>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4" name="Equation" r:id="rId6" imgW="190500" imgH="330200" progId="Equation.DSMT4">
                  <p:embed/>
                </p:oleObj>
              </mc:Choice>
              <mc:Fallback>
                <p:oleObj name="Equation" r:id="rId6"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203286437"/>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5" name="Equation" r:id="rId7" imgW="190500" imgH="330200" progId="Equation.DSMT4">
                  <p:embed/>
                </p:oleObj>
              </mc:Choice>
              <mc:Fallback>
                <p:oleObj name="Equation" r:id="rId7"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69321012"/>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6" name="Equation" r:id="rId8" imgW="190500" imgH="330200" progId="Equation.DSMT4">
                  <p:embed/>
                </p:oleObj>
              </mc:Choice>
              <mc:Fallback>
                <p:oleObj name="Equation" r:id="rId8"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075729612"/>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7" name="Equation" r:id="rId9" imgW="190500" imgH="330200" progId="Equation.DSMT4">
                  <p:embed/>
                </p:oleObj>
              </mc:Choice>
              <mc:Fallback>
                <p:oleObj name="Equation" r:id="rId9"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86346817"/>
              </p:ext>
            </p:extLst>
          </p:nvPr>
        </p:nvGraphicFramePr>
        <p:xfrm>
          <a:off x="7391400" y="4178300"/>
          <a:ext cx="190500" cy="330200"/>
        </p:xfrm>
        <a:graphic>
          <a:graphicData uri="http://schemas.openxmlformats.org/presentationml/2006/ole">
            <mc:AlternateContent xmlns:mc="http://schemas.openxmlformats.org/markup-compatibility/2006">
              <mc:Choice xmlns:v="urn:schemas-microsoft-com:vml" Requires="v">
                <p:oleObj spid="_x0000_s76508" name="Equation" r:id="rId10" imgW="190500" imgH="330200" progId="Equation.DSMT4">
                  <p:embed/>
                </p:oleObj>
              </mc:Choice>
              <mc:Fallback>
                <p:oleObj name="Equation" r:id="rId10" imgW="190500" imgH="330200" progId="Equation.DSMT4">
                  <p:embed/>
                  <p:pic>
                    <p:nvPicPr>
                      <p:cNvPr id="0" name=""/>
                      <p:cNvPicPr/>
                      <p:nvPr/>
                    </p:nvPicPr>
                    <p:blipFill>
                      <a:blip r:embed="rId4"/>
                      <a:stretch>
                        <a:fillRect/>
                      </a:stretch>
                    </p:blipFill>
                    <p:spPr>
                      <a:xfrm>
                        <a:off x="7391400" y="4178300"/>
                        <a:ext cx="190500" cy="330200"/>
                      </a:xfrm>
                      <a:prstGeom prst="rect">
                        <a:avLst/>
                      </a:prstGeom>
                    </p:spPr>
                  </p:pic>
                </p:oleObj>
              </mc:Fallback>
            </mc:AlternateContent>
          </a:graphicData>
        </a:graphic>
      </p:graphicFrame>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2800" b="1" dirty="0"/>
              <a:t>Guided Practice: </a:t>
            </a:r>
            <a:r>
              <a:rPr lang="en-US" sz="2800" b="1" dirty="0">
                <a:solidFill>
                  <a:srgbClr val="000090"/>
                </a:solidFill>
              </a:rPr>
              <a:t>Example 2, </a:t>
            </a:r>
            <a:r>
              <a:rPr lang="en-US" sz="2800" b="1" i="1" dirty="0">
                <a:solidFill>
                  <a:srgbClr val="000090"/>
                </a:solidFill>
              </a:rPr>
              <a:t>continued</a:t>
            </a:r>
          </a:p>
          <a:p>
            <a:pPr marL="514350" indent="-557784">
              <a:buFont typeface="+mj-lt"/>
              <a:buAutoNum type="arabicPeriod" startAt="3"/>
            </a:pPr>
            <a:r>
              <a:rPr lang="en-US" sz="2800" b="1" dirty="0">
                <a:solidFill>
                  <a:srgbClr val="660066"/>
                </a:solidFill>
              </a:rPr>
              <a:t>Summarize your findings.</a:t>
            </a:r>
          </a:p>
          <a:p>
            <a:pPr marL="512064"/>
            <a:r>
              <a:rPr lang="en-US" dirty="0"/>
              <a:t>	                  </a:t>
            </a:r>
            <a:r>
              <a:rPr lang="en-US" sz="1800" dirty="0"/>
              <a:t> </a:t>
            </a:r>
            <a:r>
              <a:rPr lang="en-US" dirty="0"/>
              <a:t>because of the congruence statement</a:t>
            </a:r>
          </a:p>
          <a:p>
            <a:pPr marL="512064"/>
            <a:r>
              <a:rPr lang="en-US" dirty="0"/>
              <a:t>side-angle-side (SAS).</a:t>
            </a:r>
            <a:endParaRPr lang="en-US" sz="6600" dirty="0"/>
          </a:p>
        </p:txBody>
      </p:sp>
      <p:sp>
        <p:nvSpPr>
          <p:cNvPr id="3" name="Slide Number Placeholder 2"/>
          <p:cNvSpPr>
            <a:spLocks noGrp="1"/>
          </p:cNvSpPr>
          <p:nvPr>
            <p:ph type="sldNum" sz="quarter" idx="11"/>
          </p:nvPr>
        </p:nvSpPr>
        <p:spPr/>
        <p:txBody>
          <a:bodyPr/>
          <a:lstStyle/>
          <a:p>
            <a:pPr>
              <a:defRPr/>
            </a:pPr>
            <a:fld id="{AA28DBB7-6366-7443-A6B3-31C63E357D05}" type="slidenum">
              <a:rPr lang="en-US" smtClean="0"/>
              <a:pPr>
                <a:defRPr/>
              </a:pPr>
              <a:t>20</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
        <p:nvSpPr>
          <p:cNvPr id="6" name="TextBox 5"/>
          <p:cNvSpPr txBox="1">
            <a:spLocks noChangeArrowheads="1"/>
          </p:cNvSpPr>
          <p:nvPr/>
        </p:nvSpPr>
        <p:spPr bwMode="auto">
          <a:xfrm>
            <a:off x="6881813" y="3973513"/>
            <a:ext cx="1614487" cy="1568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r" eaLnBrk="1" hangingPunct="1"/>
            <a:r>
              <a:rPr lang="en-US" sz="9600" dirty="0">
                <a:solidFill>
                  <a:srgbClr val="000090"/>
                </a:solidFill>
                <a:latin typeface="Zapf Dingbats" charset="0"/>
                <a:ea typeface="MS PGothic" charset="0"/>
                <a:cs typeface="MS PGothic" charset="0"/>
                <a:sym typeface="Zapf Dingbats" charset="0"/>
              </a:rPr>
              <a:t>✔</a:t>
            </a:r>
            <a:endParaRPr lang="en-US" sz="9600" dirty="0">
              <a:solidFill>
                <a:srgbClr val="000090"/>
              </a:solidFill>
              <a:latin typeface="Arial"/>
              <a:ea typeface="MS PGothic" charset="0"/>
              <a:cs typeface="MS PGothic"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3177930222"/>
              </p:ext>
            </p:extLst>
          </p:nvPr>
        </p:nvGraphicFramePr>
        <p:xfrm>
          <a:off x="1190625" y="1746250"/>
          <a:ext cx="1955800" cy="292100"/>
        </p:xfrm>
        <a:graphic>
          <a:graphicData uri="http://schemas.openxmlformats.org/presentationml/2006/ole">
            <mc:AlternateContent xmlns:mc="http://schemas.openxmlformats.org/markup-compatibility/2006">
              <mc:Choice xmlns:v="urn:schemas-microsoft-com:vml" Requires="v">
                <p:oleObj spid="_x0000_s186391" name="Equation" r:id="rId3" imgW="1955800" imgH="292100" progId="Equation.DSMT4">
                  <p:embed/>
                </p:oleObj>
              </mc:Choice>
              <mc:Fallback>
                <p:oleObj name="Equation" r:id="rId3" imgW="1955800" imgH="292100" progId="Equation.DSMT4">
                  <p:embed/>
                  <p:pic>
                    <p:nvPicPr>
                      <p:cNvPr id="0" name=""/>
                      <p:cNvPicPr/>
                      <p:nvPr/>
                    </p:nvPicPr>
                    <p:blipFill>
                      <a:blip r:embed="rId4"/>
                      <a:stretch>
                        <a:fillRect/>
                      </a:stretch>
                    </p:blipFill>
                    <p:spPr>
                      <a:xfrm>
                        <a:off x="1190625" y="1746250"/>
                        <a:ext cx="1955800" cy="292100"/>
                      </a:xfrm>
                      <a:prstGeom prst="rect">
                        <a:avLst/>
                      </a:prstGeom>
                    </p:spPr>
                  </p:pic>
                </p:oleObj>
              </mc:Fallback>
            </mc:AlternateContent>
          </a:graphicData>
        </a:graphic>
      </p:graphicFrame>
    </p:spTree>
    <p:extLst>
      <p:ext uri="{BB962C8B-B14F-4D97-AF65-F5344CB8AC3E}">
        <p14:creationId xmlns:p14="http://schemas.microsoft.com/office/powerpoint/2010/main" val="1898519228"/>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2800" b="1" dirty="0"/>
              <a:t>Guided Practice: </a:t>
            </a:r>
            <a:r>
              <a:rPr lang="en-US" sz="2800" b="1" dirty="0">
                <a:solidFill>
                  <a:srgbClr val="000090"/>
                </a:solidFill>
              </a:rPr>
              <a:t>Example 2, </a:t>
            </a:r>
            <a:r>
              <a:rPr lang="en-US" sz="2800" b="1" i="1" dirty="0">
                <a:solidFill>
                  <a:srgbClr val="000090"/>
                </a:solidFill>
              </a:rPr>
              <a:t>continued</a:t>
            </a:r>
          </a:p>
        </p:txBody>
      </p:sp>
      <p:sp>
        <p:nvSpPr>
          <p:cNvPr id="3" name="Slide Number Placeholder 2"/>
          <p:cNvSpPr>
            <a:spLocks noGrp="1"/>
          </p:cNvSpPr>
          <p:nvPr>
            <p:ph type="sldNum" sz="quarter" idx="11"/>
          </p:nvPr>
        </p:nvSpPr>
        <p:spPr/>
        <p:txBody>
          <a:bodyPr/>
          <a:lstStyle/>
          <a:p>
            <a:pPr>
              <a:defRPr/>
            </a:pPr>
            <a:fld id="{AA28DBB7-6366-7443-A6B3-31C63E357D05}" type="slidenum">
              <a:rPr lang="en-US" smtClean="0"/>
              <a:pPr>
                <a:defRPr/>
              </a:pPr>
              <a:t>21</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pic>
        <p:nvPicPr>
          <p:cNvPr id="7" name="Picture 4" descr="play-button-lg.png">
            <a:hlinkClick r:id="rId3"/>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2095500"/>
            <a:ext cx="2654300" cy="265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569364195"/>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marL="342900" indent="-342900">
              <a:spcAft>
                <a:spcPts val="1200"/>
              </a:spcAft>
              <a:buFont typeface="Arial"/>
              <a:buChar char="•"/>
            </a:pPr>
            <a:r>
              <a:rPr lang="en-US" dirty="0"/>
              <a:t>The </a:t>
            </a:r>
            <a:r>
              <a:rPr lang="en-US" b="1" dirty="0"/>
              <a:t>side-side-side (SSS) </a:t>
            </a:r>
            <a:r>
              <a:rPr lang="en-US" dirty="0"/>
              <a:t>congruence statement states that if three sides of one triangle are congruent to three sides of another triangle, then the two triangles are congruent. </a:t>
            </a:r>
          </a:p>
          <a:p>
            <a:pPr marL="342900" indent="-342900">
              <a:buFont typeface="Arial"/>
              <a:buChar char="•"/>
            </a:pPr>
            <a:r>
              <a:rPr lang="en-US" dirty="0"/>
              <a:t>If it is known that the corresponding sides are congruent, it is understood that the corresponding angles are also congruent.</a:t>
            </a:r>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3</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228144592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marL="342900" indent="-342900">
              <a:spcAft>
                <a:spcPts val="1200"/>
              </a:spcAft>
              <a:buFont typeface="Arial"/>
              <a:buChar char="•"/>
            </a:pPr>
            <a:r>
              <a:rPr lang="en-US" dirty="0"/>
              <a:t>The </a:t>
            </a:r>
            <a:r>
              <a:rPr lang="en-US" b="1" dirty="0"/>
              <a:t>side-angle-side (SAS) </a:t>
            </a:r>
            <a:r>
              <a:rPr lang="en-US" dirty="0"/>
              <a:t>congruence statement states that if two sides and the included angle of one triangle are congruent to two sides and the included angle of another triangle, then the two triangles are congruent.</a:t>
            </a:r>
          </a:p>
          <a:p>
            <a:pPr marL="342900" indent="-342900">
              <a:spcAft>
                <a:spcPts val="1200"/>
              </a:spcAft>
              <a:buFont typeface="Arial"/>
              <a:buChar char="•"/>
            </a:pPr>
            <a:r>
              <a:rPr lang="en-US" dirty="0"/>
              <a:t>The </a:t>
            </a:r>
            <a:r>
              <a:rPr lang="en-US" b="1" dirty="0"/>
              <a:t>included angle </a:t>
            </a:r>
            <a:r>
              <a:rPr lang="en-US" dirty="0"/>
              <a:t>is the angle that is between the two congruent sides.</a:t>
            </a:r>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4</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404716584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a:spcAft>
                <a:spcPts val="1200"/>
              </a:spcAft>
            </a:pPr>
            <a:endParaRPr lang="en-US" dirty="0"/>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5</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graphicFrame>
        <p:nvGraphicFramePr>
          <p:cNvPr id="5" name="Table 4"/>
          <p:cNvGraphicFramePr>
            <a:graphicFrameLocks noGrp="1"/>
          </p:cNvGraphicFramePr>
          <p:nvPr>
            <p:extLst>
              <p:ext uri="{D42A27DB-BD31-4B8C-83A1-F6EECF244321}">
                <p14:modId xmlns:p14="http://schemas.microsoft.com/office/powerpoint/2010/main" val="1284585776"/>
              </p:ext>
            </p:extLst>
          </p:nvPr>
        </p:nvGraphicFramePr>
        <p:xfrm>
          <a:off x="729050" y="1267427"/>
          <a:ext cx="7767326" cy="3906204"/>
        </p:xfrm>
        <a:graphic>
          <a:graphicData uri="http://schemas.openxmlformats.org/drawingml/2006/table">
            <a:tbl>
              <a:tblPr firstRow="1" bandRow="1">
                <a:tableStyleId>{5940675A-B579-460E-94D1-54222C63F5DA}</a:tableStyleId>
              </a:tblPr>
              <a:tblGrid>
                <a:gridCol w="3883663">
                  <a:extLst>
                    <a:ext uri="{9D8B030D-6E8A-4147-A177-3AD203B41FA5}">
                      <a16:colId xmlns:a16="http://schemas.microsoft.com/office/drawing/2014/main" val="20000"/>
                    </a:ext>
                  </a:extLst>
                </a:gridCol>
                <a:gridCol w="3883663">
                  <a:extLst>
                    <a:ext uri="{9D8B030D-6E8A-4147-A177-3AD203B41FA5}">
                      <a16:colId xmlns:a16="http://schemas.microsoft.com/office/drawing/2014/main" val="20001"/>
                    </a:ext>
                  </a:extLst>
                </a:gridCol>
              </a:tblGrid>
              <a:tr h="422346">
                <a:tc>
                  <a:txBody>
                    <a:bodyPr/>
                    <a:lstStyle/>
                    <a:p>
                      <a:pPr marL="1280160" marR="0" indent="-1828800" algn="ctr" defTabSz="4572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tx1"/>
                          </a:solidFill>
                          <a:latin typeface="Arial"/>
                          <a:ea typeface="+mn-ea"/>
                          <a:cs typeface="Arial"/>
                        </a:rPr>
                        <a:t>Included angle</a:t>
                      </a:r>
                    </a:p>
                  </a:txBody>
                  <a:tcPr anchor="ctr">
                    <a:solidFill>
                      <a:schemeClr val="bg1">
                        <a:lumMod val="85000"/>
                      </a:schemeClr>
                    </a:solidFill>
                  </a:tcPr>
                </a:tc>
                <a:tc>
                  <a:txBody>
                    <a:bodyPr/>
                    <a:lstStyle/>
                    <a:p>
                      <a:pPr marL="1280160" marR="0" indent="-1828800" algn="ctr" defTabSz="4572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tx1"/>
                          </a:solidFill>
                          <a:latin typeface="Arial"/>
                          <a:ea typeface="+mn-ea"/>
                          <a:cs typeface="Arial"/>
                        </a:rPr>
                        <a:t>Non-included angle</a:t>
                      </a:r>
                    </a:p>
                  </a:txBody>
                  <a:tcPr anchor="ctr">
                    <a:solidFill>
                      <a:schemeClr val="bg1">
                        <a:lumMod val="85000"/>
                      </a:schemeClr>
                    </a:solidFill>
                  </a:tcPr>
                </a:tc>
                <a:extLst>
                  <a:ext uri="{0D108BD9-81ED-4DB2-BD59-A6C34878D82A}">
                    <a16:rowId xmlns:a16="http://schemas.microsoft.com/office/drawing/2014/main" val="10000"/>
                  </a:ext>
                </a:extLst>
              </a:tr>
              <a:tr h="2086867">
                <a:tc>
                  <a:txBody>
                    <a:bodyPr/>
                    <a:lstStyle/>
                    <a:p>
                      <a:pPr marL="0" marR="0" indent="0" algn="l" defTabSz="457200" rtl="0" eaLnBrk="1" fontAlgn="auto" latinLnBrk="0" hangingPunct="1">
                        <a:lnSpc>
                          <a:spcPct val="100000"/>
                        </a:lnSpc>
                        <a:spcBef>
                          <a:spcPts val="0"/>
                        </a:spcBef>
                        <a:spcAft>
                          <a:spcPts val="0"/>
                        </a:spcAft>
                        <a:buClrTx/>
                        <a:buSzTx/>
                        <a:buFont typeface="+mj-lt"/>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tc>
                  <a:txBody>
                    <a:bodyPr/>
                    <a:lstStyle/>
                    <a:p>
                      <a:pPr marL="0" marR="0" indent="0" algn="r" defTabSz="457200" rtl="0" eaLnBrk="1" fontAlgn="auto" latinLnBrk="0" hangingPunct="1">
                        <a:lnSpc>
                          <a:spcPct val="100000"/>
                        </a:lnSpc>
                        <a:spcBef>
                          <a:spcPts val="0"/>
                        </a:spcBef>
                        <a:spcAft>
                          <a:spcPts val="0"/>
                        </a:spcAft>
                        <a:buClrTx/>
                        <a:buSzTx/>
                        <a:buFont typeface="Arial"/>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extLst>
                  <a:ext uri="{0D108BD9-81ED-4DB2-BD59-A6C34878D82A}">
                    <a16:rowId xmlns:a16="http://schemas.microsoft.com/office/drawing/2014/main" val="10001"/>
                  </a:ext>
                </a:extLst>
              </a:tr>
              <a:tr h="1396991">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a:t>
                      </a:r>
                      <a:r>
                        <a:rPr lang="en-US" sz="2000" b="0" i="1" u="none" strike="noStrike" kern="1200" baseline="0" dirty="0">
                          <a:solidFill>
                            <a:schemeClr val="tx1"/>
                          </a:solidFill>
                          <a:latin typeface="Arial"/>
                          <a:ea typeface="+mn-ea"/>
                          <a:cs typeface="Arial"/>
                        </a:rPr>
                        <a:t>A</a:t>
                      </a:r>
                      <a:r>
                        <a:rPr lang="en-US" sz="2000" b="0" i="0" u="none" strike="noStrike" kern="1200" baseline="0" dirty="0">
                          <a:solidFill>
                            <a:schemeClr val="tx1"/>
                          </a:solidFill>
                          <a:latin typeface="Arial"/>
                          <a:ea typeface="+mn-ea"/>
                          <a:cs typeface="Arial"/>
                        </a:rPr>
                        <a:t> is included between       and</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a:t>
                      </a:r>
                      <a:r>
                        <a:rPr lang="en-US" sz="2000" b="0" i="1" u="none" strike="noStrike" kern="1200" baseline="0" dirty="0">
                          <a:solidFill>
                            <a:schemeClr val="tx1"/>
                          </a:solidFill>
                          <a:latin typeface="Arial"/>
                          <a:ea typeface="+mn-ea"/>
                          <a:cs typeface="Arial"/>
                        </a:rPr>
                        <a:t>D</a:t>
                      </a:r>
                      <a:r>
                        <a:rPr lang="en-US" sz="2000" b="0" i="0" u="none" strike="noStrike" kern="1200" baseline="0" dirty="0">
                          <a:solidFill>
                            <a:schemeClr val="tx1"/>
                          </a:solidFill>
                          <a:latin typeface="Arial"/>
                          <a:ea typeface="+mn-ea"/>
                          <a:cs typeface="Arial"/>
                        </a:rPr>
                        <a:t> is included between      and</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a:t>
                      </a:r>
                      <a:r>
                        <a:rPr lang="en-US" sz="1200" b="0" i="0" u="none" strike="noStrike" kern="1200" baseline="0" dirty="0">
                          <a:solidFill>
                            <a:schemeClr val="tx1"/>
                          </a:solidFill>
                          <a:latin typeface="Arial"/>
                          <a:ea typeface="+mn-ea"/>
                          <a:cs typeface="Arial"/>
                        </a:rPr>
                        <a:t> </a:t>
                      </a:r>
                      <a:r>
                        <a:rPr lang="en-US" sz="2000" b="0" i="0" u="none" strike="noStrike" kern="1200" baseline="0" dirty="0">
                          <a:solidFill>
                            <a:schemeClr val="tx1"/>
                          </a:solidFill>
                          <a:latin typeface="Arial"/>
                          <a:ea typeface="+mn-ea"/>
                          <a:cs typeface="Arial"/>
                        </a:rPr>
                        <a:t>.</a:t>
                      </a:r>
                    </a:p>
                  </a:txBody>
                  <a:tcPr anchor="ctr">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a:t>
                      </a:r>
                      <a:r>
                        <a:rPr lang="en-US" sz="2000" b="0" i="1" u="none" strike="noStrike" kern="1200" baseline="0" dirty="0">
                          <a:solidFill>
                            <a:schemeClr val="tx1"/>
                          </a:solidFill>
                          <a:latin typeface="Arial"/>
                          <a:ea typeface="+mn-ea"/>
                          <a:cs typeface="Arial"/>
                        </a:rPr>
                        <a:t>B</a:t>
                      </a:r>
                      <a:r>
                        <a:rPr lang="en-US" sz="2000" b="0" i="0" u="none" strike="noStrike" kern="1200" baseline="0" dirty="0">
                          <a:solidFill>
                            <a:schemeClr val="tx1"/>
                          </a:solidFill>
                          <a:latin typeface="Arial"/>
                          <a:ea typeface="+mn-ea"/>
                          <a:cs typeface="Arial"/>
                        </a:rPr>
                        <a:t> is NOT included between         </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and      .</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a:t>
                      </a:r>
                      <a:r>
                        <a:rPr lang="en-US" sz="2000" b="0" i="1" u="none" strike="noStrike" kern="1200" baseline="0" dirty="0">
                          <a:solidFill>
                            <a:schemeClr val="tx1"/>
                          </a:solidFill>
                          <a:latin typeface="Arial"/>
                          <a:ea typeface="+mn-ea"/>
                          <a:cs typeface="Arial"/>
                        </a:rPr>
                        <a:t>E</a:t>
                      </a:r>
                      <a:r>
                        <a:rPr lang="en-US" sz="2000" b="0" i="0" u="none" strike="noStrike" kern="1200" baseline="0" dirty="0">
                          <a:solidFill>
                            <a:schemeClr val="tx1"/>
                          </a:solidFill>
                          <a:latin typeface="Arial"/>
                          <a:ea typeface="+mn-ea"/>
                          <a:cs typeface="Arial"/>
                        </a:rPr>
                        <a:t> is NOT included between </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and      .</a:t>
                      </a:r>
                    </a:p>
                  </a:txBody>
                  <a:tcPr anchor="ctr">
                    <a:solidFill>
                      <a:schemeClr val="bg1"/>
                    </a:solidFill>
                  </a:tcPr>
                </a:tc>
                <a:extLst>
                  <a:ext uri="{0D108BD9-81ED-4DB2-BD59-A6C34878D82A}">
                    <a16:rowId xmlns:a16="http://schemas.microsoft.com/office/drawing/2014/main" val="10002"/>
                  </a:ext>
                </a:extLst>
              </a:tr>
            </a:tbl>
          </a:graphicData>
        </a:graphic>
      </p:graphicFrame>
      <p:pic>
        <p:nvPicPr>
          <p:cNvPr id="6" name="Picture 5"/>
          <p:cNvPicPr>
            <a:picLocks noChangeAspect="1"/>
          </p:cNvPicPr>
          <p:nvPr/>
        </p:nvPicPr>
        <p:blipFill rotWithShape="1">
          <a:blip r:embed="rId3"/>
          <a:srcRect l="1654"/>
          <a:stretch/>
        </p:blipFill>
        <p:spPr>
          <a:xfrm>
            <a:off x="812154" y="1868501"/>
            <a:ext cx="3736328" cy="1466125"/>
          </a:xfrm>
          <a:prstGeom prst="rect">
            <a:avLst/>
          </a:prstGeom>
        </p:spPr>
      </p:pic>
      <p:pic>
        <p:nvPicPr>
          <p:cNvPr id="7" name="Picture 6"/>
          <p:cNvPicPr>
            <a:picLocks noChangeAspect="1"/>
          </p:cNvPicPr>
          <p:nvPr/>
        </p:nvPicPr>
        <p:blipFill>
          <a:blip r:embed="rId4"/>
          <a:stretch>
            <a:fillRect/>
          </a:stretch>
        </p:blipFill>
        <p:spPr>
          <a:xfrm>
            <a:off x="4674677" y="1868501"/>
            <a:ext cx="3799175" cy="1496778"/>
          </a:xfrm>
          <a:prstGeom prst="rect">
            <a:avLst/>
          </a:prstGeom>
        </p:spPr>
      </p:pic>
      <p:graphicFrame>
        <p:nvGraphicFramePr>
          <p:cNvPr id="9" name="Object 8"/>
          <p:cNvGraphicFramePr>
            <a:graphicFrameLocks noChangeAspect="1"/>
          </p:cNvGraphicFramePr>
          <p:nvPr>
            <p:extLst>
              <p:ext uri="{D42A27DB-BD31-4B8C-83A1-F6EECF244321}">
                <p14:modId xmlns:p14="http://schemas.microsoft.com/office/powerpoint/2010/main" val="1408612177"/>
              </p:ext>
            </p:extLst>
          </p:nvPr>
        </p:nvGraphicFramePr>
        <p:xfrm>
          <a:off x="3610066" y="3845491"/>
          <a:ext cx="368300" cy="317500"/>
        </p:xfrm>
        <a:graphic>
          <a:graphicData uri="http://schemas.openxmlformats.org/presentationml/2006/ole">
            <mc:AlternateContent xmlns:mc="http://schemas.openxmlformats.org/markup-compatibility/2006">
              <mc:Choice xmlns:v="urn:schemas-microsoft-com:vml" Requires="v">
                <p:oleObj spid="_x0000_s1162" name="Equation" r:id="rId5" imgW="368300" imgH="317500" progId="Equation.DSMT4">
                  <p:embed/>
                </p:oleObj>
              </mc:Choice>
              <mc:Fallback>
                <p:oleObj name="Equation" r:id="rId5" imgW="368300" imgH="317500" progId="Equation.DSMT4">
                  <p:embed/>
                  <p:pic>
                    <p:nvPicPr>
                      <p:cNvPr id="0" name=""/>
                      <p:cNvPicPr/>
                      <p:nvPr/>
                    </p:nvPicPr>
                    <p:blipFill>
                      <a:blip r:embed="rId6"/>
                      <a:stretch>
                        <a:fillRect/>
                      </a:stretch>
                    </p:blipFill>
                    <p:spPr>
                      <a:xfrm>
                        <a:off x="3610066" y="3845491"/>
                        <a:ext cx="368300" cy="317500"/>
                      </a:xfrm>
                      <a:prstGeom prst="rect">
                        <a:avLst/>
                      </a:prstGeom>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48629318"/>
              </p:ext>
            </p:extLst>
          </p:nvPr>
        </p:nvGraphicFramePr>
        <p:xfrm>
          <a:off x="841951" y="4144317"/>
          <a:ext cx="393700" cy="304800"/>
        </p:xfrm>
        <a:graphic>
          <a:graphicData uri="http://schemas.openxmlformats.org/presentationml/2006/ole">
            <mc:AlternateContent xmlns:mc="http://schemas.openxmlformats.org/markup-compatibility/2006">
              <mc:Choice xmlns:v="urn:schemas-microsoft-com:vml" Requires="v">
                <p:oleObj spid="_x0000_s1163" name="Equation" r:id="rId7" imgW="393700" imgH="304800" progId="Equation.DSMT4">
                  <p:embed/>
                </p:oleObj>
              </mc:Choice>
              <mc:Fallback>
                <p:oleObj name="Equation" r:id="rId7" imgW="393700" imgH="304800" progId="Equation.DSMT4">
                  <p:embed/>
                  <p:pic>
                    <p:nvPicPr>
                      <p:cNvPr id="0" name=""/>
                      <p:cNvPicPr/>
                      <p:nvPr/>
                    </p:nvPicPr>
                    <p:blipFill>
                      <a:blip r:embed="rId8"/>
                      <a:stretch>
                        <a:fillRect/>
                      </a:stretch>
                    </p:blipFill>
                    <p:spPr>
                      <a:xfrm>
                        <a:off x="841951" y="4144317"/>
                        <a:ext cx="393700" cy="304800"/>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695761062"/>
              </p:ext>
            </p:extLst>
          </p:nvPr>
        </p:nvGraphicFramePr>
        <p:xfrm>
          <a:off x="3579813" y="4449888"/>
          <a:ext cx="381000" cy="304800"/>
        </p:xfrm>
        <a:graphic>
          <a:graphicData uri="http://schemas.openxmlformats.org/presentationml/2006/ole">
            <mc:AlternateContent xmlns:mc="http://schemas.openxmlformats.org/markup-compatibility/2006">
              <mc:Choice xmlns:v="urn:schemas-microsoft-com:vml" Requires="v">
                <p:oleObj spid="_x0000_s1164" name="Equation" r:id="rId9" imgW="381000" imgH="304800" progId="Equation.DSMT4">
                  <p:embed/>
                </p:oleObj>
              </mc:Choice>
              <mc:Fallback>
                <p:oleObj name="Equation" r:id="rId9" imgW="381000" imgH="304800" progId="Equation.DSMT4">
                  <p:embed/>
                  <p:pic>
                    <p:nvPicPr>
                      <p:cNvPr id="0" name=""/>
                      <p:cNvPicPr/>
                      <p:nvPr/>
                    </p:nvPicPr>
                    <p:blipFill>
                      <a:blip r:embed="rId10"/>
                      <a:stretch>
                        <a:fillRect/>
                      </a:stretch>
                    </p:blipFill>
                    <p:spPr>
                      <a:xfrm>
                        <a:off x="3579813" y="4449888"/>
                        <a:ext cx="381000" cy="3048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805310554"/>
              </p:ext>
            </p:extLst>
          </p:nvPr>
        </p:nvGraphicFramePr>
        <p:xfrm>
          <a:off x="823913" y="4754563"/>
          <a:ext cx="406400" cy="304800"/>
        </p:xfrm>
        <a:graphic>
          <a:graphicData uri="http://schemas.openxmlformats.org/presentationml/2006/ole">
            <mc:AlternateContent xmlns:mc="http://schemas.openxmlformats.org/markup-compatibility/2006">
              <mc:Choice xmlns:v="urn:schemas-microsoft-com:vml" Requires="v">
                <p:oleObj spid="_x0000_s1165" name="Equation" r:id="rId11" imgW="406400" imgH="304800" progId="Equation.DSMT4">
                  <p:embed/>
                </p:oleObj>
              </mc:Choice>
              <mc:Fallback>
                <p:oleObj name="Equation" r:id="rId11" imgW="406400" imgH="304800" progId="Equation.DSMT4">
                  <p:embed/>
                  <p:pic>
                    <p:nvPicPr>
                      <p:cNvPr id="0" name=""/>
                      <p:cNvPicPr/>
                      <p:nvPr/>
                    </p:nvPicPr>
                    <p:blipFill>
                      <a:blip r:embed="rId12"/>
                      <a:stretch>
                        <a:fillRect/>
                      </a:stretch>
                    </p:blipFill>
                    <p:spPr>
                      <a:xfrm>
                        <a:off x="823913" y="4754563"/>
                        <a:ext cx="406400" cy="3048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4114479442"/>
              </p:ext>
            </p:extLst>
          </p:nvPr>
        </p:nvGraphicFramePr>
        <p:xfrm>
          <a:off x="4698147" y="4144317"/>
          <a:ext cx="368300" cy="317500"/>
        </p:xfrm>
        <a:graphic>
          <a:graphicData uri="http://schemas.openxmlformats.org/presentationml/2006/ole">
            <mc:AlternateContent xmlns:mc="http://schemas.openxmlformats.org/markup-compatibility/2006">
              <mc:Choice xmlns:v="urn:schemas-microsoft-com:vml" Requires="v">
                <p:oleObj spid="_x0000_s1166" name="Equation" r:id="rId13" imgW="368300" imgH="317500" progId="Equation.DSMT4">
                  <p:embed/>
                </p:oleObj>
              </mc:Choice>
              <mc:Fallback>
                <p:oleObj name="Equation" r:id="rId13" imgW="368300" imgH="317500" progId="Equation.DSMT4">
                  <p:embed/>
                  <p:pic>
                    <p:nvPicPr>
                      <p:cNvPr id="0" name=""/>
                      <p:cNvPicPr/>
                      <p:nvPr/>
                    </p:nvPicPr>
                    <p:blipFill>
                      <a:blip r:embed="rId6"/>
                      <a:stretch>
                        <a:fillRect/>
                      </a:stretch>
                    </p:blipFill>
                    <p:spPr>
                      <a:xfrm>
                        <a:off x="4698147" y="4144317"/>
                        <a:ext cx="368300" cy="3175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630619860"/>
              </p:ext>
            </p:extLst>
          </p:nvPr>
        </p:nvGraphicFramePr>
        <p:xfrm>
          <a:off x="5597553" y="4144317"/>
          <a:ext cx="393700" cy="304800"/>
        </p:xfrm>
        <a:graphic>
          <a:graphicData uri="http://schemas.openxmlformats.org/presentationml/2006/ole">
            <mc:AlternateContent xmlns:mc="http://schemas.openxmlformats.org/markup-compatibility/2006">
              <mc:Choice xmlns:v="urn:schemas-microsoft-com:vml" Requires="v">
                <p:oleObj spid="_x0000_s1167" name="Equation" r:id="rId14" imgW="393700" imgH="304800" progId="Equation.DSMT4">
                  <p:embed/>
                </p:oleObj>
              </mc:Choice>
              <mc:Fallback>
                <p:oleObj name="Equation" r:id="rId14" imgW="393700" imgH="304800" progId="Equation.DSMT4">
                  <p:embed/>
                  <p:pic>
                    <p:nvPicPr>
                      <p:cNvPr id="0" name=""/>
                      <p:cNvPicPr/>
                      <p:nvPr/>
                    </p:nvPicPr>
                    <p:blipFill>
                      <a:blip r:embed="rId8"/>
                      <a:stretch>
                        <a:fillRect/>
                      </a:stretch>
                    </p:blipFill>
                    <p:spPr>
                      <a:xfrm>
                        <a:off x="5597553" y="4144317"/>
                        <a:ext cx="393700" cy="304800"/>
                      </a:xfrm>
                      <a:prstGeom prst="rect">
                        <a:avLst/>
                      </a:prstGeom>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973451035"/>
              </p:ext>
            </p:extLst>
          </p:nvPr>
        </p:nvGraphicFramePr>
        <p:xfrm>
          <a:off x="4720724" y="4757878"/>
          <a:ext cx="381000" cy="304800"/>
        </p:xfrm>
        <a:graphic>
          <a:graphicData uri="http://schemas.openxmlformats.org/presentationml/2006/ole">
            <mc:AlternateContent xmlns:mc="http://schemas.openxmlformats.org/markup-compatibility/2006">
              <mc:Choice xmlns:v="urn:schemas-microsoft-com:vml" Requires="v">
                <p:oleObj spid="_x0000_s1168" name="Equation" r:id="rId15" imgW="381000" imgH="304800" progId="Equation.DSMT4">
                  <p:embed/>
                </p:oleObj>
              </mc:Choice>
              <mc:Fallback>
                <p:oleObj name="Equation" r:id="rId15" imgW="381000" imgH="304800" progId="Equation.DSMT4">
                  <p:embed/>
                  <p:pic>
                    <p:nvPicPr>
                      <p:cNvPr id="0" name=""/>
                      <p:cNvPicPr/>
                      <p:nvPr/>
                    </p:nvPicPr>
                    <p:blipFill>
                      <a:blip r:embed="rId10"/>
                      <a:stretch>
                        <a:fillRect/>
                      </a:stretch>
                    </p:blipFill>
                    <p:spPr>
                      <a:xfrm>
                        <a:off x="4720724" y="4757878"/>
                        <a:ext cx="381000" cy="304800"/>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811236557"/>
              </p:ext>
            </p:extLst>
          </p:nvPr>
        </p:nvGraphicFramePr>
        <p:xfrm>
          <a:off x="5609312" y="4757878"/>
          <a:ext cx="406400" cy="304800"/>
        </p:xfrm>
        <a:graphic>
          <a:graphicData uri="http://schemas.openxmlformats.org/presentationml/2006/ole">
            <mc:AlternateContent xmlns:mc="http://schemas.openxmlformats.org/markup-compatibility/2006">
              <mc:Choice xmlns:v="urn:schemas-microsoft-com:vml" Requires="v">
                <p:oleObj spid="_x0000_s1169" name="Equation" r:id="rId16" imgW="406400" imgH="304800" progId="Equation.DSMT4">
                  <p:embed/>
                </p:oleObj>
              </mc:Choice>
              <mc:Fallback>
                <p:oleObj name="Equation" r:id="rId16" imgW="406400" imgH="304800" progId="Equation.DSMT4">
                  <p:embed/>
                  <p:pic>
                    <p:nvPicPr>
                      <p:cNvPr id="0" name=""/>
                      <p:cNvPicPr/>
                      <p:nvPr/>
                    </p:nvPicPr>
                    <p:blipFill>
                      <a:blip r:embed="rId12"/>
                      <a:stretch>
                        <a:fillRect/>
                      </a:stretch>
                    </p:blipFill>
                    <p:spPr>
                      <a:xfrm>
                        <a:off x="5609312" y="4757878"/>
                        <a:ext cx="406400" cy="304800"/>
                      </a:xfrm>
                      <a:prstGeom prst="rect">
                        <a:avLst/>
                      </a:prstGeom>
                    </p:spPr>
                  </p:pic>
                </p:oleObj>
              </mc:Fallback>
            </mc:AlternateContent>
          </a:graphicData>
        </a:graphic>
      </p:graphicFrame>
    </p:spTree>
    <p:extLst>
      <p:ext uri="{BB962C8B-B14F-4D97-AF65-F5344CB8AC3E}">
        <p14:creationId xmlns:p14="http://schemas.microsoft.com/office/powerpoint/2010/main" val="231964536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marL="342900" indent="-342900">
              <a:spcBef>
                <a:spcPts val="24"/>
              </a:spcBef>
              <a:spcAft>
                <a:spcPts val="1200"/>
              </a:spcAft>
              <a:buFont typeface="Arial"/>
              <a:buChar char="•"/>
            </a:pPr>
            <a:r>
              <a:rPr lang="en-US" dirty="0"/>
              <a:t>The </a:t>
            </a:r>
            <a:r>
              <a:rPr lang="en-US" b="1" dirty="0"/>
              <a:t>angle-side-angle </a:t>
            </a:r>
            <a:r>
              <a:rPr lang="en-US" dirty="0"/>
              <a:t>congruence statement, or </a:t>
            </a:r>
            <a:r>
              <a:rPr lang="en-US" b="1" dirty="0"/>
              <a:t>ASA</a:t>
            </a:r>
            <a:r>
              <a:rPr lang="en-US" dirty="0"/>
              <a:t>, states that if two angles and the included side of one triangle are congruent to two angles and the included side of another triangle, then the two triangles are congruent.</a:t>
            </a:r>
          </a:p>
          <a:p>
            <a:pPr marL="342900" indent="-342900">
              <a:spcBef>
                <a:spcPts val="24"/>
              </a:spcBef>
              <a:spcAft>
                <a:spcPts val="1200"/>
              </a:spcAft>
              <a:buFont typeface="Arial"/>
              <a:buChar char="•"/>
            </a:pPr>
            <a:r>
              <a:rPr lang="en-US" dirty="0"/>
              <a:t>The </a:t>
            </a:r>
            <a:r>
              <a:rPr lang="en-US" b="1" dirty="0"/>
              <a:t>included side </a:t>
            </a:r>
            <a:r>
              <a:rPr lang="en-US" dirty="0"/>
              <a:t>is the side that is between the two congruent angles.</a:t>
            </a:r>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6</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71067109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a:spcAft>
                <a:spcPts val="1200"/>
              </a:spcAft>
            </a:pPr>
            <a:endParaRPr lang="en-US" dirty="0"/>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7</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graphicFrame>
        <p:nvGraphicFramePr>
          <p:cNvPr id="5" name="Table 4"/>
          <p:cNvGraphicFramePr>
            <a:graphicFrameLocks noGrp="1"/>
          </p:cNvGraphicFramePr>
          <p:nvPr>
            <p:extLst>
              <p:ext uri="{D42A27DB-BD31-4B8C-83A1-F6EECF244321}">
                <p14:modId xmlns:p14="http://schemas.microsoft.com/office/powerpoint/2010/main" val="3236271840"/>
              </p:ext>
            </p:extLst>
          </p:nvPr>
        </p:nvGraphicFramePr>
        <p:xfrm>
          <a:off x="729050" y="1267426"/>
          <a:ext cx="7767326" cy="4104673"/>
        </p:xfrm>
        <a:graphic>
          <a:graphicData uri="http://schemas.openxmlformats.org/drawingml/2006/table">
            <a:tbl>
              <a:tblPr firstRow="1" bandRow="1">
                <a:tableStyleId>{5940675A-B579-460E-94D1-54222C63F5DA}</a:tableStyleId>
              </a:tblPr>
              <a:tblGrid>
                <a:gridCol w="3883663">
                  <a:extLst>
                    <a:ext uri="{9D8B030D-6E8A-4147-A177-3AD203B41FA5}">
                      <a16:colId xmlns:a16="http://schemas.microsoft.com/office/drawing/2014/main" val="20000"/>
                    </a:ext>
                  </a:extLst>
                </a:gridCol>
                <a:gridCol w="3883663">
                  <a:extLst>
                    <a:ext uri="{9D8B030D-6E8A-4147-A177-3AD203B41FA5}">
                      <a16:colId xmlns:a16="http://schemas.microsoft.com/office/drawing/2014/main" val="20001"/>
                    </a:ext>
                  </a:extLst>
                </a:gridCol>
              </a:tblGrid>
              <a:tr h="443805">
                <a:tc>
                  <a:txBody>
                    <a:bodyPr/>
                    <a:lstStyle/>
                    <a:p>
                      <a:pPr marL="1280160" marR="0" indent="-1828800" algn="ctr" defTabSz="4572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tx1"/>
                          </a:solidFill>
                          <a:latin typeface="Arial"/>
                          <a:ea typeface="+mn-ea"/>
                          <a:cs typeface="Arial"/>
                        </a:rPr>
                        <a:t>Included side</a:t>
                      </a:r>
                    </a:p>
                  </a:txBody>
                  <a:tcPr anchor="ctr">
                    <a:solidFill>
                      <a:schemeClr val="bg1">
                        <a:lumMod val="85000"/>
                      </a:schemeClr>
                    </a:solidFill>
                  </a:tcPr>
                </a:tc>
                <a:tc>
                  <a:txBody>
                    <a:bodyPr/>
                    <a:lstStyle/>
                    <a:p>
                      <a:pPr marL="1280160" marR="0" indent="-1828800" algn="ctr" defTabSz="4572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tx1"/>
                          </a:solidFill>
                          <a:latin typeface="Arial"/>
                          <a:ea typeface="+mn-ea"/>
                          <a:cs typeface="Arial"/>
                        </a:rPr>
                        <a:t>Non-included side</a:t>
                      </a:r>
                    </a:p>
                  </a:txBody>
                  <a:tcPr anchor="ctr">
                    <a:solidFill>
                      <a:schemeClr val="bg1">
                        <a:lumMod val="85000"/>
                      </a:schemeClr>
                    </a:solidFill>
                  </a:tcPr>
                </a:tc>
                <a:extLst>
                  <a:ext uri="{0D108BD9-81ED-4DB2-BD59-A6C34878D82A}">
                    <a16:rowId xmlns:a16="http://schemas.microsoft.com/office/drawing/2014/main" val="10000"/>
                  </a:ext>
                </a:extLst>
              </a:tr>
              <a:tr h="2192898">
                <a:tc>
                  <a:txBody>
                    <a:bodyPr/>
                    <a:lstStyle/>
                    <a:p>
                      <a:pPr marL="0" marR="0" indent="0" algn="l" defTabSz="457200" rtl="0" eaLnBrk="1" fontAlgn="auto" latinLnBrk="0" hangingPunct="1">
                        <a:lnSpc>
                          <a:spcPct val="100000"/>
                        </a:lnSpc>
                        <a:spcBef>
                          <a:spcPts val="0"/>
                        </a:spcBef>
                        <a:spcAft>
                          <a:spcPts val="0"/>
                        </a:spcAft>
                        <a:buClrTx/>
                        <a:buSzTx/>
                        <a:buFont typeface="+mj-lt"/>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tc>
                  <a:txBody>
                    <a:bodyPr/>
                    <a:lstStyle/>
                    <a:p>
                      <a:pPr marL="0" marR="0" indent="0" algn="r" defTabSz="457200" rtl="0" eaLnBrk="1" fontAlgn="auto" latinLnBrk="0" hangingPunct="1">
                        <a:lnSpc>
                          <a:spcPct val="100000"/>
                        </a:lnSpc>
                        <a:spcBef>
                          <a:spcPts val="0"/>
                        </a:spcBef>
                        <a:spcAft>
                          <a:spcPts val="0"/>
                        </a:spcAft>
                        <a:buClrTx/>
                        <a:buSzTx/>
                        <a:buFont typeface="Arial"/>
                        <a:buNone/>
                        <a:tabLst/>
                        <a:defRPr/>
                      </a:pPr>
                      <a:endParaRPr lang="en-US" sz="2000" b="0" i="0" u="none" strike="noStrike" kern="1200" baseline="0" dirty="0">
                        <a:solidFill>
                          <a:schemeClr val="tx1"/>
                        </a:solidFill>
                        <a:latin typeface="Arial"/>
                        <a:ea typeface="+mn-ea"/>
                        <a:cs typeface="Arial"/>
                      </a:endParaRPr>
                    </a:p>
                  </a:txBody>
                  <a:tcPr>
                    <a:solidFill>
                      <a:schemeClr val="bg1"/>
                    </a:solidFill>
                  </a:tcPr>
                </a:tc>
                <a:extLst>
                  <a:ext uri="{0D108BD9-81ED-4DB2-BD59-A6C34878D82A}">
                    <a16:rowId xmlns:a16="http://schemas.microsoft.com/office/drawing/2014/main" val="10001"/>
                  </a:ext>
                </a:extLst>
              </a:tr>
              <a:tr h="1467970">
                <a:tc>
                  <a:txBody>
                    <a:bodyPr/>
                    <a:lstStyle/>
                    <a:p>
                      <a:pPr marL="0" marR="0" indent="0" algn="l" defTabSz="457200" rtl="0" eaLnBrk="1" fontAlgn="auto" latinLnBrk="0" hangingPunct="1">
                        <a:lnSpc>
                          <a:spcPct val="100000"/>
                        </a:lnSpc>
                        <a:spcBef>
                          <a:spcPts val="0"/>
                        </a:spcBef>
                        <a:spcAft>
                          <a:spcPts val="300"/>
                        </a:spcAft>
                        <a:buClrTx/>
                        <a:buSzTx/>
                        <a:buFont typeface="Arial"/>
                        <a:buNone/>
                        <a:tabLst/>
                        <a:defRPr/>
                      </a:pPr>
                      <a:r>
                        <a:rPr lang="en-US" sz="2000" b="0" i="0" u="none" strike="noStrike" kern="1200" baseline="0" dirty="0">
                          <a:solidFill>
                            <a:schemeClr val="tx1"/>
                          </a:solidFill>
                          <a:latin typeface="Arial"/>
                          <a:ea typeface="+mn-ea"/>
                          <a:cs typeface="Arial"/>
                        </a:rPr>
                        <a:t>       is included between ∠</a:t>
                      </a:r>
                      <a:r>
                        <a:rPr lang="en-US" sz="2000" b="0" i="1" u="none" strike="noStrike" kern="1200" baseline="0" dirty="0">
                          <a:solidFill>
                            <a:schemeClr val="tx1"/>
                          </a:solidFill>
                          <a:latin typeface="Arial"/>
                          <a:ea typeface="+mn-ea"/>
                          <a:cs typeface="Arial"/>
                        </a:rPr>
                        <a:t>C</a:t>
                      </a:r>
                      <a:r>
                        <a:rPr lang="en-US" sz="2000" b="0" i="0" u="none" strike="noStrike" kern="1200" baseline="0" dirty="0">
                          <a:solidFill>
                            <a:schemeClr val="tx1"/>
                          </a:solidFill>
                          <a:latin typeface="Arial"/>
                          <a:ea typeface="+mn-ea"/>
                          <a:cs typeface="Arial"/>
                        </a:rPr>
                        <a:t> and ∠</a:t>
                      </a:r>
                      <a:r>
                        <a:rPr lang="en-US" sz="2000" b="0" i="1" u="none" strike="noStrike" kern="1200" baseline="0" dirty="0">
                          <a:solidFill>
                            <a:schemeClr val="tx1"/>
                          </a:solidFill>
                          <a:latin typeface="Arial"/>
                          <a:ea typeface="+mn-ea"/>
                          <a:cs typeface="Arial"/>
                        </a:rPr>
                        <a:t>A</a:t>
                      </a:r>
                      <a:r>
                        <a:rPr lang="en-US" sz="2000" b="0" i="0" u="none" strike="noStrike" kern="1200" baseline="0" dirty="0">
                          <a:solidFill>
                            <a:schemeClr val="tx1"/>
                          </a:solidFill>
                          <a:latin typeface="Arial"/>
                          <a:ea typeface="+mn-ea"/>
                          <a:cs typeface="Arial"/>
                        </a:rPr>
                        <a:t>.</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is included between ∠</a:t>
                      </a:r>
                      <a:r>
                        <a:rPr lang="en-US" sz="2000" b="0" i="1" u="none" strike="noStrike" kern="1200" baseline="0" dirty="0">
                          <a:solidFill>
                            <a:schemeClr val="tx1"/>
                          </a:solidFill>
                          <a:latin typeface="Arial"/>
                          <a:ea typeface="+mn-ea"/>
                          <a:cs typeface="Arial"/>
                        </a:rPr>
                        <a:t>F</a:t>
                      </a:r>
                      <a:r>
                        <a:rPr lang="en-US" sz="2000" b="0" i="0" u="none" strike="noStrike" kern="1200" baseline="0" dirty="0">
                          <a:solidFill>
                            <a:schemeClr val="tx1"/>
                          </a:solidFill>
                          <a:latin typeface="Arial"/>
                          <a:ea typeface="+mn-ea"/>
                          <a:cs typeface="Arial"/>
                        </a:rPr>
                        <a:t> and ∠</a:t>
                      </a:r>
                      <a:r>
                        <a:rPr lang="en-US" sz="2000" b="0" i="1" u="none" strike="noStrike" kern="1200" baseline="0" dirty="0">
                          <a:solidFill>
                            <a:schemeClr val="tx1"/>
                          </a:solidFill>
                          <a:latin typeface="Arial"/>
                          <a:ea typeface="+mn-ea"/>
                          <a:cs typeface="Arial"/>
                        </a:rPr>
                        <a:t>D</a:t>
                      </a:r>
                      <a:r>
                        <a:rPr lang="en-US" sz="2000" b="0" i="0" u="none" strike="noStrike" kern="1200" baseline="0" dirty="0">
                          <a:solidFill>
                            <a:schemeClr val="tx1"/>
                          </a:solidFill>
                          <a:latin typeface="Arial"/>
                          <a:ea typeface="+mn-ea"/>
                          <a:cs typeface="Arial"/>
                        </a:rPr>
                        <a:t>.</a:t>
                      </a:r>
                    </a:p>
                  </a:txBody>
                  <a:tcPr anchor="ctr">
                    <a:solidFill>
                      <a:schemeClr val="bg1"/>
                    </a:solidFill>
                  </a:tcPr>
                </a:tc>
                <a:tc>
                  <a:txBody>
                    <a:bodyPr/>
                    <a:lstStyle/>
                    <a:p>
                      <a:pPr marL="0" marR="0" indent="0" algn="l" defTabSz="457200" rtl="0" eaLnBrk="1" fontAlgn="auto" latinLnBrk="0" hangingPunct="1">
                        <a:lnSpc>
                          <a:spcPct val="100000"/>
                        </a:lnSpc>
                        <a:spcBef>
                          <a:spcPts val="0"/>
                        </a:spcBef>
                        <a:spcAft>
                          <a:spcPts val="300"/>
                        </a:spcAft>
                        <a:buClrTx/>
                        <a:buSzTx/>
                        <a:buFont typeface="Arial"/>
                        <a:buNone/>
                        <a:tabLst/>
                        <a:defRPr/>
                      </a:pPr>
                      <a:r>
                        <a:rPr lang="en-US" sz="2000" b="0" i="0" u="none" strike="noStrike" kern="1200" baseline="0" dirty="0">
                          <a:solidFill>
                            <a:schemeClr val="tx1"/>
                          </a:solidFill>
                          <a:latin typeface="Arial"/>
                          <a:ea typeface="+mn-ea"/>
                          <a:cs typeface="Arial"/>
                        </a:rPr>
                        <a:t>       is NOT included between ∠</a:t>
                      </a:r>
                      <a:r>
                        <a:rPr lang="en-US" sz="2000" b="0" i="1" u="none" strike="noStrike" kern="1200" baseline="0" dirty="0">
                          <a:solidFill>
                            <a:schemeClr val="tx1"/>
                          </a:solidFill>
                          <a:latin typeface="Arial"/>
                          <a:ea typeface="+mn-ea"/>
                          <a:cs typeface="Arial"/>
                        </a:rPr>
                        <a:t>C</a:t>
                      </a:r>
                      <a:r>
                        <a:rPr lang="en-US" sz="2000" b="0" i="0" u="none" strike="noStrike" kern="1200" baseline="0" dirty="0">
                          <a:solidFill>
                            <a:schemeClr val="tx1"/>
                          </a:solidFill>
                          <a:latin typeface="Arial"/>
                          <a:ea typeface="+mn-ea"/>
                          <a:cs typeface="Arial"/>
                        </a:rPr>
                        <a:t> and ∠</a:t>
                      </a:r>
                      <a:r>
                        <a:rPr lang="en-US" sz="2000" b="0" i="1" u="none" strike="noStrike" kern="1200" baseline="0" dirty="0">
                          <a:solidFill>
                            <a:schemeClr val="tx1"/>
                          </a:solidFill>
                          <a:latin typeface="Arial"/>
                          <a:ea typeface="+mn-ea"/>
                          <a:cs typeface="Arial"/>
                        </a:rPr>
                        <a:t>A</a:t>
                      </a:r>
                      <a:r>
                        <a:rPr lang="en-US" sz="2000" b="0" i="0" u="none" strike="noStrike" kern="1200" baseline="0" dirty="0">
                          <a:solidFill>
                            <a:schemeClr val="tx1"/>
                          </a:solidFill>
                          <a:latin typeface="Arial"/>
                          <a:ea typeface="+mn-ea"/>
                          <a:cs typeface="Arial"/>
                        </a:rPr>
                        <a:t>.</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2000" b="0" i="0" u="none" strike="noStrike" kern="1200" baseline="0" dirty="0">
                          <a:solidFill>
                            <a:schemeClr val="tx1"/>
                          </a:solidFill>
                          <a:latin typeface="Arial"/>
                          <a:ea typeface="+mn-ea"/>
                          <a:cs typeface="Arial"/>
                        </a:rPr>
                        <a:t>      is NOT included between ∠</a:t>
                      </a:r>
                      <a:r>
                        <a:rPr lang="en-US" sz="2000" b="0" i="1" u="none" strike="noStrike" kern="1200" baseline="0" dirty="0">
                          <a:solidFill>
                            <a:schemeClr val="tx1"/>
                          </a:solidFill>
                          <a:latin typeface="Arial"/>
                          <a:ea typeface="+mn-ea"/>
                          <a:cs typeface="Arial"/>
                        </a:rPr>
                        <a:t>F</a:t>
                      </a:r>
                      <a:r>
                        <a:rPr lang="en-US" sz="2000" b="0" i="0" u="none" strike="noStrike" kern="1200" baseline="0" dirty="0">
                          <a:solidFill>
                            <a:schemeClr val="tx1"/>
                          </a:solidFill>
                          <a:latin typeface="Arial"/>
                          <a:ea typeface="+mn-ea"/>
                          <a:cs typeface="Arial"/>
                        </a:rPr>
                        <a:t> and ∠</a:t>
                      </a:r>
                      <a:r>
                        <a:rPr lang="en-US" sz="2000" b="0" i="1" u="none" strike="noStrike" kern="1200" baseline="0" dirty="0">
                          <a:solidFill>
                            <a:schemeClr val="tx1"/>
                          </a:solidFill>
                          <a:latin typeface="Arial"/>
                          <a:ea typeface="+mn-ea"/>
                          <a:cs typeface="Arial"/>
                        </a:rPr>
                        <a:t>D</a:t>
                      </a:r>
                      <a:r>
                        <a:rPr lang="en-US" sz="2000" b="0" i="0" u="none" strike="noStrike" kern="1200" baseline="0" dirty="0">
                          <a:solidFill>
                            <a:schemeClr val="tx1"/>
                          </a:solidFill>
                          <a:latin typeface="Arial"/>
                          <a:ea typeface="+mn-ea"/>
                          <a:cs typeface="Arial"/>
                        </a:rPr>
                        <a:t>.</a:t>
                      </a:r>
                    </a:p>
                  </a:txBody>
                  <a:tcPr anchor="ctr">
                    <a:solidFill>
                      <a:schemeClr val="bg1"/>
                    </a:solidFill>
                  </a:tcPr>
                </a:tc>
                <a:extLst>
                  <a:ext uri="{0D108BD9-81ED-4DB2-BD59-A6C34878D82A}">
                    <a16:rowId xmlns:a16="http://schemas.microsoft.com/office/drawing/2014/main" val="10002"/>
                  </a:ext>
                </a:extLst>
              </a:tr>
            </a:tbl>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567673205"/>
              </p:ext>
            </p:extLst>
          </p:nvPr>
        </p:nvGraphicFramePr>
        <p:xfrm>
          <a:off x="822325" y="3984625"/>
          <a:ext cx="406400" cy="317500"/>
        </p:xfrm>
        <a:graphic>
          <a:graphicData uri="http://schemas.openxmlformats.org/presentationml/2006/ole">
            <mc:AlternateContent xmlns:mc="http://schemas.openxmlformats.org/markup-compatibility/2006">
              <mc:Choice xmlns:v="urn:schemas-microsoft-com:vml" Requires="v">
                <p:oleObj spid="_x0000_s181322" name="Equation" r:id="rId3" imgW="406400" imgH="317500" progId="Equation.DSMT4">
                  <p:embed/>
                </p:oleObj>
              </mc:Choice>
              <mc:Fallback>
                <p:oleObj name="Equation" r:id="rId3" imgW="406400" imgH="317500" progId="Equation.DSMT4">
                  <p:embed/>
                  <p:pic>
                    <p:nvPicPr>
                      <p:cNvPr id="0" name=""/>
                      <p:cNvPicPr/>
                      <p:nvPr/>
                    </p:nvPicPr>
                    <p:blipFill>
                      <a:blip r:embed="rId4"/>
                      <a:stretch>
                        <a:fillRect/>
                      </a:stretch>
                    </p:blipFill>
                    <p:spPr>
                      <a:xfrm>
                        <a:off x="822325" y="3984625"/>
                        <a:ext cx="406400" cy="317500"/>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288022281"/>
              </p:ext>
            </p:extLst>
          </p:nvPr>
        </p:nvGraphicFramePr>
        <p:xfrm>
          <a:off x="847725" y="4614863"/>
          <a:ext cx="381000" cy="304800"/>
        </p:xfrm>
        <a:graphic>
          <a:graphicData uri="http://schemas.openxmlformats.org/presentationml/2006/ole">
            <mc:AlternateContent xmlns:mc="http://schemas.openxmlformats.org/markup-compatibility/2006">
              <mc:Choice xmlns:v="urn:schemas-microsoft-com:vml" Requires="v">
                <p:oleObj spid="_x0000_s181323" name="Equation" r:id="rId5" imgW="381000" imgH="304800" progId="Equation.DSMT4">
                  <p:embed/>
                </p:oleObj>
              </mc:Choice>
              <mc:Fallback>
                <p:oleObj name="Equation" r:id="rId5" imgW="381000" imgH="304800" progId="Equation.DSMT4">
                  <p:embed/>
                  <p:pic>
                    <p:nvPicPr>
                      <p:cNvPr id="0" name=""/>
                      <p:cNvPicPr/>
                      <p:nvPr/>
                    </p:nvPicPr>
                    <p:blipFill>
                      <a:blip r:embed="rId6"/>
                      <a:stretch>
                        <a:fillRect/>
                      </a:stretch>
                    </p:blipFill>
                    <p:spPr>
                      <a:xfrm>
                        <a:off x="847725" y="4614863"/>
                        <a:ext cx="381000" cy="3048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350938144"/>
              </p:ext>
            </p:extLst>
          </p:nvPr>
        </p:nvGraphicFramePr>
        <p:xfrm>
          <a:off x="4729163" y="3984625"/>
          <a:ext cx="381000" cy="317500"/>
        </p:xfrm>
        <a:graphic>
          <a:graphicData uri="http://schemas.openxmlformats.org/presentationml/2006/ole">
            <mc:AlternateContent xmlns:mc="http://schemas.openxmlformats.org/markup-compatibility/2006">
              <mc:Choice xmlns:v="urn:schemas-microsoft-com:vml" Requires="v">
                <p:oleObj spid="_x0000_s181324" name="Equation" r:id="rId7" imgW="381000" imgH="317500" progId="Equation.DSMT4">
                  <p:embed/>
                </p:oleObj>
              </mc:Choice>
              <mc:Fallback>
                <p:oleObj name="Equation" r:id="rId7" imgW="381000" imgH="317500" progId="Equation.DSMT4">
                  <p:embed/>
                  <p:pic>
                    <p:nvPicPr>
                      <p:cNvPr id="0" name=""/>
                      <p:cNvPicPr/>
                      <p:nvPr/>
                    </p:nvPicPr>
                    <p:blipFill>
                      <a:blip r:embed="rId8"/>
                      <a:stretch>
                        <a:fillRect/>
                      </a:stretch>
                    </p:blipFill>
                    <p:spPr>
                      <a:xfrm>
                        <a:off x="4729163" y="3984625"/>
                        <a:ext cx="381000" cy="317500"/>
                      </a:xfrm>
                      <a:prstGeom prst="rect">
                        <a:avLst/>
                      </a:prstGeom>
                    </p:spPr>
                  </p:pic>
                </p:oleObj>
              </mc:Fallback>
            </mc:AlternateContent>
          </a:graphicData>
        </a:graphic>
      </p:graphicFrame>
      <p:pic>
        <p:nvPicPr>
          <p:cNvPr id="8" name="Picture 7"/>
          <p:cNvPicPr>
            <a:picLocks noChangeAspect="1"/>
          </p:cNvPicPr>
          <p:nvPr/>
        </p:nvPicPr>
        <p:blipFill>
          <a:blip r:embed="rId9"/>
          <a:stretch>
            <a:fillRect/>
          </a:stretch>
        </p:blipFill>
        <p:spPr>
          <a:xfrm>
            <a:off x="771224" y="1971451"/>
            <a:ext cx="3817285" cy="1463292"/>
          </a:xfrm>
          <a:prstGeom prst="rect">
            <a:avLst/>
          </a:prstGeom>
        </p:spPr>
      </p:pic>
      <p:pic>
        <p:nvPicPr>
          <p:cNvPr id="17" name="Picture 16"/>
          <p:cNvPicPr>
            <a:picLocks noChangeAspect="1"/>
          </p:cNvPicPr>
          <p:nvPr/>
        </p:nvPicPr>
        <p:blipFill>
          <a:blip r:embed="rId10"/>
          <a:stretch>
            <a:fillRect/>
          </a:stretch>
        </p:blipFill>
        <p:spPr>
          <a:xfrm>
            <a:off x="4648549" y="1969705"/>
            <a:ext cx="3817285" cy="1438654"/>
          </a:xfrm>
          <a:prstGeom prst="rect">
            <a:avLst/>
          </a:prstGeom>
        </p:spPr>
      </p:pic>
      <p:graphicFrame>
        <p:nvGraphicFramePr>
          <p:cNvPr id="18" name="Object 17"/>
          <p:cNvGraphicFramePr>
            <a:graphicFrameLocks noChangeAspect="1"/>
          </p:cNvGraphicFramePr>
          <p:nvPr>
            <p:extLst>
              <p:ext uri="{D42A27DB-BD31-4B8C-83A1-F6EECF244321}">
                <p14:modId xmlns:p14="http://schemas.microsoft.com/office/powerpoint/2010/main" val="85756127"/>
              </p:ext>
            </p:extLst>
          </p:nvPr>
        </p:nvGraphicFramePr>
        <p:xfrm>
          <a:off x="4716463" y="4633913"/>
          <a:ext cx="381000" cy="304800"/>
        </p:xfrm>
        <a:graphic>
          <a:graphicData uri="http://schemas.openxmlformats.org/presentationml/2006/ole">
            <mc:AlternateContent xmlns:mc="http://schemas.openxmlformats.org/markup-compatibility/2006">
              <mc:Choice xmlns:v="urn:schemas-microsoft-com:vml" Requires="v">
                <p:oleObj spid="_x0000_s181325" name="Equation" r:id="rId11" imgW="381000" imgH="304800" progId="Equation.DSMT4">
                  <p:embed/>
                </p:oleObj>
              </mc:Choice>
              <mc:Fallback>
                <p:oleObj name="Equation" r:id="rId11" imgW="381000" imgH="304800" progId="Equation.DSMT4">
                  <p:embed/>
                  <p:pic>
                    <p:nvPicPr>
                      <p:cNvPr id="0" name=""/>
                      <p:cNvPicPr/>
                      <p:nvPr/>
                    </p:nvPicPr>
                    <p:blipFill>
                      <a:blip r:embed="rId12"/>
                      <a:stretch>
                        <a:fillRect/>
                      </a:stretch>
                    </p:blipFill>
                    <p:spPr>
                      <a:xfrm>
                        <a:off x="4716463" y="4633913"/>
                        <a:ext cx="381000" cy="304800"/>
                      </a:xfrm>
                      <a:prstGeom prst="rect">
                        <a:avLst/>
                      </a:prstGeom>
                    </p:spPr>
                  </p:pic>
                </p:oleObj>
              </mc:Fallback>
            </mc:AlternateContent>
          </a:graphicData>
        </a:graphic>
      </p:graphicFrame>
    </p:spTree>
    <p:extLst>
      <p:ext uri="{BB962C8B-B14F-4D97-AF65-F5344CB8AC3E}">
        <p14:creationId xmlns:p14="http://schemas.microsoft.com/office/powerpoint/2010/main" val="3621950304"/>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normAutofit lnSpcReduction="10000"/>
          </a:bodyPr>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marL="342900" indent="-342900">
              <a:spcBef>
                <a:spcPts val="24"/>
              </a:spcBef>
              <a:spcAft>
                <a:spcPts val="1200"/>
              </a:spcAft>
              <a:buFont typeface="Arial"/>
              <a:buChar char="•"/>
            </a:pPr>
            <a:r>
              <a:rPr lang="en-US" dirty="0"/>
              <a:t>A fourth congruence statement, angle-angle-side (AAS), states that if two angles and a non-included side of one triangle are congruent to the corresponding two angles and side of a second triangle, then the triangles are congruent.</a:t>
            </a:r>
          </a:p>
          <a:p>
            <a:pPr marL="342900" indent="-342900">
              <a:spcBef>
                <a:spcPts val="24"/>
              </a:spcBef>
              <a:spcAft>
                <a:spcPts val="1200"/>
              </a:spcAft>
              <a:buFont typeface="Arial"/>
              <a:buChar char="•"/>
            </a:pPr>
            <a:r>
              <a:rPr lang="en-US" dirty="0"/>
              <a:t>There is also one more congruence statement, hypotenuse-leg (HL), that applies only to right triangles. The HL theorem states that, given 2 right triangles, if the hypotenuse and one leg of one right triangle are congruent to the corresponding sides of the other right triangle, then the triangles are congruent.</a:t>
            </a:r>
          </a:p>
          <a:p>
            <a:pPr>
              <a:spcBef>
                <a:spcPts val="24"/>
              </a:spcBef>
              <a:spcAft>
                <a:spcPts val="1200"/>
              </a:spcAft>
            </a:pPr>
            <a:endParaRPr lang="en-US" dirty="0"/>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8</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2430906518"/>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rtlCol="0"/>
          <a:lstStyle/>
          <a:p>
            <a:pPr eaLnBrk="1" fontAlgn="auto" hangingPunct="1">
              <a:spcAft>
                <a:spcPts val="0"/>
              </a:spcAft>
              <a:buFont typeface="Arial"/>
              <a:buNone/>
              <a:defRPr/>
            </a:pPr>
            <a:r>
              <a:rPr lang="en-US" sz="2800" b="1" dirty="0">
                <a:ea typeface="+mn-ea"/>
              </a:rPr>
              <a:t>Key Concepts, </a:t>
            </a:r>
            <a:r>
              <a:rPr lang="en-US" sz="2800" b="1" i="1" dirty="0">
                <a:ea typeface="+mn-ea"/>
              </a:rPr>
              <a:t>continued</a:t>
            </a:r>
            <a:endParaRPr lang="en-US" sz="2000" dirty="0">
              <a:ea typeface="+mn-ea"/>
            </a:endParaRPr>
          </a:p>
          <a:p>
            <a:pPr marL="342900" indent="-342900">
              <a:spcBef>
                <a:spcPts val="24"/>
              </a:spcBef>
              <a:spcAft>
                <a:spcPts val="1200"/>
              </a:spcAft>
              <a:buFont typeface="Arial"/>
              <a:buChar char="•"/>
            </a:pPr>
            <a:r>
              <a:rPr lang="en-US" dirty="0"/>
              <a:t>This lesson will focus on the first three congruence statements: SSS, SAS, and ASA.</a:t>
            </a:r>
          </a:p>
          <a:p>
            <a:pPr marL="342900" indent="-342900">
              <a:spcBef>
                <a:spcPts val="24"/>
              </a:spcBef>
              <a:spcAft>
                <a:spcPts val="1200"/>
              </a:spcAft>
              <a:buFont typeface="Arial"/>
              <a:buChar char="•"/>
            </a:pPr>
            <a:r>
              <a:rPr lang="en-US" dirty="0"/>
              <a:t>The diagram on the next slide compares these three congruence statements.</a:t>
            </a:r>
          </a:p>
          <a:p>
            <a:pPr>
              <a:spcBef>
                <a:spcPts val="24"/>
              </a:spcBef>
              <a:spcAft>
                <a:spcPts val="1200"/>
              </a:spcAft>
            </a:pPr>
            <a:endParaRPr lang="en-US" dirty="0"/>
          </a:p>
        </p:txBody>
      </p:sp>
      <p:sp>
        <p:nvSpPr>
          <p:cNvPr id="3" name="Slide Number Placeholder 2"/>
          <p:cNvSpPr>
            <a:spLocks noGrp="1"/>
          </p:cNvSpPr>
          <p:nvPr>
            <p:ph type="sldNum" sz="quarter" idx="11"/>
          </p:nvPr>
        </p:nvSpPr>
        <p:spPr/>
        <p:txBody>
          <a:bodyPr/>
          <a:lstStyle/>
          <a:p>
            <a:pPr>
              <a:defRPr/>
            </a:pPr>
            <a:fld id="{8E4519B1-7029-6247-A3CF-7DEB78894A92}" type="slidenum">
              <a:rPr lang="en-US" smtClean="0"/>
              <a:pPr>
                <a:defRPr/>
              </a:pPr>
              <a:t>9</a:t>
            </a:fld>
            <a:endParaRPr lang="en-US" dirty="0"/>
          </a:p>
        </p:txBody>
      </p:sp>
      <p:sp>
        <p:nvSpPr>
          <p:cNvPr id="4" name="Footer Placeholder 3"/>
          <p:cNvSpPr>
            <a:spLocks noGrp="1"/>
          </p:cNvSpPr>
          <p:nvPr>
            <p:ph type="ftr" sz="quarter" idx="13"/>
          </p:nvPr>
        </p:nvSpPr>
        <p:spPr/>
        <p:txBody>
          <a:bodyPr/>
          <a:lstStyle/>
          <a:p>
            <a:pPr>
              <a:defRPr/>
            </a:pPr>
            <a:r>
              <a:rPr lang="en-US" dirty="0"/>
              <a:t>Explaining ASA, SAS, and SSS</a:t>
            </a:r>
          </a:p>
        </p:txBody>
      </p:sp>
    </p:spTree>
    <p:extLst>
      <p:ext uri="{BB962C8B-B14F-4D97-AF65-F5344CB8AC3E}">
        <p14:creationId xmlns:p14="http://schemas.microsoft.com/office/powerpoint/2010/main" val="2074156511"/>
      </p:ext>
    </p:extLst>
  </p:cSld>
  <p:clrMapOvr>
    <a:masterClrMapping/>
  </p:clrMapOvr>
  <p:transition spd="slow"/>
</p:sld>
</file>

<file path=ppt/theme/theme1.xml><?xml version="1.0" encoding="utf-8"?>
<a:theme xmlns:a="http://schemas.openxmlformats.org/drawingml/2006/main" name="Enhanced Instruc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14143</TotalTime>
  <Words>1126</Words>
  <Application>Microsoft Office PowerPoint</Application>
  <PresentationFormat>On-screen Show (4:3)</PresentationFormat>
  <Paragraphs>130</Paragraphs>
  <Slides>21</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Calibri</vt:lpstr>
      <vt:lpstr>Myriad Pro</vt:lpstr>
      <vt:lpstr>Zapf Dingbats</vt:lpstr>
      <vt:lpstr>Enhanced Instruction template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Walch Education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Walch Education</dc:creator>
  <cp:keywords/>
  <dc:description/>
  <cp:lastModifiedBy>Mary Donlan</cp:lastModifiedBy>
  <cp:revision>249</cp:revision>
  <dcterms:created xsi:type="dcterms:W3CDTF">2012-02-22T19:14:19Z</dcterms:created>
  <dcterms:modified xsi:type="dcterms:W3CDTF">2022-02-24T15:58:09Z</dcterms:modified>
  <cp:category/>
</cp:coreProperties>
</file>