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58" r:id="rId2"/>
    <p:sldId id="466" r:id="rId3"/>
    <p:sldId id="465" r:id="rId4"/>
    <p:sldId id="459" r:id="rId5"/>
    <p:sldId id="460" r:id="rId6"/>
    <p:sldId id="462" r:id="rId7"/>
    <p:sldId id="463" r:id="rId8"/>
    <p:sldId id="464" r:id="rId9"/>
    <p:sldId id="467" r:id="rId10"/>
    <p:sldId id="256" r:id="rId11"/>
    <p:sldId id="258" r:id="rId12"/>
    <p:sldId id="434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290" r:id="rId22"/>
    <p:sldId id="294" r:id="rId23"/>
    <p:sldId id="295" r:id="rId24"/>
    <p:sldId id="296" r:id="rId25"/>
    <p:sldId id="363" r:id="rId26"/>
    <p:sldId id="468" r:id="rId27"/>
    <p:sldId id="455" r:id="rId28"/>
    <p:sldId id="431" r:id="rId29"/>
    <p:sldId id="443" r:id="rId30"/>
    <p:sldId id="444" r:id="rId31"/>
    <p:sldId id="456" r:id="rId32"/>
    <p:sldId id="469" r:id="rId33"/>
    <p:sldId id="470" r:id="rId34"/>
    <p:sldId id="471" r:id="rId35"/>
    <p:sldId id="472" r:id="rId36"/>
    <p:sldId id="473" r:id="rId37"/>
    <p:sldId id="474" r:id="rId38"/>
    <p:sldId id="475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5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8667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48" y="48"/>
      </p:cViewPr>
      <p:guideLst>
        <p:guide orient="horz" pos="1795"/>
        <p:guide pos="2881"/>
      </p:guideLst>
    </p:cSldViewPr>
  </p:slideViewPr>
  <p:outlineViewPr>
    <p:cViewPr>
      <p:scale>
        <a:sx n="33" d="100"/>
        <a:sy n="33" d="100"/>
      </p:scale>
      <p:origin x="0" y="16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w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2/24/2022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1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10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www.walch.com</a:t>
            </a:r>
            <a:r>
              <a:rPr lang="en-US" dirty="0"/>
              <a:t>/</a:t>
            </a:r>
            <a:r>
              <a:rPr lang="en-US" dirty="0" err="1"/>
              <a:t>ei</a:t>
            </a:r>
            <a:r>
              <a:rPr lang="en-US" dirty="0"/>
              <a:t>/00119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0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www.walch.com</a:t>
            </a:r>
            <a:r>
              <a:rPr lang="en-US" dirty="0"/>
              <a:t>/</a:t>
            </a:r>
            <a:r>
              <a:rPr lang="en-US" dirty="0" err="1"/>
              <a:t>ei</a:t>
            </a:r>
            <a:r>
              <a:rPr lang="en-US" dirty="0"/>
              <a:t>/00120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7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2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3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/>
              <a:t>Common Core State Standard: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G–CO.7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4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cs typeface="Arial"/>
              </a:rPr>
              <a:pPr eaLnBrk="1" hangingPunct="1"/>
              <a:t>5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cs typeface="Arial"/>
              </a:rPr>
              <a:pPr eaLnBrk="1" hangingPunct="1"/>
              <a:t>6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7291061-5E00-F145-8267-2C6C73D23E2C}" type="slidenum">
              <a:rPr lang="en-US" sz="1200">
                <a:latin typeface="Arial"/>
                <a:cs typeface="Arial"/>
              </a:rPr>
              <a:pPr eaLnBrk="1" hangingPunct="1"/>
              <a:t>7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Connection to the Lesson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• Students will use the definition of congruence in terms of rigid motions to identify congruent parts of triangles.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7291061-5E00-F145-8267-2C6C73D23E2C}" type="slidenum">
              <a:rPr lang="en-US" sz="1200">
                <a:latin typeface="Arial"/>
                <a:cs typeface="Arial"/>
              </a:rPr>
              <a:pPr eaLnBrk="1" hangingPunct="1"/>
              <a:t>8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SS Agnostic PPT bgd Instruction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5283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SS Agnostic PPT bgd Warm-UpC_300RGBm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5.6.1: Triangle Congruency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3" r:id="rId5"/>
    <p:sldLayoutId id="2147483714" r:id="rId6"/>
    <p:sldLayoutId id="2147483715" r:id="rId7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1.emf"/><Relationship Id="rId9" Type="http://schemas.openxmlformats.org/officeDocument/2006/relationships/image" Target="../media/image20.png"/><Relationship Id="rId14" Type="http://schemas.openxmlformats.org/officeDocument/2006/relationships/image" Target="../media/image15.emf"/><Relationship Id="rId2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1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1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1022772" y="2186627"/>
            <a:ext cx="7896809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000" dirty="0">
                <a:latin typeface="Arial"/>
                <a:cs typeface="Arial"/>
              </a:rPr>
              <a:t>Triangle Congruency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2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</a:t>
            </a:r>
          </a:p>
          <a:p>
            <a:r>
              <a:rPr lang="en-US" dirty="0"/>
              <a:t>If a rigid motion or a series of rigid motions, including </a:t>
            </a:r>
            <a:r>
              <a:rPr lang="en-US" dirty="0">
                <a:solidFill>
                  <a:srgbClr val="C0504D"/>
                </a:solidFill>
              </a:rPr>
              <a:t>translations</a:t>
            </a:r>
            <a:r>
              <a:rPr lang="en-US" dirty="0"/>
              <a:t>, </a:t>
            </a:r>
            <a:r>
              <a:rPr lang="en-US" dirty="0">
                <a:solidFill>
                  <a:srgbClr val="C0504D"/>
                </a:solidFill>
              </a:rPr>
              <a:t>rotations</a:t>
            </a:r>
            <a:r>
              <a:rPr lang="en-US" dirty="0"/>
              <a:t>, or </a:t>
            </a:r>
            <a:r>
              <a:rPr lang="en-US" dirty="0">
                <a:solidFill>
                  <a:srgbClr val="C0504D"/>
                </a:solidFill>
              </a:rPr>
              <a:t>reflections</a:t>
            </a:r>
            <a:r>
              <a:rPr lang="en-US" dirty="0"/>
              <a:t>, is performed on a triangle, then the transformed triangle is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/>
              <a:t> to the original. </a:t>
            </a:r>
          </a:p>
          <a:p>
            <a:endParaRPr lang="en-US" dirty="0"/>
          </a:p>
          <a:p>
            <a:r>
              <a:rPr lang="en-US" dirty="0"/>
              <a:t>When two triangles are congruent, the </a:t>
            </a:r>
            <a:r>
              <a:rPr lang="en-US" dirty="0">
                <a:solidFill>
                  <a:srgbClr val="C0504D"/>
                </a:solidFill>
              </a:rPr>
              <a:t>corresponding angles </a:t>
            </a:r>
            <a:r>
              <a:rPr lang="en-US" dirty="0"/>
              <a:t>have the same measures and the </a:t>
            </a:r>
            <a:r>
              <a:rPr lang="en-US" dirty="0">
                <a:solidFill>
                  <a:srgbClr val="C0504D"/>
                </a:solidFill>
              </a:rPr>
              <a:t>corresponding sides </a:t>
            </a:r>
            <a:r>
              <a:rPr lang="en-US" dirty="0"/>
              <a:t>have the same lengths. </a:t>
            </a:r>
          </a:p>
          <a:p>
            <a:endParaRPr lang="en-US" dirty="0"/>
          </a:p>
          <a:p>
            <a:r>
              <a:rPr lang="en-US" dirty="0"/>
              <a:t>It is possible to determine whether triangles are congruent based on the </a:t>
            </a:r>
            <a:r>
              <a:rPr lang="en-US" dirty="0">
                <a:solidFill>
                  <a:srgbClr val="C0504D"/>
                </a:solidFill>
              </a:rPr>
              <a:t>angle measures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lengths of the sides </a:t>
            </a:r>
            <a:r>
              <a:rPr lang="en-US" dirty="0"/>
              <a:t>of the triangles.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15282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</a:t>
            </a:r>
            <a:endParaRPr lang="en-US" sz="2000" b="1" dirty="0">
              <a:ea typeface="+mn-ea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To determine whether two triangles are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/>
              <a:t>, you must observe the </a:t>
            </a:r>
            <a:r>
              <a:rPr lang="en-US" dirty="0">
                <a:solidFill>
                  <a:srgbClr val="C0504D"/>
                </a:solidFill>
              </a:rPr>
              <a:t>angle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measures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side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lengths</a:t>
            </a:r>
            <a:r>
              <a:rPr lang="en-US" dirty="0"/>
              <a:t> of the triangles.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When a triangle is </a:t>
            </a:r>
            <a:r>
              <a:rPr lang="en-US" dirty="0">
                <a:solidFill>
                  <a:srgbClr val="C0504D"/>
                </a:solidFill>
              </a:rPr>
              <a:t>transformed</a:t>
            </a:r>
            <a:r>
              <a:rPr lang="en-US" dirty="0"/>
              <a:t> by a series of rigid motions, the angles are images of each other and are called </a:t>
            </a:r>
            <a:r>
              <a:rPr lang="en-US" dirty="0">
                <a:solidFill>
                  <a:srgbClr val="C0504D"/>
                </a:solidFill>
              </a:rPr>
              <a:t>corresponding angles</a:t>
            </a:r>
            <a:r>
              <a:rPr lang="en-US" dirty="0"/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Corresponding angles are a pair of angles in a </a:t>
            </a:r>
            <a:r>
              <a:rPr lang="en-US" dirty="0">
                <a:solidFill>
                  <a:srgbClr val="C0504D"/>
                </a:solidFill>
              </a:rPr>
              <a:t>similar position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23680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3" imgW="190500" imgH="330200" progId="Equation.DSMT4">
                  <p:embed/>
                </p:oleObj>
              </mc:Choice>
              <mc:Fallback>
                <p:oleObj name="Equation" r:id="rId3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4718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Equation" r:id="rId5" imgW="190500" imgH="330200" progId="Equation.DSMT4">
                  <p:embed/>
                </p:oleObj>
              </mc:Choice>
              <mc:Fallback>
                <p:oleObj name="Equation" r:id="rId5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95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Equation" r:id="rId6" imgW="190500" imgH="330200" progId="Equation.DSMT4">
                  <p:embed/>
                </p:oleObj>
              </mc:Choice>
              <mc:Fallback>
                <p:oleObj name="Equation" r:id="rId6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864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10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96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Equation" r:id="rId9" imgW="190500" imgH="330200" progId="Equation.DSMT4">
                  <p:embed/>
                </p:oleObj>
              </mc:Choice>
              <mc:Fallback>
                <p:oleObj name="Equation" r:id="rId9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81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576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If two triangles are congruent, then </a:t>
            </a:r>
            <a:r>
              <a:rPr lang="en-US" dirty="0">
                <a:solidFill>
                  <a:srgbClr val="C0504D"/>
                </a:solidFill>
              </a:rPr>
              <a:t>any pair of corresponding angles </a:t>
            </a:r>
            <a:r>
              <a:rPr lang="en-US" dirty="0"/>
              <a:t>is also congruent.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When a triangle is transformed by a series of rigid motions, the sides are also images of each other and are called </a:t>
            </a:r>
            <a:r>
              <a:rPr lang="en-US" dirty="0">
                <a:solidFill>
                  <a:srgbClr val="C0504D"/>
                </a:solidFill>
              </a:rPr>
              <a:t>corresponding sides</a:t>
            </a:r>
            <a:r>
              <a:rPr lang="en-US" dirty="0"/>
              <a:t>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Corresponding sides are the sides of two figures that lie in the </a:t>
            </a:r>
            <a:r>
              <a:rPr lang="en-US" dirty="0">
                <a:solidFill>
                  <a:srgbClr val="C0504D"/>
                </a:solidFill>
              </a:rPr>
              <a:t>same position relative </a:t>
            </a:r>
            <a:r>
              <a:rPr lang="en-US" dirty="0"/>
              <a:t>to the figure.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If two triangles are congruent, then </a:t>
            </a:r>
            <a:r>
              <a:rPr lang="en-US" dirty="0">
                <a:solidFill>
                  <a:srgbClr val="C0504D"/>
                </a:solidFill>
              </a:rPr>
              <a:t>any pair of corresponding sides</a:t>
            </a:r>
            <a:r>
              <a:rPr lang="en-US" dirty="0"/>
              <a:t> is also congruent.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228144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Congruent triangles have </a:t>
            </a:r>
            <a:r>
              <a:rPr lang="en-US" dirty="0">
                <a:solidFill>
                  <a:srgbClr val="C0504D"/>
                </a:solidFill>
              </a:rPr>
              <a:t>three pairs of corresponding angles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three pairs of corresponding sides</a:t>
            </a:r>
            <a:r>
              <a:rPr lang="en-US" dirty="0"/>
              <a:t>, for a total of six pairs of corresponding parts.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If two or more triangles are proven congruent, then all of their corresponding parts are congruent as well.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This postulate is known as </a:t>
            </a:r>
            <a:r>
              <a:rPr lang="en-US" dirty="0">
                <a:solidFill>
                  <a:srgbClr val="C0504D"/>
                </a:solidFill>
              </a:rPr>
              <a:t>Corresponding Parts of Congruent Triangles are Congruent (CPCTC)</a:t>
            </a:r>
            <a:r>
              <a:rPr lang="en-US" dirty="0"/>
              <a:t>. 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C0504D"/>
                </a:solidFill>
              </a:rPr>
              <a:t>postulate</a:t>
            </a:r>
            <a:r>
              <a:rPr lang="en-US" dirty="0"/>
              <a:t> is a true statement that does not require a proof.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710671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The corresponding angles and sides can be determined by the order of the letters.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If        </a:t>
            </a:r>
            <a:r>
              <a:rPr lang="en-US" b="1" dirty="0">
                <a:latin typeface="Symbol" charset="2"/>
                <a:cs typeface="Symbol" charset="2"/>
              </a:rPr>
              <a:t>          </a:t>
            </a:r>
            <a:r>
              <a:rPr lang="en-US" dirty="0"/>
              <a:t>is congruent to </a:t>
            </a:r>
            <a:r>
              <a:rPr lang="en-US" b="1" dirty="0"/>
              <a:t>          </a:t>
            </a:r>
            <a:r>
              <a:rPr lang="en-US" dirty="0"/>
              <a:t>, the angles of the two triangles correspond in the same order as they are named.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Use the symbol → to show that two parts are corresponding.</a:t>
            </a:r>
          </a:p>
          <a:p>
            <a:pPr marL="461772"/>
            <a:r>
              <a:rPr lang="en-US" dirty="0"/>
              <a:t>		Angle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/>
              <a:t> → Angle </a:t>
            </a:r>
            <a:r>
              <a:rPr lang="en-US" i="1" dirty="0">
                <a:solidFill>
                  <a:srgbClr val="C0504D"/>
                </a:solidFill>
              </a:rPr>
              <a:t>D</a:t>
            </a:r>
            <a:r>
              <a:rPr lang="en-US" dirty="0"/>
              <a:t>; they are equivalent.</a:t>
            </a:r>
          </a:p>
          <a:p>
            <a:pPr marL="461772"/>
            <a:r>
              <a:rPr lang="en-US" dirty="0"/>
              <a:t>		Angle </a:t>
            </a:r>
            <a:r>
              <a:rPr lang="en-US" i="1" dirty="0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→ Angle </a:t>
            </a:r>
            <a:r>
              <a:rPr lang="en-US" i="1" dirty="0">
                <a:solidFill>
                  <a:srgbClr val="C0504D"/>
                </a:solidFill>
              </a:rPr>
              <a:t>E</a:t>
            </a:r>
            <a:r>
              <a:rPr lang="en-US" dirty="0"/>
              <a:t>; they are equivalent.</a:t>
            </a:r>
          </a:p>
          <a:p>
            <a:pPr marL="461772"/>
            <a:r>
              <a:rPr lang="en-US" dirty="0"/>
              <a:t>		Angle 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→ Angle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/>
              <a:t>; they are equivalent.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89242"/>
              </p:ext>
            </p:extLst>
          </p:nvPr>
        </p:nvGraphicFramePr>
        <p:xfrm>
          <a:off x="1327469" y="2045349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3" name="Equation" r:id="rId3" imgW="876300" imgH="292100" progId="Equation.DSMT4">
                  <p:embed/>
                </p:oleObj>
              </mc:Choice>
              <mc:Fallback>
                <p:oleObj name="Equation" r:id="rId3" imgW="876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7469" y="2045349"/>
                        <a:ext cx="87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25542"/>
              </p:ext>
            </p:extLst>
          </p:nvPr>
        </p:nvGraphicFramePr>
        <p:xfrm>
          <a:off x="4391610" y="2045349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4" name="Equation" r:id="rId5" imgW="850900" imgH="279400" progId="Equation.DSMT4">
                  <p:embed/>
                </p:oleObj>
              </mc:Choice>
              <mc:Fallback>
                <p:oleObj name="Equation" r:id="rId5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1610" y="2045349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9065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>
              <a:spcBef>
                <a:spcPts val="24"/>
              </a:spcBef>
              <a:spcAft>
                <a:spcPts val="1200"/>
              </a:spcAft>
            </a:pPr>
            <a:r>
              <a:rPr lang="en-US" dirty="0"/>
              <a:t>The corresponding angles are used to name the corresponding sides.</a:t>
            </a:r>
          </a:p>
          <a:p>
            <a:pPr marL="461772"/>
            <a:r>
              <a:rPr lang="en-US" dirty="0"/>
              <a:t>		         ; they are equivalent.</a:t>
            </a:r>
          </a:p>
          <a:p>
            <a:pPr marL="461772"/>
            <a:endParaRPr lang="en-US" dirty="0"/>
          </a:p>
          <a:p>
            <a:pPr marL="461772"/>
            <a:r>
              <a:rPr lang="en-US" dirty="0"/>
              <a:t> 	              ; they are equivalent.</a:t>
            </a:r>
          </a:p>
          <a:p>
            <a:pPr marL="461772"/>
            <a:endParaRPr lang="en-US" dirty="0"/>
          </a:p>
          <a:p>
            <a:pPr marL="461772"/>
            <a:r>
              <a:rPr lang="en-US" dirty="0"/>
              <a:t>		         ; they are equivalent.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83603"/>
              </p:ext>
            </p:extLst>
          </p:nvPr>
        </p:nvGraphicFramePr>
        <p:xfrm>
          <a:off x="1496086" y="2047691"/>
          <a:ext cx="132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60" name="Equation" r:id="rId3" imgW="1320800" imgH="355600" progId="Equation.DSMT4">
                  <p:embed/>
                </p:oleObj>
              </mc:Choice>
              <mc:Fallback>
                <p:oleObj name="Equation" r:id="rId3" imgW="13208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086" y="2047691"/>
                        <a:ext cx="1320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90177"/>
              </p:ext>
            </p:extLst>
          </p:nvPr>
        </p:nvGraphicFramePr>
        <p:xfrm>
          <a:off x="1508786" y="2917264"/>
          <a:ext cx="1308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61" name="Equation" r:id="rId5" imgW="1308100" imgH="368300" progId="Equation.DSMT4">
                  <p:embed/>
                </p:oleObj>
              </mc:Choice>
              <mc:Fallback>
                <p:oleObj name="Equation" r:id="rId5" imgW="13081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786" y="2917264"/>
                        <a:ext cx="1308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65672"/>
              </p:ext>
            </p:extLst>
          </p:nvPr>
        </p:nvGraphicFramePr>
        <p:xfrm>
          <a:off x="1496086" y="3818358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62" name="Equation" r:id="rId7" imgW="1333500" imgH="368300" progId="Equation.DSMT4">
                  <p:embed/>
                </p:oleObj>
              </mc:Choice>
              <mc:Fallback>
                <p:oleObj name="Equation" r:id="rId7" imgW="1333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6086" y="3818358"/>
                        <a:ext cx="1333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753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>
              <a:spcBef>
                <a:spcPts val="24"/>
              </a:spcBef>
              <a:spcAft>
                <a:spcPts val="1200"/>
              </a:spcAft>
            </a:pPr>
            <a:r>
              <a:rPr lang="en-US" dirty="0"/>
              <a:t>Observe the diagrams of           </a:t>
            </a:r>
            <a:r>
              <a:rPr lang="en-US" sz="2000" dirty="0"/>
              <a:t> </a:t>
            </a:r>
            <a:r>
              <a:rPr lang="en-US" dirty="0"/>
              <a:t>and          .</a:t>
            </a:r>
          </a:p>
          <a:p>
            <a:pPr marL="461772"/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46854"/>
              </p:ext>
            </p:extLst>
          </p:nvPr>
        </p:nvGraphicFramePr>
        <p:xfrm>
          <a:off x="4114372" y="116348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0" name="Equation" r:id="rId3" imgW="876300" imgH="292100" progId="Equation.DSMT4">
                  <p:embed/>
                </p:oleObj>
              </mc:Choice>
              <mc:Fallback>
                <p:oleObj name="Equation" r:id="rId3" imgW="876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372" y="1163480"/>
                        <a:ext cx="87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79985"/>
              </p:ext>
            </p:extLst>
          </p:nvPr>
        </p:nvGraphicFramePr>
        <p:xfrm>
          <a:off x="5707077" y="116348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1" name="Equation" r:id="rId5" imgW="850900" imgH="279400" progId="Equation.DSMT4">
                  <p:embed/>
                </p:oleObj>
              </mc:Choice>
              <mc:Fallback>
                <p:oleObj name="Equation" r:id="rId5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7077" y="1163480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67304"/>
              </p:ext>
            </p:extLst>
          </p:nvPr>
        </p:nvGraphicFramePr>
        <p:xfrm>
          <a:off x="729050" y="170406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2" name="Equation" r:id="rId7" imgW="1955800" imgH="292100" progId="Equation.DSMT4">
                  <p:embed/>
                </p:oleObj>
              </mc:Choice>
              <mc:Fallback>
                <p:oleObj name="Equation" r:id="rId7" imgW="195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050" y="1704060"/>
                        <a:ext cx="1955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50" y="2140080"/>
            <a:ext cx="3923056" cy="1819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590" y="2140080"/>
            <a:ext cx="3923056" cy="1908514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81940"/>
              </p:ext>
            </p:extLst>
          </p:nvPr>
        </p:nvGraphicFramePr>
        <p:xfrm>
          <a:off x="6047868" y="4249738"/>
          <a:ext cx="1206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3" name="Equation" r:id="rId11" imgW="1206500" imgH="355600" progId="Equation.DSMT4">
                  <p:embed/>
                </p:oleObj>
              </mc:Choice>
              <mc:Fallback>
                <p:oleObj name="Equation" r:id="rId11" imgW="1206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7868" y="4249738"/>
                        <a:ext cx="1206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66630"/>
              </p:ext>
            </p:extLst>
          </p:nvPr>
        </p:nvGraphicFramePr>
        <p:xfrm>
          <a:off x="6054218" y="4702175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4" name="Equation" r:id="rId13" imgW="1193800" imgH="368300" progId="Equation.DSMT4">
                  <p:embed/>
                </p:oleObj>
              </mc:Choice>
              <mc:Fallback>
                <p:oleObj name="Equation" r:id="rId13" imgW="1193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54218" y="4702175"/>
                        <a:ext cx="1193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48093"/>
              </p:ext>
            </p:extLst>
          </p:nvPr>
        </p:nvGraphicFramePr>
        <p:xfrm>
          <a:off x="6041518" y="5138738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5" name="Equation" r:id="rId15" imgW="1219200" imgH="368300" progId="Equation.DSMT4">
                  <p:embed/>
                </p:oleObj>
              </mc:Choice>
              <mc:Fallback>
                <p:oleObj name="Equation" r:id="rId15" imgW="1219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1518" y="5138738"/>
                        <a:ext cx="1219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59639"/>
              </p:ext>
            </p:extLst>
          </p:nvPr>
        </p:nvGraphicFramePr>
        <p:xfrm>
          <a:off x="2068278" y="4287838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6" name="Equation" r:id="rId17" imgW="1244600" imgH="279400" progId="Equation.DSMT4">
                  <p:embed/>
                </p:oleObj>
              </mc:Choice>
              <mc:Fallback>
                <p:oleObj name="Equation" r:id="rId17" imgW="1244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68278" y="4287838"/>
                        <a:ext cx="1244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86105"/>
              </p:ext>
            </p:extLst>
          </p:nvPr>
        </p:nvGraphicFramePr>
        <p:xfrm>
          <a:off x="2068278" y="4746625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7" name="Equation" r:id="rId19" imgW="1244600" imgH="279400" progId="Equation.DSMT4">
                  <p:embed/>
                </p:oleObj>
              </mc:Choice>
              <mc:Fallback>
                <p:oleObj name="Equation" r:id="rId19" imgW="1244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68278" y="4746625"/>
                        <a:ext cx="1244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46291"/>
              </p:ext>
            </p:extLst>
          </p:nvPr>
        </p:nvGraphicFramePr>
        <p:xfrm>
          <a:off x="2061928" y="5176838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8" name="Equation" r:id="rId21" imgW="1257300" imgH="292100" progId="Equation.DSMT4">
                  <p:embed/>
                </p:oleObj>
              </mc:Choice>
              <mc:Fallback>
                <p:oleObj name="Equation" r:id="rId21" imgW="1257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61928" y="5176838"/>
                        <a:ext cx="1257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202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By observing the angles and sides of two triangles, it is possible to determine if the triangles are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/>
              <a:t>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Two triangles are congruent if the </a:t>
            </a:r>
            <a:r>
              <a:rPr lang="en-US" dirty="0">
                <a:solidFill>
                  <a:srgbClr val="C0504D"/>
                </a:solidFill>
              </a:rPr>
              <a:t>corresponding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angles</a:t>
            </a:r>
            <a:r>
              <a:rPr lang="en-US" dirty="0"/>
              <a:t> are congruent and </a:t>
            </a:r>
            <a:r>
              <a:rPr lang="en-US" dirty="0">
                <a:solidFill>
                  <a:srgbClr val="C0504D"/>
                </a:solidFill>
              </a:rPr>
              <a:t>corresponding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sides</a:t>
            </a:r>
            <a:r>
              <a:rPr lang="en-US" dirty="0"/>
              <a:t> are congruent.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Notice the number of </a:t>
            </a:r>
            <a:r>
              <a:rPr lang="en-US" dirty="0">
                <a:solidFill>
                  <a:srgbClr val="C0504D"/>
                </a:solidFill>
              </a:rPr>
              <a:t>tick marks </a:t>
            </a:r>
            <a:r>
              <a:rPr lang="en-US" dirty="0"/>
              <a:t>on each side of the triangles in the diagram.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tick marks show the sides that are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880859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Compare the number of tick marks on the sides of </a:t>
            </a:r>
            <a:r>
              <a:rPr lang="en-US" b="1" dirty="0"/>
              <a:t>        </a:t>
            </a:r>
          </a:p>
          <a:p>
            <a:r>
              <a:rPr lang="en-US" b="1" dirty="0"/>
              <a:t>               </a:t>
            </a:r>
            <a:r>
              <a:rPr lang="en-US" dirty="0"/>
              <a:t>to the tick marks on the sides of </a:t>
            </a:r>
            <a:r>
              <a:rPr lang="en-US" b="1" dirty="0"/>
              <a:t>         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Match the number of tick marks on one side of one triangle to the side with the same number of tick marks on the second triangle.</a:t>
            </a:r>
          </a:p>
          <a:p>
            <a:pPr marL="914400" indent="-342900">
              <a:buFont typeface="Arial"/>
              <a:buChar char="•"/>
            </a:pPr>
            <a:r>
              <a:rPr lang="en-US" dirty="0"/>
              <a:t>      and       each have </a:t>
            </a:r>
            <a:r>
              <a:rPr lang="en-US" dirty="0">
                <a:solidFill>
                  <a:srgbClr val="C0504D"/>
                </a:solidFill>
              </a:rPr>
              <a:t>one tick mark</a:t>
            </a:r>
            <a:r>
              <a:rPr lang="en-US" dirty="0"/>
              <a:t>, so the two sides are congruent.</a:t>
            </a:r>
          </a:p>
          <a:p>
            <a:pPr marL="914400" indent="-342900">
              <a:buFont typeface="Arial"/>
              <a:buChar char="•"/>
            </a:pPr>
            <a:r>
              <a:rPr lang="en-US" dirty="0"/>
              <a:t>      and       each have </a:t>
            </a:r>
            <a:r>
              <a:rPr lang="en-US" dirty="0">
                <a:solidFill>
                  <a:srgbClr val="C0504D"/>
                </a:solidFill>
              </a:rPr>
              <a:t>two tick marks</a:t>
            </a:r>
            <a:r>
              <a:rPr lang="en-US" dirty="0"/>
              <a:t>, so the two sides are congruent.</a:t>
            </a:r>
          </a:p>
          <a:p>
            <a:pPr marL="914400" indent="-342900">
              <a:buFont typeface="Arial"/>
              <a:buChar char="•"/>
            </a:pPr>
            <a:r>
              <a:rPr lang="en-US" dirty="0"/>
              <a:t>      and       each have </a:t>
            </a:r>
            <a:r>
              <a:rPr lang="en-US" dirty="0">
                <a:solidFill>
                  <a:srgbClr val="C0504D"/>
                </a:solidFill>
              </a:rPr>
              <a:t>three tick marks</a:t>
            </a:r>
            <a:r>
              <a:rPr lang="en-US" dirty="0"/>
              <a:t>, so the two sides are congruent.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59975"/>
              </p:ext>
            </p:extLst>
          </p:nvPr>
        </p:nvGraphicFramePr>
        <p:xfrm>
          <a:off x="1072938" y="1666282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5" name="Equation" r:id="rId3" imgW="876300" imgH="292100" progId="Equation.DSMT4">
                  <p:embed/>
                </p:oleObj>
              </mc:Choice>
              <mc:Fallback>
                <p:oleObj name="Equation" r:id="rId3" imgW="876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2938" y="1666282"/>
                        <a:ext cx="87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78325"/>
              </p:ext>
            </p:extLst>
          </p:nvPr>
        </p:nvGraphicFramePr>
        <p:xfrm>
          <a:off x="6362764" y="1667618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6" name="Equation" r:id="rId5" imgW="850900" imgH="279400" progId="Equation.DSMT4">
                  <p:embed/>
                </p:oleObj>
              </mc:Choice>
              <mc:Fallback>
                <p:oleObj name="Equation" r:id="rId5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2764" y="1667618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24480"/>
              </p:ext>
            </p:extLst>
          </p:nvPr>
        </p:nvGraphicFramePr>
        <p:xfrm>
          <a:off x="1663700" y="3209925"/>
          <a:ext cx="45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7" name="Equation" r:id="rId7" imgW="457200" imgH="355600" progId="Equation.DSMT4">
                  <p:embed/>
                </p:oleObj>
              </mc:Choice>
              <mc:Fallback>
                <p:oleObj name="Equation" r:id="rId7" imgW="457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3700" y="3209925"/>
                        <a:ext cx="457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24941"/>
              </p:ext>
            </p:extLst>
          </p:nvPr>
        </p:nvGraphicFramePr>
        <p:xfrm>
          <a:off x="2744845" y="3209925"/>
          <a:ext cx="46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8" name="Equation" r:id="rId9" imgW="469900" imgH="355600" progId="Equation.DSMT4">
                  <p:embed/>
                </p:oleObj>
              </mc:Choice>
              <mc:Fallback>
                <p:oleObj name="Equation" r:id="rId9" imgW="469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4845" y="3209925"/>
                        <a:ext cx="469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96533"/>
              </p:ext>
            </p:extLst>
          </p:nvPr>
        </p:nvGraphicFramePr>
        <p:xfrm>
          <a:off x="1657350" y="4002088"/>
          <a:ext cx="469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9" name="Equation" r:id="rId11" imgW="469900" imgH="368300" progId="Equation.DSMT4">
                  <p:embed/>
                </p:oleObj>
              </mc:Choice>
              <mc:Fallback>
                <p:oleObj name="Equation" r:id="rId11" imgW="469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57350" y="4002088"/>
                        <a:ext cx="469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92193"/>
              </p:ext>
            </p:extLst>
          </p:nvPr>
        </p:nvGraphicFramePr>
        <p:xfrm>
          <a:off x="2757488" y="4014788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0" name="Equation" r:id="rId13" imgW="444500" imgH="355600" progId="Equation.DSMT4">
                  <p:embed/>
                </p:oleObj>
              </mc:Choice>
              <mc:Fallback>
                <p:oleObj name="Equation" r:id="rId13" imgW="444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57488" y="4014788"/>
                        <a:ext cx="44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43684"/>
              </p:ext>
            </p:extLst>
          </p:nvPr>
        </p:nvGraphicFramePr>
        <p:xfrm>
          <a:off x="1637907" y="4813300"/>
          <a:ext cx="482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1" name="Equation" r:id="rId15" imgW="482600" imgH="368300" progId="Equation.DSMT4">
                  <p:embed/>
                </p:oleObj>
              </mc:Choice>
              <mc:Fallback>
                <p:oleObj name="Equation" r:id="rId15" imgW="4826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7907" y="4813300"/>
                        <a:ext cx="482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44435"/>
              </p:ext>
            </p:extLst>
          </p:nvPr>
        </p:nvGraphicFramePr>
        <p:xfrm>
          <a:off x="2751138" y="4812906"/>
          <a:ext cx="45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2" name="Equation" r:id="rId17" imgW="457200" imgH="355600" progId="Equation.DSMT4">
                  <p:embed/>
                </p:oleObj>
              </mc:Choice>
              <mc:Fallback>
                <p:oleObj name="Equation" r:id="rId17" imgW="457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51138" y="4812906"/>
                        <a:ext cx="457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775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49" y="499729"/>
            <a:ext cx="8083741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C0504D"/>
                </a:solidFill>
              </a:rPr>
              <a:t>arcs</a:t>
            </a:r>
            <a:r>
              <a:rPr lang="en-US" dirty="0"/>
              <a:t> on the angles show the angles that are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Compare the </a:t>
            </a:r>
            <a:r>
              <a:rPr lang="en-US" dirty="0">
                <a:solidFill>
                  <a:srgbClr val="C0504D"/>
                </a:solidFill>
              </a:rPr>
              <a:t>number of arcs </a:t>
            </a:r>
            <a:r>
              <a:rPr lang="en-US" dirty="0"/>
              <a:t>on the angles of    </a:t>
            </a:r>
            <a:r>
              <a:rPr lang="en-US" b="1" dirty="0"/>
              <a:t>        </a:t>
            </a:r>
            <a:r>
              <a:rPr lang="en-US" dirty="0"/>
              <a:t>to the number of arcs on the angles of   </a:t>
            </a:r>
            <a:r>
              <a:rPr lang="en-US" b="1" dirty="0"/>
              <a:t>        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13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Match the arcs on one angle of one triangle to the angle with the same number of arcs on the second triangle.</a:t>
            </a:r>
          </a:p>
          <a:p>
            <a:pPr marL="914400" indent="-34290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D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one arc</a:t>
            </a:r>
            <a:r>
              <a:rPr lang="en-US" dirty="0"/>
              <a:t>, so the two angles are congruent.</a:t>
            </a:r>
          </a:p>
          <a:p>
            <a:pPr marL="914400" indent="-34290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E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two arcs</a:t>
            </a:r>
            <a:r>
              <a:rPr lang="en-US" dirty="0"/>
              <a:t>, so the two angles are congruent.</a:t>
            </a:r>
          </a:p>
          <a:p>
            <a:pPr marL="914400" indent="-34290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three arcs</a:t>
            </a:r>
            <a:r>
              <a:rPr lang="en-US" dirty="0"/>
              <a:t>, so the two angles are congruent.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816192"/>
              </p:ext>
            </p:extLst>
          </p:nvPr>
        </p:nvGraphicFramePr>
        <p:xfrm>
          <a:off x="7297665" y="1874758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3" name="Equation" r:id="rId3" imgW="876300" imgH="292100" progId="Equation.DSMT4">
                  <p:embed/>
                </p:oleObj>
              </mc:Choice>
              <mc:Fallback>
                <p:oleObj name="Equation" r:id="rId3" imgW="876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7665" y="1874758"/>
                        <a:ext cx="87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54759"/>
              </p:ext>
            </p:extLst>
          </p:nvPr>
        </p:nvGraphicFramePr>
        <p:xfrm>
          <a:off x="5952536" y="2258397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4" name="Equation" r:id="rId5" imgW="850900" imgH="279400" progId="Equation.DSMT4">
                  <p:embed/>
                </p:oleObj>
              </mc:Choice>
              <mc:Fallback>
                <p:oleObj name="Equation" r:id="rId5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536" y="2258397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47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875720" y="2306943"/>
            <a:ext cx="7896809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8000" dirty="0">
                <a:latin typeface="Arial"/>
                <a:cs typeface="Arial"/>
              </a:rPr>
              <a:t>Warm-Up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If the sides and angles are not labeled as congruent, you can use a </a:t>
            </a:r>
            <a:r>
              <a:rPr lang="en-US" dirty="0">
                <a:solidFill>
                  <a:srgbClr val="C0504D"/>
                </a:solidFill>
              </a:rPr>
              <a:t>ruler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protractor</a:t>
            </a:r>
            <a:r>
              <a:rPr lang="en-US" dirty="0"/>
              <a:t> or construction methods to measure each of the angles and sides.</a:t>
            </a:r>
          </a:p>
          <a:p>
            <a:pPr marL="342900" indent="-342900">
              <a:spcBef>
                <a:spcPts val="24"/>
              </a:spcBef>
              <a:spcAft>
                <a:spcPts val="12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215592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b="1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ea typeface="+mn-ea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incorrectly identifying </a:t>
            </a:r>
            <a:r>
              <a:rPr lang="en-US" dirty="0"/>
              <a:t>corresponding parts of triangles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assuming</a:t>
            </a:r>
            <a:r>
              <a:rPr lang="en-US" dirty="0"/>
              <a:t> corresponding parts indicate congruent parts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assuming</a:t>
            </a:r>
            <a:r>
              <a:rPr lang="en-US" dirty="0"/>
              <a:t> alphabetical order indicates congruence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800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65651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Use </a:t>
            </a:r>
            <a:r>
              <a:rPr lang="en-US" dirty="0">
                <a:solidFill>
                  <a:srgbClr val="C0504D"/>
                </a:solidFill>
              </a:rPr>
              <a:t>corresponding parts </a:t>
            </a:r>
            <a:r>
              <a:rPr lang="en-US" dirty="0"/>
              <a:t>to identify the congruent triangles.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4729" y="2509622"/>
            <a:ext cx="3406317" cy="1883948"/>
            <a:chOff x="944729" y="2509622"/>
            <a:chExt cx="3406317" cy="1883948"/>
          </a:xfrm>
        </p:grpSpPr>
        <p:sp>
          <p:nvSpPr>
            <p:cNvPr id="6" name="TextBox 5"/>
            <p:cNvSpPr txBox="1"/>
            <p:nvPr/>
          </p:nvSpPr>
          <p:spPr>
            <a:xfrm>
              <a:off x="944729" y="3179089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A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866" y="2632325"/>
              <a:ext cx="3238953" cy="15774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33556" y="2509622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0845" y="3931905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64982" y="2377976"/>
            <a:ext cx="3377919" cy="1796520"/>
            <a:chOff x="5064982" y="2377976"/>
            <a:chExt cx="3377919" cy="1796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727" y="2740455"/>
              <a:ext cx="3219174" cy="14340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64982" y="3712831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J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1926" y="2377976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2083" y="3124331"/>
              <a:ext cx="31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T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Match the number of tick marks to identify the corresponding congruent sides. </a:t>
            </a:r>
          </a:p>
          <a:p>
            <a:pPr marL="512064">
              <a:spcAft>
                <a:spcPts val="1200"/>
              </a:spcAft>
            </a:pPr>
            <a:r>
              <a:rPr lang="en-US" dirty="0"/>
              <a:t>      and       each have </a:t>
            </a:r>
            <a:r>
              <a:rPr lang="en-US" dirty="0">
                <a:solidFill>
                  <a:srgbClr val="C0504D"/>
                </a:solidFill>
              </a:rPr>
              <a:t>one tick mark</a:t>
            </a:r>
            <a:r>
              <a:rPr lang="en-US" dirty="0"/>
              <a:t>; therefore, they are corresponding and congruent.</a:t>
            </a:r>
          </a:p>
          <a:p>
            <a:pPr marL="512064">
              <a:spcAft>
                <a:spcPts val="1200"/>
              </a:spcAft>
            </a:pPr>
            <a:r>
              <a:rPr lang="en-US" dirty="0"/>
              <a:t>      and       each have </a:t>
            </a:r>
            <a:r>
              <a:rPr lang="en-US" dirty="0">
                <a:solidFill>
                  <a:srgbClr val="C0504D"/>
                </a:solidFill>
              </a:rPr>
              <a:t>two tick marks</a:t>
            </a:r>
            <a:r>
              <a:rPr lang="en-US" dirty="0"/>
              <a:t>; therefore, they are corresponding and congruent.</a:t>
            </a:r>
          </a:p>
          <a:p>
            <a:pPr marL="512064">
              <a:spcAft>
                <a:spcPts val="1200"/>
              </a:spcAft>
            </a:pPr>
            <a:r>
              <a:rPr lang="en-US" dirty="0"/>
              <a:t>      and      each have </a:t>
            </a:r>
            <a:r>
              <a:rPr lang="en-US" dirty="0">
                <a:solidFill>
                  <a:srgbClr val="C0504D"/>
                </a:solidFill>
              </a:rPr>
              <a:t>three tick marks</a:t>
            </a:r>
            <a:r>
              <a:rPr lang="en-US" dirty="0"/>
              <a:t>; therefore, they are corresponding and congruent.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39520"/>
              </p:ext>
            </p:extLst>
          </p:nvPr>
        </p:nvGraphicFramePr>
        <p:xfrm>
          <a:off x="1209675" y="2534811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09" name="Equation" r:id="rId3" imgW="482600" imgH="355600" progId="Equation.DSMT4">
                  <p:embed/>
                </p:oleObj>
              </mc:Choice>
              <mc:Fallback>
                <p:oleObj name="Equation" r:id="rId3" imgW="4826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675" y="2534811"/>
                        <a:ext cx="482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83513"/>
              </p:ext>
            </p:extLst>
          </p:nvPr>
        </p:nvGraphicFramePr>
        <p:xfrm>
          <a:off x="2314575" y="2541588"/>
          <a:ext cx="469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0" name="Equation" r:id="rId5" imgW="469800" imgH="342720" progId="Equation.DSMT4">
                  <p:embed/>
                </p:oleObj>
              </mc:Choice>
              <mc:Fallback>
                <p:oleObj name="Equation" r:id="rId5" imgW="469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4575" y="2541588"/>
                        <a:ext cx="469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73931"/>
              </p:ext>
            </p:extLst>
          </p:nvPr>
        </p:nvGraphicFramePr>
        <p:xfrm>
          <a:off x="1279525" y="3485391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1" name="Equation" r:id="rId7" imgW="393700" imgH="355600" progId="Equation.DSMT4">
                  <p:embed/>
                </p:oleObj>
              </mc:Choice>
              <mc:Fallback>
                <p:oleObj name="Equation" r:id="rId7" imgW="393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9525" y="3485391"/>
                        <a:ext cx="393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77023"/>
              </p:ext>
            </p:extLst>
          </p:nvPr>
        </p:nvGraphicFramePr>
        <p:xfrm>
          <a:off x="2321572" y="3485391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2" name="Equation" r:id="rId9" imgW="495300" imgH="355600" progId="Equation.DSMT4">
                  <p:embed/>
                </p:oleObj>
              </mc:Choice>
              <mc:Fallback>
                <p:oleObj name="Equation" r:id="rId9" imgW="495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21572" y="3485391"/>
                        <a:ext cx="495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3423"/>
              </p:ext>
            </p:extLst>
          </p:nvPr>
        </p:nvGraphicFramePr>
        <p:xfrm>
          <a:off x="1228725" y="4406101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3" name="Equation" r:id="rId11" imgW="444500" imgH="355600" progId="Equation.DSMT4">
                  <p:embed/>
                </p:oleObj>
              </mc:Choice>
              <mc:Fallback>
                <p:oleObj name="Equation" r:id="rId11" imgW="444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8725" y="4406101"/>
                        <a:ext cx="44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210444"/>
              </p:ext>
            </p:extLst>
          </p:nvPr>
        </p:nvGraphicFramePr>
        <p:xfrm>
          <a:off x="2314575" y="4454525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4" name="Equation" r:id="rId13" imgW="419040" imgH="342720" progId="Equation.DSMT4">
                  <p:embed/>
                </p:oleObj>
              </mc:Choice>
              <mc:Fallback>
                <p:oleObj name="Equation" r:id="rId13" imgW="419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4575" y="4454525"/>
                        <a:ext cx="419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2064" indent="-557784"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Match the number of arcs to identify the corresponding congruent angles.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660066"/>
                </a:solidFill>
              </a:rPr>
              <a:t>	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R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J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one arc</a:t>
            </a:r>
            <a:r>
              <a:rPr lang="en-US" dirty="0"/>
              <a:t>; therefore, the two 	angles are corresponding and congruent.</a:t>
            </a:r>
          </a:p>
          <a:p>
            <a:pPr marL="512064">
              <a:spcAft>
                <a:spcPts val="1200"/>
              </a:spcAft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V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M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two arcs</a:t>
            </a:r>
            <a:r>
              <a:rPr lang="en-US" dirty="0"/>
              <a:t>; therefore, the two angles are corresponding and congruent.</a:t>
            </a:r>
          </a:p>
          <a:p>
            <a:pPr marL="512064">
              <a:spcAft>
                <a:spcPts val="1200"/>
              </a:spcAft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T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each have </a:t>
            </a:r>
            <a:r>
              <a:rPr lang="en-US" dirty="0">
                <a:solidFill>
                  <a:srgbClr val="C0504D"/>
                </a:solidFill>
              </a:rPr>
              <a:t>three arcs</a:t>
            </a:r>
            <a:r>
              <a:rPr lang="en-US" dirty="0"/>
              <a:t>; therefore, the two angles are corresponding and congruent.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Order the congruent angles to name the congruent triangles.</a:t>
            </a:r>
          </a:p>
          <a:p>
            <a:pPr marL="512064"/>
            <a:r>
              <a:rPr lang="en-US" dirty="0"/>
              <a:t>          is congruent to           , or                       .</a:t>
            </a:r>
          </a:p>
          <a:p>
            <a:pPr marL="512064"/>
            <a:endParaRPr lang="en-US" sz="600" dirty="0"/>
          </a:p>
          <a:p>
            <a:pPr marL="512064">
              <a:lnSpc>
                <a:spcPct val="130000"/>
              </a:lnSpc>
            </a:pPr>
            <a:r>
              <a:rPr lang="en-US" dirty="0"/>
              <a:t>It is also possible to identify the congruent triangles as                       , or even                       ; whatever order chosen, it is important that the order in which the vertices are listed in the first triangle matches the congruency of the vertices in the second triangle. </a:t>
            </a:r>
          </a:p>
          <a:p>
            <a:pPr marL="512064"/>
            <a:endParaRPr lang="en-US" sz="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45661"/>
              </p:ext>
            </p:extLst>
          </p:nvPr>
        </p:nvGraphicFramePr>
        <p:xfrm>
          <a:off x="1177925" y="2164093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0" name="Equation" r:id="rId3" imgW="838200" imgH="279400" progId="Equation.DSMT4">
                  <p:embed/>
                </p:oleObj>
              </mc:Choice>
              <mc:Fallback>
                <p:oleObj name="Equation" r:id="rId3" imgW="838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925" y="2164093"/>
                        <a:ext cx="838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07896"/>
              </p:ext>
            </p:extLst>
          </p:nvPr>
        </p:nvGraphicFramePr>
        <p:xfrm>
          <a:off x="4164013" y="2148469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1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4013" y="2148469"/>
                        <a:ext cx="850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96516"/>
              </p:ext>
            </p:extLst>
          </p:nvPr>
        </p:nvGraphicFramePr>
        <p:xfrm>
          <a:off x="5538915" y="2145544"/>
          <a:ext cx="190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2" name="Equation" r:id="rId7" imgW="1905000" imgH="292100" progId="Equation.DSMT4">
                  <p:embed/>
                </p:oleObj>
              </mc:Choice>
              <mc:Fallback>
                <p:oleObj name="Equation" r:id="rId7" imgW="1905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8915" y="2145544"/>
                        <a:ext cx="1905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74397"/>
              </p:ext>
            </p:extLst>
          </p:nvPr>
        </p:nvGraphicFramePr>
        <p:xfrm>
          <a:off x="1698053" y="3296796"/>
          <a:ext cx="1879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3" name="Equation" r:id="rId9" imgW="1879600" imgH="292100" progId="Equation.DSMT4">
                  <p:embed/>
                </p:oleObj>
              </mc:Choice>
              <mc:Fallback>
                <p:oleObj name="Equation" r:id="rId9" imgW="1879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8053" y="3296796"/>
                        <a:ext cx="1879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30612"/>
              </p:ext>
            </p:extLst>
          </p:nvPr>
        </p:nvGraphicFramePr>
        <p:xfrm>
          <a:off x="4750995" y="3259292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34" name="Equation" r:id="rId11" imgW="1930400" imgH="292100" progId="Equation.DSMT4">
                  <p:embed/>
                </p:oleObj>
              </mc:Choice>
              <mc:Fallback>
                <p:oleObj name="Equation" r:id="rId11" imgW="1930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0995" y="3259292"/>
                        <a:ext cx="1930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364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Order the congruent angles to name the congruent triangles.</a:t>
            </a:r>
          </a:p>
          <a:p>
            <a:pPr marL="512064"/>
            <a:endParaRPr lang="en-US" dirty="0"/>
          </a:p>
          <a:p>
            <a:pPr marL="512064"/>
            <a:endParaRPr lang="en-US" sz="600" dirty="0"/>
          </a:p>
          <a:p>
            <a:pPr marL="512064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For instance, it is not appropriate to say </a:t>
            </a:r>
          </a:p>
          <a:p>
            <a:pPr marL="512064">
              <a:lnSpc>
                <a:spcPct val="140000"/>
              </a:lnSpc>
              <a:spcBef>
                <a:spcPts val="0"/>
              </a:spcBef>
            </a:pPr>
            <a:r>
              <a:rPr lang="en-US" dirty="0"/>
              <a:t>that            is congruent to            because </a:t>
            </a:r>
          </a:p>
          <a:p>
            <a:pPr marL="512064">
              <a:lnSpc>
                <a:spcPct val="140000"/>
              </a:lnSpc>
              <a:spcBef>
                <a:spcPts val="0"/>
              </a:spcBef>
            </a:pP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R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is not congruent to </a:t>
            </a:r>
            <a:r>
              <a:rPr lang="en-US" dirty="0">
                <a:solidFill>
                  <a:srgbClr val="C0504D"/>
                </a:solidFill>
              </a:rPr>
              <a:t>∠</a:t>
            </a:r>
            <a:r>
              <a:rPr lang="en-US" i="1" dirty="0">
                <a:solidFill>
                  <a:srgbClr val="C0504D"/>
                </a:solidFill>
              </a:rPr>
              <a:t>M</a:t>
            </a:r>
            <a:r>
              <a:rPr lang="en-US" dirty="0"/>
              <a:t>.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19388"/>
              </p:ext>
            </p:extLst>
          </p:nvPr>
        </p:nvGraphicFramePr>
        <p:xfrm>
          <a:off x="4848577" y="3270766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8" name="Equation" r:id="rId3" imgW="838200" imgH="292100" progId="Equation.DSMT4">
                  <p:embed/>
                </p:oleObj>
              </mc:Choice>
              <mc:Fallback>
                <p:oleObj name="Equation" r:id="rId3" imgW="838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8577" y="3270766"/>
                        <a:ext cx="838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50257"/>
              </p:ext>
            </p:extLst>
          </p:nvPr>
        </p:nvGraphicFramePr>
        <p:xfrm>
          <a:off x="1845371" y="325673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09" name="Equation" r:id="rId5" imgW="838200" imgH="279400" progId="Equation.DSMT4">
                  <p:embed/>
                </p:oleObj>
              </mc:Choice>
              <mc:Fallback>
                <p:oleObj name="Equation" r:id="rId5" imgW="838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5371" y="3256730"/>
                        <a:ext cx="838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156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pic>
        <p:nvPicPr>
          <p:cNvPr id="15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1326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65651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Name the </a:t>
            </a:r>
            <a:r>
              <a:rPr lang="en-US" dirty="0">
                <a:solidFill>
                  <a:srgbClr val="C0504D"/>
                </a:solidFill>
              </a:rPr>
              <a:t>corresponding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angles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sides</a:t>
            </a:r>
            <a:r>
              <a:rPr lang="en-US" dirty="0"/>
              <a:t> of the congruent triangles.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639854"/>
              </p:ext>
            </p:extLst>
          </p:nvPr>
        </p:nvGraphicFramePr>
        <p:xfrm>
          <a:off x="722959" y="2071493"/>
          <a:ext cx="1905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0" name="Equation" r:id="rId3" imgW="1905000" imgH="342900" progId="Equation.DSMT4">
                  <p:embed/>
                </p:oleObj>
              </mc:Choice>
              <mc:Fallback>
                <p:oleObj name="Equation" r:id="rId3" imgW="19050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959" y="2071493"/>
                        <a:ext cx="1905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34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congruent angles.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447" y="1612983"/>
            <a:ext cx="7385129" cy="41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5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names</a:t>
            </a:r>
            <a:r>
              <a:rPr lang="en-US" dirty="0">
                <a:latin typeface="Arial"/>
                <a:cs typeface="Arial"/>
              </a:rPr>
              <a:t> of the triangles indicate the angles that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corresponding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>
              <a:lnSpc>
                <a:spcPts val="295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Begin with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first letter </a:t>
            </a:r>
            <a:r>
              <a:rPr lang="en-US" dirty="0">
                <a:latin typeface="Arial"/>
                <a:cs typeface="Arial"/>
              </a:rPr>
              <a:t>of each name.</a:t>
            </a:r>
          </a:p>
          <a:p>
            <a:pPr>
              <a:lnSpc>
                <a:spcPts val="2950"/>
              </a:lnSpc>
            </a:pPr>
            <a:r>
              <a:rPr lang="en-US" dirty="0">
                <a:latin typeface="Arial"/>
                <a:cs typeface="Arial"/>
              </a:rPr>
              <a:t>Identify the first set of congruent angles.</a:t>
            </a:r>
          </a:p>
          <a:p>
            <a:pPr>
              <a:lnSpc>
                <a:spcPts val="295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congruent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ts val="2950"/>
              </a:lnSpc>
            </a:pPr>
            <a:r>
              <a:rPr lang="en-US" dirty="0">
                <a:latin typeface="Arial"/>
                <a:cs typeface="Arial"/>
              </a:rPr>
              <a:t>Identify the second set of congruent angles</a:t>
            </a:r>
            <a:r>
              <a:rPr lang="en-US" i="1" dirty="0">
                <a:latin typeface="Arial"/>
                <a:cs typeface="Arial"/>
              </a:rPr>
              <a:t>.</a:t>
            </a:r>
          </a:p>
          <a:p>
            <a:pPr>
              <a:lnSpc>
                <a:spcPts val="2950"/>
              </a:lnSpc>
              <a:spcAft>
                <a:spcPts val="1200"/>
              </a:spcAft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D </a:t>
            </a:r>
            <a:r>
              <a:rPr lang="en-US" dirty="0">
                <a:latin typeface="Arial"/>
                <a:cs typeface="Arial"/>
              </a:rPr>
              <a:t>is congruent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J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ts val="2950"/>
              </a:lnSpc>
            </a:pPr>
            <a:r>
              <a:rPr lang="en-US" dirty="0">
                <a:latin typeface="Arial"/>
                <a:cs typeface="Arial"/>
              </a:rPr>
              <a:t>Identify the third set of congruent angles.</a:t>
            </a:r>
          </a:p>
          <a:p>
            <a:pPr>
              <a:lnSpc>
                <a:spcPts val="2950"/>
              </a:lnSpc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congruent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7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38" y="652689"/>
            <a:ext cx="344477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Cutting mats used in crafting are similar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coordinate planes</a:t>
            </a:r>
            <a:r>
              <a:rPr lang="en-US" dirty="0">
                <a:latin typeface="Arial"/>
                <a:cs typeface="Arial"/>
              </a:rPr>
              <a:t>, except that the axes are labeled with inches or centimeters, rather than positive and negative numbers. Juliet is in the middle of a sewing project and has laid out two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 pieces of fabric on her cutting mat.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34" y="1008072"/>
            <a:ext cx="4338618" cy="43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4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2064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Identify the congruent sides.</a:t>
            </a:r>
          </a:p>
          <a:p>
            <a:pPr marL="512064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names</a:t>
            </a:r>
            <a:r>
              <a:rPr lang="en-US" dirty="0">
                <a:solidFill>
                  <a:srgbClr val="000000"/>
                </a:solidFill>
              </a:rPr>
              <a:t> of the triangles indicate the </a:t>
            </a:r>
            <a:r>
              <a:rPr lang="en-US" dirty="0">
                <a:solidFill>
                  <a:srgbClr val="C0504D"/>
                </a:solidFill>
              </a:rPr>
              <a:t>sides</a:t>
            </a:r>
            <a:r>
              <a:rPr lang="en-US" dirty="0">
                <a:solidFill>
                  <a:srgbClr val="000000"/>
                </a:solidFill>
              </a:rPr>
              <a:t> that are </a:t>
            </a:r>
            <a:r>
              <a:rPr lang="en-US" dirty="0">
                <a:solidFill>
                  <a:srgbClr val="C0504D"/>
                </a:solidFill>
              </a:rPr>
              <a:t>corresponding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C0504D"/>
                </a:solidFill>
              </a:rPr>
              <a:t>congruent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2064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Begin with the </a:t>
            </a:r>
            <a:r>
              <a:rPr lang="en-US" dirty="0">
                <a:solidFill>
                  <a:srgbClr val="C0504D"/>
                </a:solidFill>
              </a:rPr>
              <a:t>first two letters </a:t>
            </a:r>
            <a:r>
              <a:rPr lang="en-US" dirty="0">
                <a:solidFill>
                  <a:srgbClr val="000000"/>
                </a:solidFill>
              </a:rPr>
              <a:t>of each name.</a:t>
            </a:r>
          </a:p>
          <a:p>
            <a:pPr marL="512064"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</a:rPr>
              <a:t>Identify the first set of congruent sides.</a:t>
            </a:r>
          </a:p>
          <a:p>
            <a:pPr marL="512064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	       is congruent to      .</a:t>
            </a:r>
          </a:p>
          <a:p>
            <a:pPr marL="512064"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</a:rPr>
              <a:t>Identify the second set of congruent sides.</a:t>
            </a:r>
          </a:p>
          <a:p>
            <a:pPr marL="512064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	       is congruent to      .</a:t>
            </a:r>
          </a:p>
          <a:p>
            <a:pPr marL="512064">
              <a:spcBef>
                <a:spcPts val="0"/>
              </a:spcBef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</a:rPr>
              <a:t>Identify the third set of congruent sides.</a:t>
            </a:r>
          </a:p>
          <a:p>
            <a:pPr marL="512064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	       is congruent to      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87694"/>
              </p:ext>
            </p:extLst>
          </p:nvPr>
        </p:nvGraphicFramePr>
        <p:xfrm>
          <a:off x="1662113" y="3344863"/>
          <a:ext cx="46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5" name="Equation" r:id="rId3" imgW="469900" imgH="355600" progId="Equation.DSMT4">
                  <p:embed/>
                </p:oleObj>
              </mc:Choice>
              <mc:Fallback>
                <p:oleObj name="Equation" r:id="rId3" imgW="469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2113" y="3344863"/>
                        <a:ext cx="469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80607"/>
              </p:ext>
            </p:extLst>
          </p:nvPr>
        </p:nvGraphicFramePr>
        <p:xfrm>
          <a:off x="4270375" y="3313113"/>
          <a:ext cx="41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6" name="Equation" r:id="rId5" imgW="419100" imgH="368300" progId="Equation.DSMT4">
                  <p:embed/>
                </p:oleObj>
              </mc:Choice>
              <mc:Fallback>
                <p:oleObj name="Equation" r:id="rId5" imgW="4191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375" y="3313113"/>
                        <a:ext cx="419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916096"/>
              </p:ext>
            </p:extLst>
          </p:nvPr>
        </p:nvGraphicFramePr>
        <p:xfrm>
          <a:off x="1689100" y="4202113"/>
          <a:ext cx="45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7" name="Equation" r:id="rId7" imgW="457200" imgH="355600" progId="Equation.DSMT4">
                  <p:embed/>
                </p:oleObj>
              </mc:Choice>
              <mc:Fallback>
                <p:oleObj name="Equation" r:id="rId7" imgW="457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9100" y="4202113"/>
                        <a:ext cx="457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19804"/>
              </p:ext>
            </p:extLst>
          </p:nvPr>
        </p:nvGraphicFramePr>
        <p:xfrm>
          <a:off x="4302125" y="4202113"/>
          <a:ext cx="35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8" name="Equation" r:id="rId9" imgW="355600" imgH="368300" progId="Equation.DSMT4">
                  <p:embed/>
                </p:oleObj>
              </mc:Choice>
              <mc:Fallback>
                <p:oleObj name="Equation" r:id="rId9" imgW="3556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02125" y="4202113"/>
                        <a:ext cx="355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101022"/>
              </p:ext>
            </p:extLst>
          </p:nvPr>
        </p:nvGraphicFramePr>
        <p:xfrm>
          <a:off x="1727200" y="5087938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9" name="Equation" r:id="rId11" imgW="444500" imgH="355600" progId="Equation.DSMT4">
                  <p:embed/>
                </p:oleObj>
              </mc:Choice>
              <mc:Fallback>
                <p:oleObj name="Equation" r:id="rId11" imgW="444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7200" y="5087938"/>
                        <a:ext cx="44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28065"/>
              </p:ext>
            </p:extLst>
          </p:nvPr>
        </p:nvGraphicFramePr>
        <p:xfrm>
          <a:off x="4375150" y="5081588"/>
          <a:ext cx="419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70" name="Equation" r:id="rId13" imgW="419100" imgH="355600" progId="Equation.DSMT4">
                  <p:embed/>
                </p:oleObj>
              </mc:Choice>
              <mc:Fallback>
                <p:oleObj name="Equation" r:id="rId13" imgW="419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5150" y="5081588"/>
                        <a:ext cx="419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27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pic>
        <p:nvPicPr>
          <p:cNvPr id="13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6077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65651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3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Use construction tools to determine if the triangles are congruent. If they are, name the congruent triangles and corresponding angles and sides.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pic>
        <p:nvPicPr>
          <p:cNvPr id="4" name="Picture 3" descr="Screen Shot 2018-04-08 at 10.5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11" y="2808957"/>
            <a:ext cx="2935117" cy="29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747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500063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Use a compass to compare the length of each side.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50" y="1771873"/>
            <a:ext cx="7385129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Begin with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shortest</a:t>
            </a:r>
            <a:r>
              <a:rPr lang="en-US" dirty="0">
                <a:latin typeface="Arial"/>
                <a:cs typeface="Arial"/>
              </a:rPr>
              <a:t> sides,   </a:t>
            </a:r>
            <a:r>
              <a:rPr lang="en-US" i="1" dirty="0">
                <a:latin typeface="Arial"/>
                <a:cs typeface="Arial"/>
              </a:rPr>
              <a:t>    </a:t>
            </a:r>
            <a:r>
              <a:rPr lang="en-US" dirty="0">
                <a:latin typeface="Arial"/>
                <a:cs typeface="Arial"/>
              </a:rPr>
              <a:t>and      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P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Without changing the compass setting, 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U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compass lengths match, so the length of </a:t>
            </a:r>
            <a:r>
              <a:rPr lang="en-US" i="1" dirty="0">
                <a:latin typeface="Arial"/>
                <a:cs typeface="Arial"/>
              </a:rPr>
              <a:t>     </a:t>
            </a:r>
            <a:r>
              <a:rPr lang="en-US" dirty="0">
                <a:latin typeface="Arial"/>
                <a:cs typeface="Arial"/>
              </a:rPr>
              <a:t>is equal to </a:t>
            </a:r>
            <a:r>
              <a:rPr lang="en-US" i="1" dirty="0">
                <a:latin typeface="Arial"/>
                <a:cs typeface="Arial"/>
              </a:rPr>
              <a:t>      </a:t>
            </a:r>
            <a:r>
              <a:rPr lang="en-US" dirty="0">
                <a:latin typeface="Arial"/>
                <a:cs typeface="Arial"/>
              </a:rPr>
              <a:t>; therefore, the two sides are congruent. 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7092"/>
              </p:ext>
            </p:extLst>
          </p:nvPr>
        </p:nvGraphicFramePr>
        <p:xfrm>
          <a:off x="5099803" y="1883698"/>
          <a:ext cx="46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3" name="Equation" r:id="rId3" imgW="469900" imgH="355600" progId="Equation.DSMT4">
                  <p:embed/>
                </p:oleObj>
              </mc:Choice>
              <mc:Fallback>
                <p:oleObj name="Equation" r:id="rId3" imgW="469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803" y="1883698"/>
                        <a:ext cx="469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83710"/>
              </p:ext>
            </p:extLst>
          </p:nvPr>
        </p:nvGraphicFramePr>
        <p:xfrm>
          <a:off x="6188075" y="18780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4" name="Equation" r:id="rId5" imgW="444500" imgH="368300" progId="Equation.DSMT4">
                  <p:embed/>
                </p:oleObj>
              </mc:Choice>
              <mc:Fallback>
                <p:oleObj name="Equation" r:id="rId5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8075" y="1878013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6314"/>
              </p:ext>
            </p:extLst>
          </p:nvPr>
        </p:nvGraphicFramePr>
        <p:xfrm>
          <a:off x="7182685" y="4583781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5" name="Equation" r:id="rId7" imgW="444500" imgH="368300" progId="Equation.DSMT4">
                  <p:embed/>
                </p:oleObj>
              </mc:Choice>
              <mc:Fallback>
                <p:oleObj name="Equation" r:id="rId7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2685" y="4583781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8095"/>
              </p:ext>
            </p:extLst>
          </p:nvPr>
        </p:nvGraphicFramePr>
        <p:xfrm>
          <a:off x="2230940" y="4992185"/>
          <a:ext cx="46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6" name="Equation" r:id="rId8" imgW="469900" imgH="355600" progId="Equation.DSMT4">
                  <p:embed/>
                </p:oleObj>
              </mc:Choice>
              <mc:Fallback>
                <p:oleObj name="Equation" r:id="rId8" imgW="469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0940" y="4992185"/>
                        <a:ext cx="469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79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50" y="662293"/>
            <a:ext cx="7847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Compare the longest sides, </a:t>
            </a:r>
            <a:r>
              <a:rPr lang="en-US" i="1" dirty="0">
                <a:latin typeface="Arial"/>
                <a:cs typeface="Arial"/>
              </a:rPr>
              <a:t>     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i="1" dirty="0">
                <a:latin typeface="Arial"/>
                <a:cs typeface="Arial"/>
              </a:rPr>
              <a:t>      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P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Q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Without changing the compass setting, 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U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compass lengths match, so the length of </a:t>
            </a:r>
            <a:r>
              <a:rPr lang="en-US" i="1" dirty="0">
                <a:latin typeface="Arial"/>
                <a:cs typeface="Arial"/>
              </a:rPr>
              <a:t>      </a:t>
            </a:r>
            <a:r>
              <a:rPr lang="en-US" dirty="0">
                <a:latin typeface="Arial"/>
                <a:cs typeface="Arial"/>
              </a:rPr>
              <a:t>is equal to      ; therefore, the two sides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	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71305"/>
              </p:ext>
            </p:extLst>
          </p:nvPr>
        </p:nvGraphicFramePr>
        <p:xfrm>
          <a:off x="5997909" y="708442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1" name="Equation" r:id="rId3" imgW="444500" imgH="368300" progId="Equation.DSMT4">
                  <p:embed/>
                </p:oleObj>
              </mc:Choice>
              <mc:Fallback>
                <p:oleObj name="Equation" r:id="rId3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909" y="708442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09649"/>
              </p:ext>
            </p:extLst>
          </p:nvPr>
        </p:nvGraphicFramePr>
        <p:xfrm>
          <a:off x="4839620" y="683042"/>
          <a:ext cx="46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2" name="Equation" r:id="rId5" imgW="469900" imgH="393700" progId="Equation.DSMT4">
                  <p:embed/>
                </p:oleObj>
              </mc:Choice>
              <mc:Fallback>
                <p:oleObj name="Equation" r:id="rId5" imgW="469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9620" y="683042"/>
                        <a:ext cx="46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03970"/>
              </p:ext>
            </p:extLst>
          </p:nvPr>
        </p:nvGraphicFramePr>
        <p:xfrm>
          <a:off x="7246520" y="3975684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3" name="Equation" r:id="rId7" imgW="444500" imgH="368300" progId="Equation.DSMT4">
                  <p:embed/>
                </p:oleObj>
              </mc:Choice>
              <mc:Fallback>
                <p:oleObj name="Equation" r:id="rId7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6520" y="3975684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68774"/>
              </p:ext>
            </p:extLst>
          </p:nvPr>
        </p:nvGraphicFramePr>
        <p:xfrm>
          <a:off x="2198020" y="4343984"/>
          <a:ext cx="46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4" name="Equation" r:id="rId8" imgW="469900" imgH="393700" progId="Equation.DSMT4">
                  <p:embed/>
                </p:oleObj>
              </mc:Choice>
              <mc:Fallback>
                <p:oleObj name="Equation" r:id="rId8" imgW="469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8020" y="4343984"/>
                        <a:ext cx="46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247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50" y="662293"/>
            <a:ext cx="7847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Compare the last pair of sides,    </a:t>
            </a:r>
            <a:r>
              <a:rPr lang="en-US" i="1" dirty="0">
                <a:latin typeface="Arial"/>
                <a:cs typeface="Arial"/>
              </a:rPr>
              <a:t>    </a:t>
            </a:r>
            <a:r>
              <a:rPr lang="en-US" dirty="0">
                <a:latin typeface="Arial"/>
                <a:cs typeface="Arial"/>
              </a:rPr>
              <a:t>and       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Q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Without changing the compass setting, 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S </a:t>
            </a:r>
            <a:r>
              <a:rPr lang="en-US" dirty="0">
                <a:latin typeface="Arial"/>
                <a:cs typeface="Arial"/>
              </a:rPr>
              <a:t>and extend the pencil of the compass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compass lengths match, so the length of       is equal to </a:t>
            </a:r>
            <a:r>
              <a:rPr lang="en-US" i="1" dirty="0">
                <a:latin typeface="Arial"/>
                <a:cs typeface="Arial"/>
              </a:rPr>
              <a:t>      </a:t>
            </a:r>
            <a:r>
              <a:rPr lang="en-US" dirty="0">
                <a:latin typeface="Arial"/>
                <a:cs typeface="Arial"/>
              </a:rPr>
              <a:t>; therefore, the two sides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	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54978"/>
              </p:ext>
            </p:extLst>
          </p:nvPr>
        </p:nvGraphicFramePr>
        <p:xfrm>
          <a:off x="5307013" y="661988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5" name="Equation" r:id="rId3" imgW="482600" imgH="393700" progId="Equation.DSMT4">
                  <p:embed/>
                </p:oleObj>
              </mc:Choice>
              <mc:Fallback>
                <p:oleObj name="Equation" r:id="rId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7013" y="661988"/>
                        <a:ext cx="48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27025"/>
              </p:ext>
            </p:extLst>
          </p:nvPr>
        </p:nvGraphicFramePr>
        <p:xfrm>
          <a:off x="6534150" y="660652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6" name="Equation" r:id="rId5" imgW="444500" imgH="368300" progId="Equation.DSMT4">
                  <p:embed/>
                </p:oleObj>
              </mc:Choice>
              <mc:Fallback>
                <p:oleObj name="Equation" r:id="rId5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150" y="660652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362411"/>
              </p:ext>
            </p:extLst>
          </p:nvPr>
        </p:nvGraphicFramePr>
        <p:xfrm>
          <a:off x="7238330" y="3967999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7" name="Equation" r:id="rId7" imgW="444500" imgH="368300" progId="Equation.DSMT4">
                  <p:embed/>
                </p:oleObj>
              </mc:Choice>
              <mc:Fallback>
                <p:oleObj name="Equation" r:id="rId7" imgW="4445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8330" y="3967999"/>
                        <a:ext cx="44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37214"/>
              </p:ext>
            </p:extLst>
          </p:nvPr>
        </p:nvGraphicFramePr>
        <p:xfrm>
          <a:off x="2237623" y="4349251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8" name="Equation" r:id="rId8" imgW="482600" imgH="393700" progId="Equation.DSMT4">
                  <p:embed/>
                </p:oleObj>
              </mc:Choice>
              <mc:Fallback>
                <p:oleObj name="Equation" r:id="rId8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623" y="4349251"/>
                        <a:ext cx="48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020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500063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Use a compass to compare the measure of each angle.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50" y="1972399"/>
            <a:ext cx="7385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Begin with the largest angles,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the sharp point of the compass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 </a:t>
            </a:r>
            <a:r>
              <a:rPr lang="en-US" dirty="0">
                <a:latin typeface="Arial"/>
                <a:cs typeface="Arial"/>
              </a:rPr>
              <a:t>and create a large arc through both sides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 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Without adjusting the compass setting, set the sharp point 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point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T </a:t>
            </a:r>
            <a:r>
              <a:rPr lang="en-US" dirty="0">
                <a:latin typeface="Arial"/>
                <a:cs typeface="Arial"/>
              </a:rPr>
              <a:t>and create a large arc through both sides of ∠</a:t>
            </a:r>
            <a:r>
              <a:rPr lang="en-US" i="1" dirty="0">
                <a:latin typeface="Arial"/>
                <a:cs typeface="Arial"/>
              </a:rPr>
              <a:t>T 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0191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771" y="568715"/>
            <a:ext cx="7954545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the sharp point of the compass on one point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intersection</a:t>
            </a:r>
            <a:r>
              <a:rPr lang="en-US" dirty="0">
                <a:latin typeface="Arial"/>
                <a:cs typeface="Arial"/>
              </a:rPr>
              <a:t> and open it so it touches the second point of intersection. </a:t>
            </a:r>
            <a:r>
              <a:rPr lang="en-US" dirty="0"/>
              <a:t>	</a:t>
            </a:r>
          </a:p>
          <a:p>
            <a:endParaRPr lang="en-US" sz="1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 this setting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compare</a:t>
            </a:r>
            <a:r>
              <a:rPr lang="en-US" dirty="0">
                <a:latin typeface="Arial"/>
                <a:cs typeface="Arial"/>
              </a:rPr>
              <a:t> the distance between the two points of intersection on the second triangle. 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R </a:t>
            </a:r>
            <a:r>
              <a:rPr lang="en-US" dirty="0">
                <a:latin typeface="Arial"/>
                <a:cs typeface="Arial"/>
              </a:rPr>
              <a:t>is equal to 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T </a:t>
            </a:r>
            <a:r>
              <a:rPr lang="en-US" dirty="0">
                <a:latin typeface="Arial"/>
                <a:cs typeface="Arial"/>
              </a:rPr>
              <a:t>; therefore, the two angles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Q </a:t>
            </a:r>
            <a:r>
              <a:rPr lang="en-US" dirty="0">
                <a:latin typeface="Arial"/>
                <a:cs typeface="Arial"/>
              </a:rPr>
              <a:t>is equal to 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S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; therefore, the two angles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P </a:t>
            </a:r>
            <a:r>
              <a:rPr lang="en-US" dirty="0">
                <a:latin typeface="Arial"/>
                <a:cs typeface="Arial"/>
              </a:rPr>
              <a:t>is equal to the measure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∠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U </a:t>
            </a:r>
            <a:r>
              <a:rPr lang="en-US" dirty="0">
                <a:latin typeface="Arial"/>
                <a:cs typeface="Arial"/>
              </a:rPr>
              <a:t>; therefore, the two angles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congruent</a:t>
            </a:r>
            <a:r>
              <a:rPr lang="en-US" dirty="0">
                <a:latin typeface="Arial"/>
                <a:cs typeface="Arial"/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362154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1350" y="500063"/>
            <a:ext cx="78549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Summarize your findings.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50" y="1972399"/>
            <a:ext cx="738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corresponding and congruent sides include: 	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350" y="3475167"/>
            <a:ext cx="692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corresponding and congruent angles include: 	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350" y="5035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Therefore, 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83800"/>
              </p:ext>
            </p:extLst>
          </p:nvPr>
        </p:nvGraphicFramePr>
        <p:xfrm>
          <a:off x="1344528" y="2775867"/>
          <a:ext cx="1222208" cy="51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9" name="Equation" r:id="rId3" imgW="546100" imgH="228600" progId="Equation.DSMT4">
                  <p:embed/>
                </p:oleObj>
              </mc:Choice>
              <mc:Fallback>
                <p:oleObj name="Equation" r:id="rId3" imgW="546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528" y="2775867"/>
                        <a:ext cx="1222208" cy="511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21917"/>
              </p:ext>
            </p:extLst>
          </p:nvPr>
        </p:nvGraphicFramePr>
        <p:xfrm>
          <a:off x="3622675" y="2775867"/>
          <a:ext cx="11938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0" name="Equation" r:id="rId5" imgW="533400" imgH="266700" progId="Equation.DSMT4">
                  <p:embed/>
                </p:oleObj>
              </mc:Choice>
              <mc:Fallback>
                <p:oleObj name="Equation" r:id="rId5" imgW="533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2675" y="2775867"/>
                        <a:ext cx="11938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15481"/>
              </p:ext>
            </p:extLst>
          </p:nvPr>
        </p:nvGraphicFramePr>
        <p:xfrm>
          <a:off x="5688013" y="2776538"/>
          <a:ext cx="122078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1" name="Equation" r:id="rId7" imgW="546100" imgH="266700" progId="Equation.DSMT4">
                  <p:embed/>
                </p:oleObj>
              </mc:Choice>
              <mc:Fallback>
                <p:oleObj name="Equation" r:id="rId7" imgW="546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8013" y="2776538"/>
                        <a:ext cx="1220787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87725"/>
              </p:ext>
            </p:extLst>
          </p:nvPr>
        </p:nvGraphicFramePr>
        <p:xfrm>
          <a:off x="1273175" y="4189413"/>
          <a:ext cx="13652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2" name="Equation" r:id="rId9" imgW="609600" imgH="152400" progId="Equation.DSMT4">
                  <p:embed/>
                </p:oleObj>
              </mc:Choice>
              <mc:Fallback>
                <p:oleObj name="Equation" r:id="rId9" imgW="609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3175" y="4189413"/>
                        <a:ext cx="1365250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70874"/>
              </p:ext>
            </p:extLst>
          </p:nvPr>
        </p:nvGraphicFramePr>
        <p:xfrm>
          <a:off x="3581903" y="4226012"/>
          <a:ext cx="13382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3" name="Equation" r:id="rId11" imgW="596900" imgH="190500" progId="Equation.DSMT4">
                  <p:embed/>
                </p:oleObj>
              </mc:Choice>
              <mc:Fallback>
                <p:oleObj name="Equation" r:id="rId11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1903" y="4226012"/>
                        <a:ext cx="1338263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62090"/>
              </p:ext>
            </p:extLst>
          </p:nvPr>
        </p:nvGraphicFramePr>
        <p:xfrm>
          <a:off x="5586413" y="4261691"/>
          <a:ext cx="136683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4" name="Equation" r:id="rId13" imgW="609600" imgH="152400" progId="Equation.DSMT4">
                  <p:embed/>
                </p:oleObj>
              </mc:Choice>
              <mc:Fallback>
                <p:oleObj name="Equation" r:id="rId13" imgW="609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86413" y="4261691"/>
                        <a:ext cx="1366837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98532"/>
              </p:ext>
            </p:extLst>
          </p:nvPr>
        </p:nvGraphicFramePr>
        <p:xfrm>
          <a:off x="2144713" y="5066656"/>
          <a:ext cx="20748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5" name="Equation" r:id="rId15" imgW="927000" imgH="203040" progId="Equation.DSMT4">
                  <p:embed/>
                </p:oleObj>
              </mc:Choice>
              <mc:Fallback>
                <p:oleObj name="Equation" r:id="rId15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44713" y="5066656"/>
                        <a:ext cx="2074862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22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38" y="527119"/>
            <a:ext cx="7922914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660066"/>
                </a:solidFill>
                <a:latin typeface="Arial"/>
                <a:cs typeface="Arial"/>
              </a:rPr>
              <a:t>What is the series of transformations that has taken place between Piece 1 and Piece 2?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D673D34-B467-4D37-B82B-DEAE78F2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73" y="1479468"/>
            <a:ext cx="7969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200" dirty="0">
                <a:latin typeface="Arial"/>
              </a:rPr>
              <a:t>Juliet takes Piece 1 off the mat. She places a third piece of fabric on the cutting mat.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7BBFF-A53F-4165-BFDF-83287D13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67" y="2300501"/>
            <a:ext cx="3293259" cy="3197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C333C-3009-40E2-A57A-3B941AEF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92" y="2300501"/>
            <a:ext cx="3292910" cy="32689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CB7984-51EC-48F5-B0A7-EE41EE3ADDE9}"/>
              </a:ext>
            </a:extLst>
          </p:cNvPr>
          <p:cNvCxnSpPr/>
          <p:nvPr/>
        </p:nvCxnSpPr>
        <p:spPr>
          <a:xfrm>
            <a:off x="4285102" y="3744097"/>
            <a:ext cx="61306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1894" y="584906"/>
            <a:ext cx="7700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n-US" sz="2200" b="1" dirty="0">
                <a:solidFill>
                  <a:srgbClr val="660066"/>
                </a:solidFill>
                <a:latin typeface="Arial"/>
              </a:rPr>
              <a:t>What is the series of transformations that has taken place between Piece 2 and Piece 3?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C6714-22B4-485D-A357-C1A36931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99" y="1622112"/>
            <a:ext cx="3292911" cy="3196675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CBE1253-EA0E-4963-902E-E0B26EE3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4" y="5097403"/>
            <a:ext cx="7969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Font typeface="+mj-lt"/>
              <a:buAutoNum type="arabicPeriod" startAt="3"/>
            </a:pPr>
            <a:r>
              <a:rPr lang="en-US" sz="2200" b="1" dirty="0">
                <a:solidFill>
                  <a:srgbClr val="660066"/>
                </a:solidFill>
                <a:latin typeface="Arial"/>
                <a:cs typeface="Arial"/>
              </a:rPr>
              <a:t>Is Piece 3 congruent to Piece 1? Explain your reasoning.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747D2-7242-434C-9830-59A35D63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92" y="1622112"/>
            <a:ext cx="3292910" cy="32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marL="457200" indent="-457200" algn="l">
              <a:buFont typeface="Calibri" charset="0"/>
              <a:buAutoNum type="arabicPeriod"/>
            </a:pPr>
            <a:r>
              <a:rPr lang="en-US" b="1" dirty="0">
                <a:solidFill>
                  <a:srgbClr val="660066"/>
                </a:solidFill>
              </a:rPr>
              <a:t>What is the series of transformations that has taken place between Piece 1 and Piece 2?</a:t>
            </a:r>
          </a:p>
          <a:p>
            <a:pPr marL="457200" indent="-457200" algn="l">
              <a:buFont typeface="Calibri" charset="0"/>
              <a:buAutoNum type="arabicPeriod"/>
            </a:pPr>
            <a:endParaRPr lang="en-US" b="1" dirty="0">
              <a:solidFill>
                <a:srgbClr val="660066"/>
              </a:solidFill>
            </a:endParaRPr>
          </a:p>
          <a:p>
            <a:pPr marL="800100" lvl="1" indent="-342900" algn="l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Piece 1 was slid, or </a:t>
            </a:r>
            <a:r>
              <a:rPr lang="en-US" sz="2400" dirty="0">
                <a:solidFill>
                  <a:srgbClr val="C0504D"/>
                </a:solidFill>
              </a:rPr>
              <a:t>translated</a:t>
            </a:r>
            <a:r>
              <a:rPr lang="en-US" sz="2400" dirty="0">
                <a:solidFill>
                  <a:schemeClr val="tx1"/>
                </a:solidFill>
              </a:rPr>
              <a:t>, to the </a:t>
            </a:r>
            <a:r>
              <a:rPr lang="en-US" sz="2400" dirty="0">
                <a:solidFill>
                  <a:schemeClr val="accent2"/>
                </a:solidFill>
              </a:rPr>
              <a:t>right 6 units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l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Piece 1 was also </a:t>
            </a:r>
            <a:r>
              <a:rPr lang="en-US" sz="2400" dirty="0">
                <a:solidFill>
                  <a:srgbClr val="C0504D"/>
                </a:solidFill>
              </a:rPr>
              <a:t>translated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504D"/>
                </a:solidFill>
              </a:rPr>
              <a:t>down 3 units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l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position of Piece 2 is the result of a </a:t>
            </a:r>
            <a:r>
              <a:rPr lang="en-US" sz="2400" dirty="0">
                <a:solidFill>
                  <a:srgbClr val="C0504D"/>
                </a:solidFill>
              </a:rPr>
              <a:t>horizontal translation of 6 units to the right </a:t>
            </a:r>
            <a:r>
              <a:rPr lang="en-US" sz="2400" dirty="0">
                <a:solidFill>
                  <a:schemeClr val="tx1"/>
                </a:solidFill>
              </a:rPr>
              <a:t>and a </a:t>
            </a:r>
            <a:r>
              <a:rPr lang="en-US" sz="2400" dirty="0">
                <a:solidFill>
                  <a:srgbClr val="C0504D"/>
                </a:solidFill>
              </a:rPr>
              <a:t>vertical translation of 3 units down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b="1" dirty="0">
                <a:solidFill>
                  <a:srgbClr val="660066"/>
                </a:solidFill>
              </a:rPr>
              <a:t>What is the series of transformations that has taken place between Piece 2 and Piece 3?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Piece 3 is the </a:t>
            </a:r>
            <a:r>
              <a:rPr lang="en-US" sz="2400" dirty="0">
                <a:solidFill>
                  <a:schemeClr val="accent2"/>
                </a:solidFill>
              </a:rPr>
              <a:t>mirror image </a:t>
            </a:r>
            <a:r>
              <a:rPr lang="en-US" sz="2400" dirty="0">
                <a:solidFill>
                  <a:schemeClr val="tx1"/>
                </a:solidFill>
              </a:rPr>
              <a:t>of Piece 2.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position of Piece 3 is the </a:t>
            </a:r>
            <a:r>
              <a:rPr lang="en-US" sz="2400" dirty="0">
                <a:solidFill>
                  <a:srgbClr val="C0504D"/>
                </a:solidFill>
              </a:rPr>
              <a:t>reflection</a:t>
            </a:r>
            <a:r>
              <a:rPr lang="en-US" sz="2400" dirty="0">
                <a:solidFill>
                  <a:schemeClr val="tx1"/>
                </a:solidFill>
              </a:rPr>
              <a:t> of Piece 2 </a:t>
            </a:r>
            <a:r>
              <a:rPr lang="en-US" sz="2400" dirty="0">
                <a:solidFill>
                  <a:srgbClr val="C0504D"/>
                </a:solidFill>
              </a:rPr>
              <a:t>over a vertical line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AC073-9270-DF4D-B4FE-BC0BD0403C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101597" cy="4997450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3"/>
            </a:pPr>
            <a:r>
              <a:rPr lang="en-US" b="1" dirty="0">
                <a:solidFill>
                  <a:srgbClr val="660066"/>
                </a:solidFill>
              </a:rPr>
              <a:t>Is Piece 3 congruent to Piece 1? Explain your reasoning.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Piece 3 is </a:t>
            </a:r>
            <a:r>
              <a:rPr lang="en-US" sz="2400" dirty="0">
                <a:solidFill>
                  <a:schemeClr val="accent2"/>
                </a:solidFill>
              </a:rPr>
              <a:t>congruent</a:t>
            </a:r>
            <a:r>
              <a:rPr lang="en-US" sz="2400" dirty="0">
                <a:solidFill>
                  <a:schemeClr val="tx1"/>
                </a:solidFill>
              </a:rPr>
              <a:t> to Piece 1.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rgbClr val="C0504D"/>
                </a:solidFill>
              </a:rPr>
              <a:t>translation</a:t>
            </a:r>
            <a:r>
              <a:rPr lang="en-US" sz="2400" dirty="0">
                <a:solidFill>
                  <a:schemeClr val="tx1"/>
                </a:solidFill>
              </a:rPr>
              <a:t> is a congruency transformation, so Piece 1 is </a:t>
            </a:r>
            <a:r>
              <a:rPr lang="en-US" sz="2400" dirty="0">
                <a:solidFill>
                  <a:srgbClr val="C0504D"/>
                </a:solidFill>
              </a:rPr>
              <a:t>congruent</a:t>
            </a:r>
            <a:r>
              <a:rPr lang="en-US" sz="2400" dirty="0">
                <a:solidFill>
                  <a:schemeClr val="tx1"/>
                </a:solidFill>
              </a:rPr>
              <a:t> to Piece 2. 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rgbClr val="C0504D"/>
                </a:solidFill>
              </a:rPr>
              <a:t>reflection</a:t>
            </a:r>
            <a:r>
              <a:rPr lang="en-US" sz="2400" dirty="0">
                <a:solidFill>
                  <a:schemeClr val="tx1"/>
                </a:solidFill>
              </a:rPr>
              <a:t> is also a congruency transformation, so Piece 3 is </a:t>
            </a:r>
            <a:r>
              <a:rPr lang="en-US" sz="2400" dirty="0">
                <a:solidFill>
                  <a:srgbClr val="C0504D"/>
                </a:solidFill>
              </a:rPr>
              <a:t>congruent</a:t>
            </a:r>
            <a:r>
              <a:rPr lang="en-US" sz="2400" dirty="0">
                <a:solidFill>
                  <a:schemeClr val="tx1"/>
                </a:solidFill>
              </a:rPr>
              <a:t> to Piece 2. </a:t>
            </a:r>
          </a:p>
          <a:p>
            <a:pPr marL="800100" lvl="1" indent="-342900" algn="l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series of congruency transformations results in a congruent figure, so Piece 3 is </a:t>
            </a:r>
            <a:r>
              <a:rPr lang="en-US" sz="2400" dirty="0">
                <a:solidFill>
                  <a:srgbClr val="C0504D"/>
                </a:solidFill>
              </a:rPr>
              <a:t>congruent</a:t>
            </a:r>
            <a:r>
              <a:rPr lang="en-US" sz="2400" dirty="0">
                <a:solidFill>
                  <a:schemeClr val="tx1"/>
                </a:solidFill>
              </a:rPr>
              <a:t> to Piece 1.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AC073-9270-DF4D-B4FE-BC0BD0403C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"/>
              </a:rPr>
              <a:t>Triangle Congruency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824" y="2247899"/>
            <a:ext cx="7854950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8000" dirty="0">
                <a:ea typeface="+mn-ea"/>
              </a:rPr>
              <a:t>Instruction</a:t>
            </a:r>
            <a:endParaRPr 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15282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/>
              <a:t>Triangle Congruency</a:t>
            </a:r>
          </a:p>
        </p:txBody>
      </p:sp>
    </p:spTree>
    <p:extLst>
      <p:ext uri="{BB962C8B-B14F-4D97-AF65-F5344CB8AC3E}">
        <p14:creationId xmlns:p14="http://schemas.microsoft.com/office/powerpoint/2010/main" val="285090717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14124</TotalTime>
  <Words>2222</Words>
  <Application>Microsoft Office PowerPoint</Application>
  <PresentationFormat>On-screen Show (4:3)</PresentationFormat>
  <Paragraphs>289</Paragraphs>
  <Slides>38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Myriad Pro</vt:lpstr>
      <vt:lpstr>Symbol</vt:lpstr>
      <vt:lpstr>Zapf Dingbats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Mary Donlan</cp:lastModifiedBy>
  <cp:revision>355</cp:revision>
  <dcterms:created xsi:type="dcterms:W3CDTF">2012-02-22T19:14:19Z</dcterms:created>
  <dcterms:modified xsi:type="dcterms:W3CDTF">2022-02-24T15:51:18Z</dcterms:modified>
  <cp:category/>
</cp:coreProperties>
</file>