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1"/>
  </p:notesMasterIdLst>
  <p:handoutMasterIdLst>
    <p:handoutMasterId r:id="rId62"/>
  </p:handoutMasterIdLst>
  <p:sldIdLst>
    <p:sldId id="507" r:id="rId2"/>
    <p:sldId id="508" r:id="rId3"/>
    <p:sldId id="494" r:id="rId4"/>
    <p:sldId id="503" r:id="rId5"/>
    <p:sldId id="495" r:id="rId6"/>
    <p:sldId id="496" r:id="rId7"/>
    <p:sldId id="497" r:id="rId8"/>
    <p:sldId id="504" r:id="rId9"/>
    <p:sldId id="498" r:id="rId10"/>
    <p:sldId id="505" r:id="rId11"/>
    <p:sldId id="499" r:id="rId12"/>
    <p:sldId id="506" r:id="rId13"/>
    <p:sldId id="500" r:id="rId14"/>
    <p:sldId id="501" r:id="rId15"/>
    <p:sldId id="502" r:id="rId16"/>
    <p:sldId id="256" r:id="rId17"/>
    <p:sldId id="509" r:id="rId18"/>
    <p:sldId id="510" r:id="rId19"/>
    <p:sldId id="482" r:id="rId20"/>
    <p:sldId id="483" r:id="rId21"/>
    <p:sldId id="511" r:id="rId22"/>
    <p:sldId id="258" r:id="rId23"/>
    <p:sldId id="489" r:id="rId24"/>
    <p:sldId id="434" r:id="rId25"/>
    <p:sldId id="484" r:id="rId26"/>
    <p:sldId id="290" r:id="rId27"/>
    <p:sldId id="294" r:id="rId28"/>
    <p:sldId id="512" r:id="rId29"/>
    <p:sldId id="295" r:id="rId30"/>
    <p:sldId id="296" r:id="rId31"/>
    <p:sldId id="490" r:id="rId32"/>
    <p:sldId id="467" r:id="rId33"/>
    <p:sldId id="473" r:id="rId34"/>
    <p:sldId id="485" r:id="rId35"/>
    <p:sldId id="474" r:id="rId36"/>
    <p:sldId id="491" r:id="rId37"/>
    <p:sldId id="486" r:id="rId38"/>
    <p:sldId id="487" r:id="rId39"/>
    <p:sldId id="492" r:id="rId40"/>
    <p:sldId id="462" r:id="rId41"/>
    <p:sldId id="475" r:id="rId42"/>
    <p:sldId id="513" r:id="rId43"/>
    <p:sldId id="476" r:id="rId44"/>
    <p:sldId id="477" r:id="rId45"/>
    <p:sldId id="478" r:id="rId46"/>
    <p:sldId id="479" r:id="rId47"/>
    <p:sldId id="480" r:id="rId48"/>
    <p:sldId id="488" r:id="rId49"/>
    <p:sldId id="481" r:id="rId50"/>
    <p:sldId id="514" r:id="rId51"/>
    <p:sldId id="515" r:id="rId52"/>
    <p:sldId id="516" r:id="rId53"/>
    <p:sldId id="517" r:id="rId54"/>
    <p:sldId id="518" r:id="rId55"/>
    <p:sldId id="519" r:id="rId56"/>
    <p:sldId id="520" r:id="rId57"/>
    <p:sldId id="521" r:id="rId58"/>
    <p:sldId id="522" r:id="rId59"/>
    <p:sldId id="523" r:id="rId60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795">
          <p15:clr>
            <a:srgbClr val="A4A3A4"/>
          </p15:clr>
        </p15:guide>
        <p15:guide id="2" pos="28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24" autoAdjust="0"/>
    <p:restoredTop sz="91486" autoAdjust="0"/>
  </p:normalViewPr>
  <p:slideViewPr>
    <p:cSldViewPr snapToGrid="0" snapToObjects="1" showGuides="1">
      <p:cViewPr varScale="1">
        <p:scale>
          <a:sx n="67" d="100"/>
          <a:sy n="67" d="100"/>
        </p:scale>
        <p:origin x="426" y="72"/>
      </p:cViewPr>
      <p:guideLst>
        <p:guide orient="horz" pos="1795"/>
        <p:guide pos="2881"/>
      </p:guideLst>
    </p:cSldViewPr>
  </p:slideViewPr>
  <p:outlineViewPr>
    <p:cViewPr>
      <p:scale>
        <a:sx n="33" d="100"/>
        <a:sy n="33" d="100"/>
      </p:scale>
      <p:origin x="0" y="1612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image" Target="../media/image9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yriad Pro"/>
              </a:defRPr>
            </a:lvl1pPr>
          </a:lstStyle>
          <a:p>
            <a:pPr>
              <a:defRPr/>
            </a:pPr>
            <a:endParaRPr lang="en-US" dirty="0">
              <a:latin typeface="Arial"/>
              <a:ea typeface="Arial"/>
              <a:cs typeface="Arial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yriad Pro"/>
              </a:defRPr>
            </a:lvl1pPr>
          </a:lstStyle>
          <a:p>
            <a:pPr>
              <a:defRPr/>
            </a:pPr>
            <a:fld id="{D5EDD0BC-854B-5546-A8FF-AF6B249B6AF5}" type="datetimeFigureOut">
              <a:rPr lang="en-US">
                <a:latin typeface="Arial"/>
                <a:ea typeface="Arial"/>
                <a:cs typeface="Arial"/>
              </a:rPr>
              <a:pPr>
                <a:defRPr/>
              </a:pPr>
              <a:t>2/24/2022</a:t>
            </a:fld>
            <a:endParaRPr lang="en-US" dirty="0">
              <a:latin typeface="Arial"/>
              <a:ea typeface="Arial"/>
              <a:cs typeface="Arial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yriad Pro"/>
              </a:defRPr>
            </a:lvl1pPr>
          </a:lstStyle>
          <a:p>
            <a:pPr>
              <a:defRPr/>
            </a:pPr>
            <a:endParaRPr lang="en-US" dirty="0">
              <a:latin typeface="Arial"/>
              <a:ea typeface="Arial"/>
              <a:cs typeface="Arial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yriad Pro"/>
              </a:defRPr>
            </a:lvl1pPr>
          </a:lstStyle>
          <a:p>
            <a:pPr>
              <a:defRPr/>
            </a:pPr>
            <a:fld id="{892397C2-5B49-104A-B1D7-DDE182C52C34}" type="slidenum">
              <a:rPr lang="en-US">
                <a:latin typeface="Arial"/>
                <a:ea typeface="Arial"/>
                <a:cs typeface="Arial"/>
              </a:rPr>
              <a:pPr>
                <a:defRPr/>
              </a:pPr>
              <a:t>‹#›</a:t>
            </a:fld>
            <a:endParaRPr lang="en-US" dirty="0">
              <a:latin typeface="Arial"/>
              <a:ea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074672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/>
                <a:ea typeface="Arial"/>
                <a:cs typeface="Arial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/>
                <a:ea typeface="Arial"/>
                <a:cs typeface="Arial"/>
              </a:defRPr>
            </a:lvl1pPr>
          </a:lstStyle>
          <a:p>
            <a:pPr>
              <a:defRPr/>
            </a:pPr>
            <a:fld id="{B485999A-F397-D44F-A9CA-C8E36A937B72}" type="datetimeFigureOut">
              <a:rPr lang="en-US" smtClean="0"/>
              <a:pPr>
                <a:defRPr/>
              </a:pPr>
              <a:t>2/24/2022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/>
                <a:ea typeface="Arial"/>
                <a:cs typeface="Arial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/>
                <a:ea typeface="Arial"/>
                <a:cs typeface="Arial"/>
              </a:defRPr>
            </a:lvl1pPr>
          </a:lstStyle>
          <a:p>
            <a:pPr>
              <a:defRPr/>
            </a:pPr>
            <a:fld id="{7E2D0005-74DA-9042-BDA8-A6CFDFF9710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42642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Arial"/>
        <a:cs typeface="Arial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Arial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Arial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Arial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Arial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0" i="0" u="none" strike="noStrike" kern="1200" baseline="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3269F200-044B-854D-B613-DAEFCA442ED0}" type="slidenum">
              <a:rPr lang="en-US" sz="1200">
                <a:latin typeface="Arial"/>
                <a:ea typeface="Arial"/>
                <a:cs typeface="Arial"/>
              </a:rPr>
              <a:pPr eaLnBrk="1" hangingPunct="1"/>
              <a:t>1</a:t>
            </a:fld>
            <a:endParaRPr lang="en-US" sz="1200" dirty="0"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ea typeface="+mn-ea"/>
            </a:endParaRPr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9173A89F-2E73-BC4E-BA4B-39387A1A2A83}" type="slidenum">
              <a:rPr lang="en-US" sz="1200">
                <a:latin typeface="Arial"/>
                <a:ea typeface="Arial"/>
                <a:cs typeface="Arial"/>
              </a:rPr>
              <a:pPr eaLnBrk="1" hangingPunct="1"/>
              <a:t>10</a:t>
            </a:fld>
            <a:endParaRPr lang="en-US" sz="1200" dirty="0"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ea typeface="+mn-ea"/>
            </a:endParaRPr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9173A89F-2E73-BC4E-BA4B-39387A1A2A83}" type="slidenum">
              <a:rPr lang="en-US" sz="1200">
                <a:latin typeface="Arial"/>
                <a:ea typeface="Arial"/>
                <a:cs typeface="Arial"/>
              </a:rPr>
              <a:pPr eaLnBrk="1" hangingPunct="1"/>
              <a:t>11</a:t>
            </a:fld>
            <a:endParaRPr lang="en-US" sz="1200" dirty="0"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ea typeface="+mn-ea"/>
            </a:endParaRPr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9173A89F-2E73-BC4E-BA4B-39387A1A2A83}" type="slidenum">
              <a:rPr lang="en-US" sz="1200">
                <a:latin typeface="Arial"/>
                <a:ea typeface="Arial"/>
                <a:cs typeface="Arial"/>
              </a:rPr>
              <a:pPr eaLnBrk="1" hangingPunct="1"/>
              <a:t>12</a:t>
            </a:fld>
            <a:endParaRPr lang="en-US" sz="1200" dirty="0"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ea typeface="+mn-ea"/>
            </a:endParaRPr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9173A89F-2E73-BC4E-BA4B-39387A1A2A83}" type="slidenum">
              <a:rPr lang="en-US" sz="1200">
                <a:latin typeface="Arial"/>
                <a:ea typeface="Arial"/>
                <a:cs typeface="Arial"/>
              </a:rPr>
              <a:pPr eaLnBrk="1" hangingPunct="1"/>
              <a:t>13</a:t>
            </a:fld>
            <a:endParaRPr lang="en-US" sz="1200" dirty="0"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ea typeface="+mn-ea"/>
            </a:endParaRPr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9173A89F-2E73-BC4E-BA4B-39387A1A2A83}" type="slidenum">
              <a:rPr lang="en-US" sz="1200">
                <a:latin typeface="Arial"/>
                <a:ea typeface="Arial"/>
                <a:cs typeface="Arial"/>
              </a:rPr>
              <a:pPr eaLnBrk="1" hangingPunct="1"/>
              <a:t>14</a:t>
            </a:fld>
            <a:endParaRPr lang="en-US" sz="1200" dirty="0"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i="0" u="none" strike="noStrike" kern="1200" baseline="0" dirty="0">
                <a:solidFill>
                  <a:schemeClr val="tx1"/>
                </a:solidFill>
                <a:latin typeface="Arial"/>
                <a:cs typeface="Arial"/>
              </a:rPr>
              <a:t>Connection to the Lesson</a:t>
            </a:r>
          </a:p>
          <a:p>
            <a:pPr marL="171450" indent="-171450">
              <a:buFont typeface="Arial"/>
              <a:buChar char="•"/>
            </a:pPr>
            <a:r>
              <a:rPr lang="en-US" sz="1200" b="0" i="0" u="none" strike="noStrike" kern="1200" baseline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Students will identify different views of solutions to problems involving logarithmic functions compared to exponential functions.</a:t>
            </a:r>
          </a:p>
          <a:p>
            <a:pPr marL="171450" indent="-171450">
              <a:buFont typeface="Arial"/>
              <a:buChar char="•"/>
            </a:pPr>
            <a:r>
              <a:rPr lang="en-US" sz="1200" b="0" i="0" u="none" strike="noStrike" kern="1200" baseline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Students will investigate the effects of addends and coefficients of logarithmic terms in problems.</a:t>
            </a:r>
          </a:p>
          <a:p>
            <a:pPr marL="171450" indent="-171450">
              <a:buFont typeface="Arial"/>
              <a:buChar char="•"/>
            </a:pPr>
            <a:r>
              <a:rPr lang="en-US" sz="1200" b="0" i="0" u="none" strike="noStrike" kern="1200" baseline="0">
                <a:solidFill>
                  <a:schemeClr val="tx1"/>
                </a:solidFill>
                <a:latin typeface="Arial"/>
                <a:ea typeface="Arial"/>
                <a:cs typeface="Arial"/>
              </a:rPr>
              <a:t>Students 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will interpret the graphs of functions and apply the information from the graphs to solve problems.</a:t>
            </a:r>
            <a:endParaRPr lang="en-US" dirty="0">
              <a:ea typeface="+mn-ea"/>
            </a:endParaRPr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9173A89F-2E73-BC4E-BA4B-39387A1A2A83}" type="slidenum">
              <a:rPr lang="en-US" sz="1200">
                <a:latin typeface="Arial"/>
                <a:ea typeface="Arial"/>
                <a:cs typeface="Arial"/>
              </a:rPr>
              <a:pPr eaLnBrk="1" hangingPunct="1"/>
              <a:t>15</a:t>
            </a:fld>
            <a:endParaRPr lang="en-US" sz="1200" dirty="0"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D2D5D9F8-D567-244F-880C-4BB4785F1C4C}" type="slidenum">
              <a:rPr lang="en-US" sz="1200">
                <a:latin typeface="Arial"/>
                <a:ea typeface="Arial"/>
                <a:cs typeface="Arial"/>
              </a:rPr>
              <a:pPr eaLnBrk="1" hangingPunct="1"/>
              <a:t>16</a:t>
            </a:fld>
            <a:endParaRPr lang="en-US" sz="1200" dirty="0"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D2D5D9F8-D567-244F-880C-4BB4785F1C4C}" type="slidenum">
              <a:rPr lang="en-US" sz="1200">
                <a:latin typeface="Arial"/>
                <a:ea typeface="Arial"/>
                <a:cs typeface="Arial"/>
              </a:rPr>
              <a:pPr eaLnBrk="1" hangingPunct="1"/>
              <a:t>17</a:t>
            </a:fld>
            <a:endParaRPr lang="en-US" sz="1200" dirty="0"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D2D5D9F8-D567-244F-880C-4BB4785F1C4C}" type="slidenum">
              <a:rPr lang="en-US" sz="1200">
                <a:latin typeface="Arial"/>
                <a:ea typeface="Arial"/>
                <a:cs typeface="Arial"/>
              </a:rPr>
              <a:pPr eaLnBrk="1" hangingPunct="1"/>
              <a:t>18</a:t>
            </a:fld>
            <a:endParaRPr lang="en-US" sz="1200" dirty="0"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D2D5D9F8-D567-244F-880C-4BB4785F1C4C}" type="slidenum">
              <a:rPr lang="en-US" sz="1200">
                <a:latin typeface="Arial"/>
                <a:ea typeface="Arial"/>
                <a:cs typeface="Arial"/>
              </a:rPr>
              <a:pPr eaLnBrk="1" hangingPunct="1"/>
              <a:t>19</a:t>
            </a:fld>
            <a:endParaRPr lang="en-US" sz="1200" dirty="0"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0" i="0" u="none" strike="noStrike" kern="1200" baseline="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3269F200-044B-854D-B613-DAEFCA442ED0}" type="slidenum">
              <a:rPr lang="en-US" sz="1200">
                <a:latin typeface="Arial"/>
                <a:ea typeface="Arial"/>
                <a:cs typeface="Arial"/>
              </a:rPr>
              <a:pPr eaLnBrk="1" hangingPunct="1"/>
              <a:t>2</a:t>
            </a:fld>
            <a:endParaRPr lang="en-US" sz="1200" dirty="0"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D2D5D9F8-D567-244F-880C-4BB4785F1C4C}" type="slidenum">
              <a:rPr lang="en-US" sz="1200">
                <a:latin typeface="Arial"/>
                <a:ea typeface="Arial"/>
                <a:cs typeface="Arial"/>
              </a:rPr>
              <a:pPr eaLnBrk="1" hangingPunct="1"/>
              <a:t>20</a:t>
            </a:fld>
            <a:endParaRPr lang="en-US" sz="1200" dirty="0"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D2D5D9F8-D567-244F-880C-4BB4785F1C4C}" type="slidenum">
              <a:rPr lang="en-US" sz="1200">
                <a:latin typeface="Arial"/>
                <a:ea typeface="Arial"/>
                <a:cs typeface="Arial"/>
              </a:rPr>
              <a:pPr eaLnBrk="1" hangingPunct="1"/>
              <a:t>21</a:t>
            </a:fld>
            <a:endParaRPr lang="en-US" sz="1200" dirty="0"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Arial"/>
              </a:rPr>
              <a:t>http://www.walch.com/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Arial"/>
              </a:rPr>
              <a:t>ei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Arial"/>
              </a:rPr>
              <a:t>/00581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E2D0005-74DA-9042-BDA8-A6CFDFF9710F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836968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Arial"/>
              </a:rPr>
              <a:t>http://www.walch.com/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Arial"/>
              </a:rPr>
              <a:t>ei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Arial"/>
              </a:rPr>
              <a:t>/00582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E2D0005-74DA-9042-BDA8-A6CFDFF9710F}" type="slidenum">
              <a:rPr lang="en-US" smtClean="0"/>
              <a:pPr>
                <a:defRPr/>
              </a:pPr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83696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0" i="0" u="none" strike="noStrike" kern="1200" baseline="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3269F200-044B-854D-B613-DAEFCA442ED0}" type="slidenum">
              <a:rPr lang="en-US" sz="1200">
                <a:latin typeface="Arial"/>
                <a:ea typeface="Arial"/>
                <a:cs typeface="Arial"/>
              </a:rPr>
              <a:pPr eaLnBrk="1" hangingPunct="1"/>
              <a:t>3</a:t>
            </a:fld>
            <a:endParaRPr lang="en-US" sz="1200" dirty="0"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0" i="0" u="none" strike="noStrike" kern="1200" baseline="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3269F200-044B-854D-B613-DAEFCA442ED0}" type="slidenum">
              <a:rPr lang="en-US" sz="1200">
                <a:latin typeface="Arial"/>
                <a:ea typeface="Arial"/>
                <a:cs typeface="Arial"/>
              </a:rPr>
              <a:pPr eaLnBrk="1" hangingPunct="1"/>
              <a:t>4</a:t>
            </a:fld>
            <a:endParaRPr lang="en-US" sz="1200" dirty="0"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0" i="0" u="none" strike="noStrike" kern="1200" baseline="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3269F200-044B-854D-B613-DAEFCA442ED0}" type="slidenum">
              <a:rPr lang="en-US" sz="1200">
                <a:latin typeface="Arial"/>
                <a:ea typeface="Arial"/>
                <a:cs typeface="Arial"/>
              </a:rPr>
              <a:pPr eaLnBrk="1" hangingPunct="1"/>
              <a:t>5</a:t>
            </a:fld>
            <a:endParaRPr lang="en-US" sz="1200" dirty="0"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0" i="0" u="none" strike="noStrike" kern="1200" baseline="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3269F200-044B-854D-B613-DAEFCA442ED0}" type="slidenum">
              <a:rPr lang="en-US" sz="1200">
                <a:latin typeface="Arial"/>
                <a:ea typeface="Arial"/>
                <a:cs typeface="Arial"/>
              </a:rPr>
              <a:pPr eaLnBrk="1" hangingPunct="1"/>
              <a:t>6</a:t>
            </a:fld>
            <a:endParaRPr lang="en-US" sz="1200" dirty="0"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ea typeface="+mn-ea"/>
            </a:endParaRPr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9173A89F-2E73-BC4E-BA4B-39387A1A2A83}" type="slidenum">
              <a:rPr lang="en-US" sz="1200">
                <a:latin typeface="Arial"/>
                <a:ea typeface="Arial"/>
                <a:cs typeface="Arial"/>
              </a:rPr>
              <a:pPr eaLnBrk="1" hangingPunct="1"/>
              <a:t>7</a:t>
            </a:fld>
            <a:endParaRPr lang="en-US" sz="1200" dirty="0"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ea typeface="+mn-ea"/>
            </a:endParaRPr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9173A89F-2E73-BC4E-BA4B-39387A1A2A83}" type="slidenum">
              <a:rPr lang="en-US" sz="1200">
                <a:latin typeface="Arial"/>
                <a:ea typeface="Arial"/>
                <a:cs typeface="Arial"/>
              </a:rPr>
              <a:pPr eaLnBrk="1" hangingPunct="1"/>
              <a:t>8</a:t>
            </a:fld>
            <a:endParaRPr lang="en-US" sz="1200" dirty="0"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ea typeface="+mn-ea"/>
            </a:endParaRPr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9173A89F-2E73-BC4E-BA4B-39387A1A2A83}" type="slidenum">
              <a:rPr lang="en-US" sz="1200">
                <a:latin typeface="Arial"/>
                <a:ea typeface="Arial"/>
                <a:cs typeface="Arial"/>
              </a:rPr>
              <a:pPr eaLnBrk="1" hangingPunct="1"/>
              <a:t>9</a:t>
            </a:fld>
            <a:endParaRPr lang="en-US" sz="1200" dirty="0"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07"/>
            <a:ext cx="9144000" cy="6648167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600" y="640567"/>
            <a:ext cx="7855776" cy="4998233"/>
          </a:xfrm>
          <a:noFill/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297863" y="5497513"/>
            <a:ext cx="728662" cy="282575"/>
          </a:xfrm>
        </p:spPr>
        <p:txBody>
          <a:bodyPr/>
          <a:lstStyle>
            <a:lvl1pPr>
              <a:defRPr sz="1800" b="1" i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AA28DBB7-6366-7443-A6B3-31C63E357D0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3"/>
          </p:nvPr>
        </p:nvSpPr>
        <p:spPr>
          <a:xfrm>
            <a:off x="976004" y="6246670"/>
            <a:ext cx="5741117" cy="264965"/>
          </a:xfrm>
        </p:spPr>
        <p:txBody>
          <a:bodyPr/>
          <a:lstStyle>
            <a:lvl1pPr algn="l">
              <a:defRPr sz="1500">
                <a:solidFill>
                  <a:srgbClr val="000090"/>
                </a:solidFill>
              </a:defRPr>
            </a:lvl1pPr>
          </a:lstStyle>
          <a:p>
            <a:pPr>
              <a:defRPr/>
            </a:pPr>
            <a:r>
              <a:rPr lang="en-US" dirty="0"/>
              <a:t>Interpreting Logarithmic Models</a:t>
            </a:r>
          </a:p>
        </p:txBody>
      </p:sp>
    </p:spTree>
    <p:extLst>
      <p:ext uri="{BB962C8B-B14F-4D97-AF65-F5344CB8AC3E}">
        <p14:creationId xmlns:p14="http://schemas.microsoft.com/office/powerpoint/2010/main" val="221986218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" y="0"/>
            <a:ext cx="9143238" cy="6650182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600" y="640567"/>
            <a:ext cx="7855776" cy="4998233"/>
          </a:xfrm>
          <a:noFill/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992192" y="6249100"/>
            <a:ext cx="5751507" cy="264966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lang="en-US" sz="1700" b="0" i="0" u="none" strike="noStrike" baseline="0" smtClean="0">
                <a:solidFill>
                  <a:srgbClr val="008000"/>
                </a:solidFill>
              </a:defRPr>
            </a:lvl1pPr>
          </a:lstStyle>
          <a:p>
            <a:pPr lvl="0"/>
            <a:r>
              <a:rPr lang="en-US" sz="1500" b="0" i="0" u="none" strike="noStrike" baseline="0" dirty="0">
                <a:latin typeface=""/>
              </a:rPr>
              <a:t>#.#.#: Sub-lesson title goes here</a:t>
            </a:r>
            <a:endParaRPr lang="en-US" dirty="0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297863" y="5497513"/>
            <a:ext cx="728662" cy="282575"/>
          </a:xfrm>
        </p:spPr>
        <p:txBody>
          <a:bodyPr/>
          <a:lstStyle>
            <a:lvl1pPr>
              <a:defRPr sz="1800" b="1" i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378250F6-F2CD-3E43-A816-19C1884C6ED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201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" y="0"/>
            <a:ext cx="9143238" cy="6650182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600" y="640567"/>
            <a:ext cx="7855776" cy="4998233"/>
          </a:xfrm>
          <a:noFill/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992192" y="6249100"/>
            <a:ext cx="5751507" cy="264966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lang="en-US" sz="1700" b="0" i="0" u="none" strike="noStrike" baseline="0" smtClean="0">
                <a:solidFill>
                  <a:srgbClr val="008000"/>
                </a:solidFill>
              </a:defRPr>
            </a:lvl1pPr>
          </a:lstStyle>
          <a:p>
            <a:pPr lvl="0"/>
            <a:r>
              <a:rPr lang="en-US" sz="1500" b="0" i="0" u="none" strike="noStrike" baseline="0" dirty="0">
                <a:latin typeface=""/>
              </a:rPr>
              <a:t>#.#.#: Sub-lesson title goes here</a:t>
            </a:r>
            <a:endParaRPr lang="en-US" dirty="0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297863" y="5497513"/>
            <a:ext cx="728662" cy="282575"/>
          </a:xfrm>
        </p:spPr>
        <p:txBody>
          <a:bodyPr/>
          <a:lstStyle>
            <a:lvl1pPr>
              <a:defRPr sz="1800" b="1" i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378250F6-F2CD-3E43-A816-19C1884C6ED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201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" y="0"/>
            <a:ext cx="9143238" cy="6650182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600" y="640567"/>
            <a:ext cx="7855776" cy="4998233"/>
          </a:xfrm>
          <a:noFill/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992192" y="6249100"/>
            <a:ext cx="5751507" cy="264966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lang="en-US" sz="1700" b="0" i="0" u="none" strike="noStrike" baseline="0" smtClean="0">
                <a:solidFill>
                  <a:srgbClr val="008000"/>
                </a:solidFill>
              </a:defRPr>
            </a:lvl1pPr>
          </a:lstStyle>
          <a:p>
            <a:pPr lvl="0"/>
            <a:r>
              <a:rPr lang="en-US" sz="1500" b="0" i="0" u="none" strike="noStrike" baseline="0" dirty="0">
                <a:latin typeface=""/>
              </a:rPr>
              <a:t>#.#.#: Sub-lesson title goes here</a:t>
            </a:r>
            <a:endParaRPr lang="en-US" dirty="0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297863" y="5497513"/>
            <a:ext cx="728662" cy="282575"/>
          </a:xfrm>
        </p:spPr>
        <p:txBody>
          <a:bodyPr/>
          <a:lstStyle>
            <a:lvl1pPr>
              <a:defRPr sz="1800" b="1" i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378250F6-F2CD-3E43-A816-19C1884C6ED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201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" y="0"/>
            <a:ext cx="9143238" cy="6650182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600" y="640567"/>
            <a:ext cx="7855776" cy="4998233"/>
          </a:xfrm>
          <a:noFill/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992192" y="6249100"/>
            <a:ext cx="5751507" cy="264966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lang="en-US" sz="1700" b="0" i="0" u="none" strike="noStrike" baseline="0" smtClean="0">
                <a:solidFill>
                  <a:srgbClr val="008000"/>
                </a:solidFill>
              </a:defRPr>
            </a:lvl1pPr>
          </a:lstStyle>
          <a:p>
            <a:pPr lvl="0"/>
            <a:r>
              <a:rPr lang="en-US" sz="1500" b="0" i="0" u="none" strike="noStrike" baseline="0" dirty="0">
                <a:latin typeface=""/>
              </a:rPr>
              <a:t>#.#.#: Sub-lesson title goes here</a:t>
            </a:r>
            <a:endParaRPr lang="en-US" dirty="0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297863" y="5497513"/>
            <a:ext cx="728662" cy="282575"/>
          </a:xfrm>
        </p:spPr>
        <p:txBody>
          <a:bodyPr/>
          <a:lstStyle>
            <a:lvl1pPr>
              <a:defRPr sz="1800" b="1" i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378250F6-F2CD-3E43-A816-19C1884C6ED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201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" y="0"/>
            <a:ext cx="9143238" cy="6650182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600" y="640567"/>
            <a:ext cx="7855776" cy="4998233"/>
          </a:xfrm>
          <a:noFill/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992192" y="6249100"/>
            <a:ext cx="5751507" cy="264966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lang="en-US" sz="1700" b="0" i="0" u="none" strike="noStrike" baseline="0" smtClean="0">
                <a:solidFill>
                  <a:srgbClr val="008000"/>
                </a:solidFill>
              </a:defRPr>
            </a:lvl1pPr>
          </a:lstStyle>
          <a:p>
            <a:pPr lvl="0"/>
            <a:r>
              <a:rPr lang="en-US" sz="1500" b="0" i="0" u="none" strike="noStrike" baseline="0" dirty="0">
                <a:latin typeface=""/>
              </a:rPr>
              <a:t>#.#.#: Sub-lesson title goes here</a:t>
            </a:r>
            <a:endParaRPr lang="en-US" dirty="0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297863" y="5497513"/>
            <a:ext cx="728662" cy="282575"/>
          </a:xfrm>
        </p:spPr>
        <p:txBody>
          <a:bodyPr/>
          <a:lstStyle>
            <a:lvl1pPr>
              <a:defRPr sz="1800" b="1" i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378250F6-F2CD-3E43-A816-19C1884C6ED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201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" y="0"/>
            <a:ext cx="9143238" cy="6650182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600" y="640567"/>
            <a:ext cx="7855776" cy="4998233"/>
          </a:xfrm>
          <a:noFill/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992192" y="6249100"/>
            <a:ext cx="5751507" cy="264966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lang="en-US" sz="1700" b="0" i="0" u="none" strike="noStrike" baseline="0" smtClean="0">
                <a:solidFill>
                  <a:srgbClr val="008000"/>
                </a:solidFill>
              </a:defRPr>
            </a:lvl1pPr>
          </a:lstStyle>
          <a:p>
            <a:pPr lvl="0"/>
            <a:r>
              <a:rPr lang="en-US" sz="1500" b="0" i="0" u="none" strike="noStrike" baseline="0" dirty="0">
                <a:latin typeface=""/>
              </a:rPr>
              <a:t>#.#.#: Sub-lesson title goes here</a:t>
            </a:r>
            <a:endParaRPr lang="en-US" dirty="0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297863" y="5497513"/>
            <a:ext cx="728662" cy="282575"/>
          </a:xfrm>
        </p:spPr>
        <p:txBody>
          <a:bodyPr/>
          <a:lstStyle>
            <a:lvl1pPr>
              <a:defRPr sz="1800" b="1" i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378250F6-F2CD-3E43-A816-19C1884C6ED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201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" y="0"/>
            <a:ext cx="9143238" cy="6650182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600" y="640567"/>
            <a:ext cx="7855776" cy="4998233"/>
          </a:xfrm>
          <a:noFill/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992192" y="6249100"/>
            <a:ext cx="5751507" cy="264966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lang="en-US" sz="1700" b="0" i="0" u="none" strike="noStrike" baseline="0" smtClean="0">
                <a:solidFill>
                  <a:srgbClr val="008000"/>
                </a:solidFill>
              </a:defRPr>
            </a:lvl1pPr>
          </a:lstStyle>
          <a:p>
            <a:pPr lvl="0"/>
            <a:r>
              <a:rPr lang="en-US" sz="1500" b="0" i="0" u="none" strike="noStrike" baseline="0" dirty="0">
                <a:latin typeface=""/>
              </a:rPr>
              <a:t>#.#.#: Sub-lesson title goes here</a:t>
            </a:r>
            <a:endParaRPr lang="en-US" dirty="0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297863" y="5497513"/>
            <a:ext cx="728662" cy="282575"/>
          </a:xfrm>
        </p:spPr>
        <p:txBody>
          <a:bodyPr/>
          <a:lstStyle>
            <a:lvl1pPr>
              <a:defRPr sz="1800" b="1" i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378250F6-F2CD-3E43-A816-19C1884C6ED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201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" y="0"/>
            <a:ext cx="9143238" cy="6650182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600" y="640567"/>
            <a:ext cx="7855776" cy="4998233"/>
          </a:xfrm>
          <a:noFill/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992192" y="6249100"/>
            <a:ext cx="5751507" cy="264966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lang="en-US" sz="1700" b="0" i="0" u="none" strike="noStrike" baseline="0" smtClean="0">
                <a:solidFill>
                  <a:srgbClr val="008000"/>
                </a:solidFill>
              </a:defRPr>
            </a:lvl1pPr>
          </a:lstStyle>
          <a:p>
            <a:pPr lvl="0"/>
            <a:r>
              <a:rPr lang="en-US" sz="1500" b="0" i="0" u="none" strike="noStrike" baseline="0" dirty="0">
                <a:latin typeface=""/>
              </a:rPr>
              <a:t>#.#.#: Sub-lesson title goes here</a:t>
            </a:r>
            <a:endParaRPr lang="en-US" dirty="0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297863" y="5497513"/>
            <a:ext cx="728662" cy="282575"/>
          </a:xfrm>
        </p:spPr>
        <p:txBody>
          <a:bodyPr/>
          <a:lstStyle>
            <a:lvl1pPr>
              <a:defRPr sz="1800" b="1" i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378250F6-F2CD-3E43-A816-19C1884C6ED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201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" y="0"/>
            <a:ext cx="9143238" cy="6650182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600" y="640567"/>
            <a:ext cx="7855776" cy="4998233"/>
          </a:xfrm>
          <a:noFill/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992192" y="6249100"/>
            <a:ext cx="5751507" cy="264966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lang="en-US" sz="1700" b="0" i="0" u="none" strike="noStrike" baseline="0" smtClean="0">
                <a:solidFill>
                  <a:srgbClr val="008000"/>
                </a:solidFill>
              </a:defRPr>
            </a:lvl1pPr>
          </a:lstStyle>
          <a:p>
            <a:pPr lvl="0"/>
            <a:r>
              <a:rPr lang="en-US" sz="1500" b="0" i="0" u="none" strike="noStrike" baseline="0" dirty="0">
                <a:latin typeface=""/>
              </a:rPr>
              <a:t>#.#.#: Sub-lesson title goes here</a:t>
            </a:r>
            <a:endParaRPr lang="en-US" dirty="0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297863" y="5497513"/>
            <a:ext cx="728662" cy="282575"/>
          </a:xfrm>
        </p:spPr>
        <p:txBody>
          <a:bodyPr/>
          <a:lstStyle>
            <a:lvl1pPr>
              <a:defRPr sz="1800" b="1" i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378250F6-F2CD-3E43-A816-19C1884C6ED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201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Interpreting Logarithmic Models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fld id="{1B293FF8-CD88-C24E-B901-491EE6C88A2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</p:sldLayoutIdLst>
  <p:transition spd="slow"/>
  <p:hf hd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/>
          <a:ea typeface="Arial"/>
          <a:cs typeface="Arial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yriad Pro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yriad Pro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yriad Pro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yriad Pro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/>
          <a:ea typeface="Arial"/>
          <a:cs typeface="Arial"/>
        </a:defRPr>
      </a:lvl1pPr>
      <a:lvl2pPr marL="800100" indent="-342900" algn="l" defTabSz="457200" rtl="0" eaLnBrk="0" fontAlgn="base" hangingPunct="0">
        <a:spcBef>
          <a:spcPct val="20000"/>
        </a:spcBef>
        <a:spcAft>
          <a:spcPct val="0"/>
        </a:spcAft>
        <a:buFont typeface="Arial"/>
        <a:buChar char="•"/>
        <a:defRPr sz="2400" kern="1200">
          <a:solidFill>
            <a:schemeClr val="tx1"/>
          </a:solidFill>
          <a:latin typeface="Arial"/>
          <a:ea typeface="Arial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/>
          <a:ea typeface="Arial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/>
          <a:ea typeface="Arial"/>
          <a:cs typeface="Arial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400" kern="1200">
          <a:solidFill>
            <a:schemeClr val="tx1"/>
          </a:solidFill>
          <a:latin typeface="Arial"/>
          <a:ea typeface="Arial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10" Type="http://schemas.openxmlformats.org/officeDocument/2006/relationships/oleObject" Target="../embeddings/oleObject7.bin"/><Relationship Id="rId4" Type="http://schemas.openxmlformats.org/officeDocument/2006/relationships/image" Target="../media/image4.emf"/><Relationship Id="rId9" Type="http://schemas.openxmlformats.org/officeDocument/2006/relationships/oleObject" Target="../embeddings/oleObject6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10" Type="http://schemas.openxmlformats.org/officeDocument/2006/relationships/oleObject" Target="../embeddings/oleObject14.bin"/><Relationship Id="rId4" Type="http://schemas.openxmlformats.org/officeDocument/2006/relationships/image" Target="../media/image4.emf"/><Relationship Id="rId9" Type="http://schemas.openxmlformats.org/officeDocument/2006/relationships/oleObject" Target="../embeddings/oleObject13.bin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alch.com/ei/00581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e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6.emf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alch.com/ei/00582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8.emf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0.e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9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ubtitle 1"/>
          <p:cNvSpPr txBox="1">
            <a:spLocks/>
          </p:cNvSpPr>
          <p:nvPr/>
        </p:nvSpPr>
        <p:spPr bwMode="auto">
          <a:xfrm>
            <a:off x="592138" y="557104"/>
            <a:ext cx="8110123" cy="534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>
              <a:lnSpc>
                <a:spcPct val="110000"/>
              </a:lnSpc>
              <a:spcAft>
                <a:spcPts val="600"/>
              </a:spcAft>
            </a:pPr>
            <a:r>
              <a:rPr lang="en-US" sz="6000" dirty="0">
                <a:latin typeface="Arial"/>
                <a:cs typeface="Arial"/>
              </a:rPr>
              <a:t>Interpreting Logarithmic Models</a:t>
            </a:r>
            <a:endParaRPr lang="en-US" sz="6000" spc="-10" dirty="0">
              <a:solidFill>
                <a:srgbClr val="C0504D"/>
              </a:solidFill>
              <a:latin typeface="Arial"/>
              <a:cs typeface="Arial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F92D9DB-6622-9646-BC27-5F8D490800C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lvl="0"/>
            <a:r>
              <a:rPr lang="en-US" dirty="0">
                <a:solidFill>
                  <a:srgbClr val="000000"/>
                </a:solidFill>
              </a:rPr>
              <a:t>Interpreting Logarithmic Models</a:t>
            </a:r>
          </a:p>
        </p:txBody>
      </p:sp>
    </p:spTree>
    <p:extLst>
      <p:ext uri="{BB962C8B-B14F-4D97-AF65-F5344CB8AC3E}">
        <p14:creationId xmlns:p14="http://schemas.microsoft.com/office/powerpoint/2010/main" val="41737579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41350" y="732789"/>
            <a:ext cx="7854950" cy="5255867"/>
          </a:xfrm>
        </p:spPr>
        <p:txBody>
          <a:bodyPr/>
          <a:lstStyle/>
          <a:p>
            <a:pPr marL="800100" lvl="1" indent="-342900" algn="l">
              <a:lnSpc>
                <a:spcPct val="140000"/>
              </a:lnSpc>
              <a:buFont typeface="Arial"/>
              <a:buChar char="•"/>
            </a:pPr>
            <a:r>
              <a:rPr lang="en-US" dirty="0">
                <a:solidFill>
                  <a:schemeClr val="tx1"/>
                </a:solidFill>
              </a:rPr>
              <a:t>For </a:t>
            </a:r>
            <a:r>
              <a:rPr lang="en-US" i="1" dirty="0">
                <a:solidFill>
                  <a:schemeClr val="tx1"/>
                </a:solidFill>
              </a:rPr>
              <a:t>g</a:t>
            </a:r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en-US" i="1" dirty="0">
                <a:solidFill>
                  <a:schemeClr val="tx1"/>
                </a:solidFill>
              </a:rPr>
              <a:t>t</a:t>
            </a:r>
            <a:r>
              <a:rPr lang="en-US" dirty="0">
                <a:solidFill>
                  <a:schemeClr val="tx1"/>
                </a:solidFill>
              </a:rPr>
              <a:t>), </a:t>
            </a:r>
            <a:r>
              <a:rPr lang="en-US" i="1" dirty="0">
                <a:solidFill>
                  <a:srgbClr val="C0504D"/>
                </a:solidFill>
              </a:rPr>
              <a:t>g</a:t>
            </a:r>
            <a:r>
              <a:rPr lang="en-US" dirty="0">
                <a:solidFill>
                  <a:srgbClr val="C0504D"/>
                </a:solidFill>
              </a:rPr>
              <a:t>(</a:t>
            </a:r>
            <a:r>
              <a:rPr lang="en-US" i="1" dirty="0">
                <a:solidFill>
                  <a:srgbClr val="C0504D"/>
                </a:solidFill>
              </a:rPr>
              <a:t>t</a:t>
            </a:r>
            <a:r>
              <a:rPr lang="en-US" dirty="0">
                <a:solidFill>
                  <a:srgbClr val="C0504D"/>
                </a:solidFill>
              </a:rPr>
              <a:t>) = </a:t>
            </a:r>
            <a:r>
              <a:rPr lang="en-US" i="1" dirty="0">
                <a:solidFill>
                  <a:srgbClr val="C0504D"/>
                </a:solidFill>
              </a:rPr>
              <a:t>e</a:t>
            </a:r>
            <a:r>
              <a:rPr lang="en-US" baseline="30000" dirty="0">
                <a:solidFill>
                  <a:srgbClr val="C0504D"/>
                </a:solidFill>
              </a:rPr>
              <a:t>0.5</a:t>
            </a:r>
            <a:r>
              <a:rPr lang="en-US" i="1" baseline="30000" dirty="0">
                <a:solidFill>
                  <a:srgbClr val="C0504D"/>
                </a:solidFill>
              </a:rPr>
              <a:t>t</a:t>
            </a:r>
            <a:r>
              <a:rPr lang="en-US" i="1" dirty="0">
                <a:solidFill>
                  <a:srgbClr val="C0504D"/>
                </a:solidFill>
              </a:rPr>
              <a:t> </a:t>
            </a:r>
            <a:r>
              <a:rPr lang="en-US" dirty="0">
                <a:solidFill>
                  <a:srgbClr val="C0504D"/>
                </a:solidFill>
              </a:rPr>
              <a:t>– 1</a:t>
            </a:r>
            <a:r>
              <a:rPr lang="en-US" dirty="0">
                <a:solidFill>
                  <a:schemeClr val="tx1"/>
                </a:solidFill>
              </a:rPr>
              <a:t>, so </a:t>
            </a:r>
            <a:r>
              <a:rPr lang="en-US" i="1" dirty="0">
                <a:solidFill>
                  <a:srgbClr val="C0504D"/>
                </a:solidFill>
              </a:rPr>
              <a:t>g</a:t>
            </a:r>
            <a:r>
              <a:rPr lang="en-US" dirty="0">
                <a:solidFill>
                  <a:srgbClr val="C0504D"/>
                </a:solidFill>
              </a:rPr>
              <a:t>(</a:t>
            </a:r>
            <a:r>
              <a:rPr lang="en-US" i="1" dirty="0">
                <a:solidFill>
                  <a:srgbClr val="C0504D"/>
                </a:solidFill>
              </a:rPr>
              <a:t>t</a:t>
            </a:r>
            <a:r>
              <a:rPr lang="en-US" dirty="0">
                <a:solidFill>
                  <a:srgbClr val="C0504D"/>
                </a:solidFill>
              </a:rPr>
              <a:t>) + 1 = </a:t>
            </a:r>
            <a:r>
              <a:rPr lang="en-US" i="1" dirty="0">
                <a:solidFill>
                  <a:srgbClr val="C0504D"/>
                </a:solidFill>
              </a:rPr>
              <a:t>e</a:t>
            </a:r>
            <a:r>
              <a:rPr lang="en-US" i="1" baseline="30000" dirty="0">
                <a:solidFill>
                  <a:srgbClr val="C0504D"/>
                </a:solidFill>
              </a:rPr>
              <a:t> </a:t>
            </a:r>
            <a:r>
              <a:rPr lang="en-US" baseline="30000" dirty="0">
                <a:solidFill>
                  <a:srgbClr val="C0504D"/>
                </a:solidFill>
              </a:rPr>
              <a:t>0.5</a:t>
            </a:r>
            <a:r>
              <a:rPr lang="en-US" i="1" baseline="30000" dirty="0">
                <a:solidFill>
                  <a:srgbClr val="C0504D"/>
                </a:solidFill>
              </a:rPr>
              <a:t>t</a:t>
            </a:r>
            <a:r>
              <a:rPr lang="en-US" dirty="0">
                <a:solidFill>
                  <a:schemeClr val="tx1"/>
                </a:solidFill>
              </a:rPr>
              <a:t>, which means that </a:t>
            </a:r>
            <a:r>
              <a:rPr lang="en-US" dirty="0" err="1">
                <a:solidFill>
                  <a:srgbClr val="C0504D"/>
                </a:solidFill>
              </a:rPr>
              <a:t>ln</a:t>
            </a:r>
            <a:r>
              <a:rPr lang="en-US" dirty="0">
                <a:solidFill>
                  <a:srgbClr val="C0504D"/>
                </a:solidFill>
              </a:rPr>
              <a:t> [</a:t>
            </a:r>
            <a:r>
              <a:rPr lang="en-US" i="1" dirty="0">
                <a:solidFill>
                  <a:srgbClr val="C0504D"/>
                </a:solidFill>
              </a:rPr>
              <a:t>g</a:t>
            </a:r>
            <a:r>
              <a:rPr lang="en-US" dirty="0">
                <a:solidFill>
                  <a:srgbClr val="C0504D"/>
                </a:solidFill>
              </a:rPr>
              <a:t>(</a:t>
            </a:r>
            <a:r>
              <a:rPr lang="en-US" i="1" dirty="0">
                <a:solidFill>
                  <a:srgbClr val="C0504D"/>
                </a:solidFill>
              </a:rPr>
              <a:t>t</a:t>
            </a:r>
            <a:r>
              <a:rPr lang="en-US" dirty="0">
                <a:solidFill>
                  <a:srgbClr val="C0504D"/>
                </a:solidFill>
              </a:rPr>
              <a:t>) + 1] = 0.5 • </a:t>
            </a:r>
            <a:r>
              <a:rPr lang="en-US" i="1" dirty="0">
                <a:solidFill>
                  <a:srgbClr val="C0504D"/>
                </a:solidFill>
              </a:rPr>
              <a:t>t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  <a:p>
            <a:pPr marL="800100" lvl="1" indent="-342900" algn="l">
              <a:lnSpc>
                <a:spcPct val="140000"/>
              </a:lnSpc>
              <a:buFont typeface="Arial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marL="800100" lvl="1" indent="-342900" algn="l">
              <a:lnSpc>
                <a:spcPct val="140000"/>
              </a:lnSpc>
              <a:buFont typeface="Arial"/>
              <a:buChar char="•"/>
            </a:pPr>
            <a:r>
              <a:rPr lang="en-US" dirty="0">
                <a:solidFill>
                  <a:schemeClr val="tx1"/>
                </a:solidFill>
              </a:rPr>
              <a:t>Switch the variables and change </a:t>
            </a:r>
            <a:r>
              <a:rPr lang="en-US" i="1" dirty="0">
                <a:solidFill>
                  <a:srgbClr val="C0504D"/>
                </a:solidFill>
              </a:rPr>
              <a:t>g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to </a:t>
            </a:r>
            <a:r>
              <a:rPr lang="en-US" i="1" dirty="0">
                <a:solidFill>
                  <a:srgbClr val="C0504D"/>
                </a:solidFill>
              </a:rPr>
              <a:t>g</a:t>
            </a:r>
            <a:r>
              <a:rPr lang="en-US" i="1" baseline="30000" dirty="0">
                <a:solidFill>
                  <a:srgbClr val="C0504D"/>
                </a:solidFill>
              </a:rPr>
              <a:t> </a:t>
            </a:r>
            <a:r>
              <a:rPr lang="en-US" baseline="30000" dirty="0">
                <a:solidFill>
                  <a:srgbClr val="C0504D"/>
                </a:solidFill>
              </a:rPr>
              <a:t>–1</a:t>
            </a:r>
            <a:r>
              <a:rPr lang="en-US" dirty="0">
                <a:solidFill>
                  <a:schemeClr val="tx1"/>
                </a:solidFill>
              </a:rPr>
              <a:t> and </a:t>
            </a:r>
            <a:r>
              <a:rPr lang="en-US" i="1" dirty="0">
                <a:solidFill>
                  <a:srgbClr val="C0504D"/>
                </a:solidFill>
              </a:rPr>
              <a:t>t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to </a:t>
            </a:r>
            <a:r>
              <a:rPr lang="en-US" i="1" dirty="0">
                <a:solidFill>
                  <a:srgbClr val="C0504D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lvl="2" algn="l">
              <a:lnSpc>
                <a:spcPct val="140000"/>
              </a:lnSpc>
            </a:pPr>
            <a:r>
              <a:rPr lang="de-DE" dirty="0">
                <a:solidFill>
                  <a:schemeClr val="tx1"/>
                </a:solidFill>
              </a:rPr>
              <a:t>	</a:t>
            </a:r>
            <a:r>
              <a:rPr lang="de-DE" dirty="0">
                <a:solidFill>
                  <a:srgbClr val="C0504D"/>
                </a:solidFill>
              </a:rPr>
              <a:t>ln (</a:t>
            </a:r>
            <a:r>
              <a:rPr lang="de-DE" i="1" dirty="0" err="1">
                <a:solidFill>
                  <a:srgbClr val="C0504D"/>
                </a:solidFill>
              </a:rPr>
              <a:t>n</a:t>
            </a:r>
            <a:r>
              <a:rPr lang="de-DE" i="1" dirty="0">
                <a:solidFill>
                  <a:srgbClr val="C0504D"/>
                </a:solidFill>
              </a:rPr>
              <a:t> </a:t>
            </a:r>
            <a:r>
              <a:rPr lang="de-DE" dirty="0">
                <a:solidFill>
                  <a:srgbClr val="C0504D"/>
                </a:solidFill>
              </a:rPr>
              <a:t>+ 1) = 0.5 • </a:t>
            </a:r>
            <a:r>
              <a:rPr lang="de-DE" i="1" dirty="0" err="1">
                <a:solidFill>
                  <a:srgbClr val="C0504D"/>
                </a:solidFill>
              </a:rPr>
              <a:t>g</a:t>
            </a:r>
            <a:r>
              <a:rPr lang="de-DE" i="1" baseline="30000" dirty="0">
                <a:solidFill>
                  <a:srgbClr val="C0504D"/>
                </a:solidFill>
              </a:rPr>
              <a:t> </a:t>
            </a:r>
            <a:r>
              <a:rPr lang="de-DE" baseline="30000" dirty="0">
                <a:solidFill>
                  <a:srgbClr val="C0504D"/>
                </a:solidFill>
              </a:rPr>
              <a:t>–1</a:t>
            </a:r>
            <a:r>
              <a:rPr lang="de-DE" dirty="0">
                <a:solidFill>
                  <a:srgbClr val="C0504D"/>
                </a:solidFill>
              </a:rPr>
              <a:t> (</a:t>
            </a:r>
            <a:r>
              <a:rPr lang="de-DE" i="1" dirty="0" err="1">
                <a:solidFill>
                  <a:srgbClr val="C0504D"/>
                </a:solidFill>
              </a:rPr>
              <a:t>n</a:t>
            </a:r>
            <a:r>
              <a:rPr lang="de-DE" dirty="0">
                <a:solidFill>
                  <a:srgbClr val="C0504D"/>
                </a:solidFill>
              </a:rPr>
              <a:t>)</a:t>
            </a:r>
            <a:endParaRPr lang="en-US" sz="2400" dirty="0">
              <a:solidFill>
                <a:srgbClr val="C0504D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2CF5185-EBA8-1B4D-852A-C795CC4844D5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lvl="0"/>
            <a:r>
              <a:rPr lang="en-US" dirty="0">
                <a:solidFill>
                  <a:srgbClr val="000000"/>
                </a:solidFill>
              </a:rPr>
              <a:t>Interpreting Logarithmic Models</a:t>
            </a:r>
          </a:p>
        </p:txBody>
      </p:sp>
    </p:spTree>
    <p:extLst>
      <p:ext uri="{BB962C8B-B14F-4D97-AF65-F5344CB8AC3E}">
        <p14:creationId xmlns:p14="http://schemas.microsoft.com/office/powerpoint/2010/main" val="1599985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41350" y="671829"/>
            <a:ext cx="8116128" cy="5255867"/>
          </a:xfrm>
        </p:spPr>
        <p:txBody>
          <a:bodyPr>
            <a:normAutofit/>
          </a:bodyPr>
          <a:lstStyle/>
          <a:p>
            <a:pPr lvl="1" algn="l">
              <a:lnSpc>
                <a:spcPct val="150000"/>
              </a:lnSpc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Then, simplify.</a:t>
            </a:r>
          </a:p>
          <a:p>
            <a:pPr lvl="2" algn="l">
              <a:lnSpc>
                <a:spcPct val="150000"/>
              </a:lnSpc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   </a:t>
            </a:r>
            <a:r>
              <a:rPr lang="en-US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chemeClr val="tx1"/>
                </a:solidFill>
              </a:rPr>
              <a:t> • ln (</a:t>
            </a:r>
            <a:r>
              <a:rPr lang="en-US" i="1" dirty="0">
                <a:solidFill>
                  <a:schemeClr val="tx1"/>
                </a:solidFill>
              </a:rPr>
              <a:t>n </a:t>
            </a:r>
            <a:r>
              <a:rPr lang="en-US" dirty="0">
                <a:solidFill>
                  <a:schemeClr val="tx1"/>
                </a:solidFill>
              </a:rPr>
              <a:t>+ 1) = </a:t>
            </a:r>
            <a:r>
              <a:rPr lang="en-US" i="1" dirty="0">
                <a:solidFill>
                  <a:schemeClr val="tx1"/>
                </a:solidFill>
              </a:rPr>
              <a:t>g</a:t>
            </a:r>
            <a:r>
              <a:rPr lang="en-US" i="1" baseline="30000" dirty="0">
                <a:solidFill>
                  <a:schemeClr val="tx1"/>
                </a:solidFill>
              </a:rPr>
              <a:t> </a:t>
            </a:r>
            <a:r>
              <a:rPr lang="en-US" baseline="30000" dirty="0">
                <a:solidFill>
                  <a:schemeClr val="tx1"/>
                </a:solidFill>
              </a:rPr>
              <a:t>–1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i="1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)  	Multiply both sides by </a:t>
            </a:r>
            <a:r>
              <a:rPr lang="en-US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lvl="2" algn="l">
              <a:lnSpc>
                <a:spcPct val="150000"/>
              </a:lnSpc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   ln (</a:t>
            </a:r>
            <a:r>
              <a:rPr lang="en-US" i="1" dirty="0">
                <a:solidFill>
                  <a:schemeClr val="tx1"/>
                </a:solidFill>
              </a:rPr>
              <a:t>n </a:t>
            </a:r>
            <a:r>
              <a:rPr lang="en-US" dirty="0">
                <a:solidFill>
                  <a:schemeClr val="tx1"/>
                </a:solidFill>
              </a:rPr>
              <a:t>+ 1)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chemeClr val="tx1"/>
                </a:solidFill>
              </a:rPr>
              <a:t> = </a:t>
            </a:r>
            <a:r>
              <a:rPr lang="en-US" i="1" dirty="0">
                <a:solidFill>
                  <a:schemeClr val="tx1"/>
                </a:solidFill>
              </a:rPr>
              <a:t>g</a:t>
            </a:r>
            <a:r>
              <a:rPr lang="en-US" i="1" baseline="30000" dirty="0">
                <a:solidFill>
                  <a:schemeClr val="tx1"/>
                </a:solidFill>
              </a:rPr>
              <a:t> </a:t>
            </a:r>
            <a:r>
              <a:rPr lang="en-US" baseline="30000" dirty="0">
                <a:solidFill>
                  <a:schemeClr val="tx1"/>
                </a:solidFill>
              </a:rPr>
              <a:t>–1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i="1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) 		Apply the </a:t>
            </a:r>
            <a:r>
              <a:rPr lang="en-US" dirty="0">
                <a:solidFill>
                  <a:srgbClr val="0000FF"/>
                </a:solidFill>
              </a:rPr>
              <a:t>power rule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2CF5185-EBA8-1B4D-852A-C795CC4844D5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lvl="0"/>
            <a:r>
              <a:rPr lang="en-US" dirty="0">
                <a:solidFill>
                  <a:srgbClr val="000000"/>
                </a:solidFill>
              </a:rPr>
              <a:t>Interpreting Logarithmic Models</a:t>
            </a:r>
          </a:p>
        </p:txBody>
      </p:sp>
    </p:spTree>
    <p:extLst>
      <p:ext uri="{BB962C8B-B14F-4D97-AF65-F5344CB8AC3E}">
        <p14:creationId xmlns:p14="http://schemas.microsoft.com/office/powerpoint/2010/main" val="3874393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41350" y="641349"/>
            <a:ext cx="8116128" cy="5255867"/>
          </a:xfrm>
        </p:spPr>
        <p:txBody>
          <a:bodyPr>
            <a:normAutofit/>
          </a:bodyPr>
          <a:lstStyle/>
          <a:p>
            <a:pPr lvl="1" algn="l">
              <a:lnSpc>
                <a:spcPct val="150000"/>
              </a:lnSpc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For </a:t>
            </a:r>
            <a:r>
              <a:rPr lang="en-US" i="1" dirty="0">
                <a:solidFill>
                  <a:schemeClr val="tx1"/>
                </a:solidFill>
              </a:rPr>
              <a:t>h</a:t>
            </a:r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en-US" i="1" dirty="0">
                <a:solidFill>
                  <a:schemeClr val="tx1"/>
                </a:solidFill>
              </a:rPr>
              <a:t>t</a:t>
            </a:r>
            <a:r>
              <a:rPr lang="en-US" dirty="0">
                <a:solidFill>
                  <a:schemeClr val="tx1"/>
                </a:solidFill>
              </a:rPr>
              <a:t>), </a:t>
            </a:r>
            <a:r>
              <a:rPr lang="en-US" i="1" dirty="0">
                <a:solidFill>
                  <a:schemeClr val="accent2"/>
                </a:solidFill>
              </a:rPr>
              <a:t>h</a:t>
            </a:r>
            <a:r>
              <a:rPr lang="en-US" dirty="0">
                <a:solidFill>
                  <a:schemeClr val="accent2"/>
                </a:solidFill>
              </a:rPr>
              <a:t>(</a:t>
            </a:r>
            <a:r>
              <a:rPr lang="en-US" i="1" dirty="0">
                <a:solidFill>
                  <a:schemeClr val="accent2"/>
                </a:solidFill>
              </a:rPr>
              <a:t>t</a:t>
            </a:r>
            <a:r>
              <a:rPr lang="en-US" dirty="0">
                <a:solidFill>
                  <a:schemeClr val="accent2"/>
                </a:solidFill>
              </a:rPr>
              <a:t>) = </a:t>
            </a:r>
            <a:r>
              <a:rPr lang="en-US" i="1" dirty="0">
                <a:solidFill>
                  <a:schemeClr val="accent2"/>
                </a:solidFill>
              </a:rPr>
              <a:t>e</a:t>
            </a:r>
            <a:r>
              <a:rPr lang="en-US" i="1" baseline="30000" dirty="0">
                <a:solidFill>
                  <a:schemeClr val="accent2"/>
                </a:solidFill>
              </a:rPr>
              <a:t> </a:t>
            </a:r>
            <a:r>
              <a:rPr lang="en-US" baseline="30000" dirty="0">
                <a:solidFill>
                  <a:schemeClr val="accent2"/>
                </a:solidFill>
              </a:rPr>
              <a:t>0.1</a:t>
            </a:r>
            <a:r>
              <a:rPr lang="en-US" i="1" baseline="30000" dirty="0">
                <a:solidFill>
                  <a:schemeClr val="accent2"/>
                </a:solidFill>
              </a:rPr>
              <a:t>t</a:t>
            </a:r>
            <a:r>
              <a:rPr lang="en-US" i="1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chemeClr val="accent2"/>
                </a:solidFill>
              </a:rPr>
              <a:t>– 1</a:t>
            </a:r>
            <a:r>
              <a:rPr lang="en-US" dirty="0">
                <a:solidFill>
                  <a:schemeClr val="tx1"/>
                </a:solidFill>
              </a:rPr>
              <a:t>, so </a:t>
            </a:r>
            <a:r>
              <a:rPr lang="en-US" i="1" dirty="0">
                <a:solidFill>
                  <a:srgbClr val="C0504D"/>
                </a:solidFill>
              </a:rPr>
              <a:t>h</a:t>
            </a:r>
            <a:r>
              <a:rPr lang="en-US" dirty="0">
                <a:solidFill>
                  <a:srgbClr val="C0504D"/>
                </a:solidFill>
              </a:rPr>
              <a:t>(</a:t>
            </a:r>
            <a:r>
              <a:rPr lang="en-US" i="1" dirty="0">
                <a:solidFill>
                  <a:srgbClr val="C0504D"/>
                </a:solidFill>
              </a:rPr>
              <a:t>t</a:t>
            </a:r>
            <a:r>
              <a:rPr lang="en-US" dirty="0">
                <a:solidFill>
                  <a:srgbClr val="C0504D"/>
                </a:solidFill>
              </a:rPr>
              <a:t>) + 1 = </a:t>
            </a:r>
            <a:r>
              <a:rPr lang="en-US" i="1" dirty="0">
                <a:solidFill>
                  <a:srgbClr val="C0504D"/>
                </a:solidFill>
              </a:rPr>
              <a:t>e</a:t>
            </a:r>
            <a:r>
              <a:rPr lang="en-US" i="1" baseline="30000" dirty="0">
                <a:solidFill>
                  <a:srgbClr val="C0504D"/>
                </a:solidFill>
              </a:rPr>
              <a:t> </a:t>
            </a:r>
            <a:r>
              <a:rPr lang="en-US" baseline="30000" dirty="0">
                <a:solidFill>
                  <a:srgbClr val="C0504D"/>
                </a:solidFill>
              </a:rPr>
              <a:t>0.1</a:t>
            </a:r>
            <a:r>
              <a:rPr lang="en-US" i="1" baseline="30000" dirty="0">
                <a:solidFill>
                  <a:srgbClr val="C0504D"/>
                </a:solidFill>
              </a:rPr>
              <a:t>t</a:t>
            </a:r>
            <a:r>
              <a:rPr lang="en-US" dirty="0">
                <a:solidFill>
                  <a:schemeClr val="tx1"/>
                </a:solidFill>
              </a:rPr>
              <a:t>, which means that </a:t>
            </a:r>
            <a:r>
              <a:rPr lang="en-US" dirty="0" err="1">
                <a:solidFill>
                  <a:srgbClr val="C0504D"/>
                </a:solidFill>
              </a:rPr>
              <a:t>ln</a:t>
            </a:r>
            <a:r>
              <a:rPr lang="en-US" dirty="0">
                <a:solidFill>
                  <a:srgbClr val="C0504D"/>
                </a:solidFill>
              </a:rPr>
              <a:t> [</a:t>
            </a:r>
            <a:r>
              <a:rPr lang="en-US" i="1" dirty="0">
                <a:solidFill>
                  <a:srgbClr val="C0504D"/>
                </a:solidFill>
              </a:rPr>
              <a:t>h</a:t>
            </a:r>
            <a:r>
              <a:rPr lang="en-US" dirty="0">
                <a:solidFill>
                  <a:srgbClr val="C0504D"/>
                </a:solidFill>
              </a:rPr>
              <a:t>(</a:t>
            </a:r>
            <a:r>
              <a:rPr lang="en-US" i="1" dirty="0">
                <a:solidFill>
                  <a:srgbClr val="C0504D"/>
                </a:solidFill>
              </a:rPr>
              <a:t>t</a:t>
            </a:r>
            <a:r>
              <a:rPr lang="en-US" dirty="0">
                <a:solidFill>
                  <a:srgbClr val="C0504D"/>
                </a:solidFill>
              </a:rPr>
              <a:t>) + 1] = 0.1 • </a:t>
            </a:r>
            <a:r>
              <a:rPr lang="en-US" i="1" dirty="0">
                <a:solidFill>
                  <a:srgbClr val="C0504D"/>
                </a:solidFill>
              </a:rPr>
              <a:t>t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  <a:p>
            <a:pPr lvl="1" algn="l">
              <a:lnSpc>
                <a:spcPct val="150000"/>
              </a:lnSpc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Switch the variables and change </a:t>
            </a:r>
            <a:r>
              <a:rPr lang="en-US" i="1" dirty="0">
                <a:solidFill>
                  <a:srgbClr val="C0504D"/>
                </a:solidFill>
              </a:rPr>
              <a:t>h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to </a:t>
            </a:r>
            <a:r>
              <a:rPr lang="en-US" i="1" dirty="0">
                <a:solidFill>
                  <a:srgbClr val="C0504D"/>
                </a:solidFill>
              </a:rPr>
              <a:t>h </a:t>
            </a:r>
            <a:r>
              <a:rPr lang="en-US" baseline="30000" dirty="0">
                <a:solidFill>
                  <a:srgbClr val="C0504D"/>
                </a:solidFill>
              </a:rPr>
              <a:t>–1</a:t>
            </a:r>
            <a:r>
              <a:rPr lang="en-US" dirty="0">
                <a:solidFill>
                  <a:srgbClr val="C0504D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rgbClr val="C0504D"/>
                </a:solidFill>
              </a:rPr>
              <a:t>t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to </a:t>
            </a:r>
            <a:r>
              <a:rPr lang="en-US" i="1" dirty="0">
                <a:solidFill>
                  <a:srgbClr val="C0504D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lvl="2" algn="l">
              <a:lnSpc>
                <a:spcPct val="150000"/>
              </a:lnSpc>
              <a:spcAft>
                <a:spcPts val="600"/>
              </a:spcAft>
            </a:pPr>
            <a:r>
              <a:rPr lang="de-DE" dirty="0">
                <a:solidFill>
                  <a:schemeClr val="tx1"/>
                </a:solidFill>
              </a:rPr>
              <a:t>   </a:t>
            </a:r>
            <a:r>
              <a:rPr lang="de-DE" dirty="0">
                <a:solidFill>
                  <a:schemeClr val="accent2"/>
                </a:solidFill>
              </a:rPr>
              <a:t>ln (</a:t>
            </a:r>
            <a:r>
              <a:rPr lang="de-DE" i="1" dirty="0" err="1">
                <a:solidFill>
                  <a:schemeClr val="accent2"/>
                </a:solidFill>
              </a:rPr>
              <a:t>n</a:t>
            </a:r>
            <a:r>
              <a:rPr lang="de-DE" i="1" dirty="0">
                <a:solidFill>
                  <a:schemeClr val="accent2"/>
                </a:solidFill>
              </a:rPr>
              <a:t> </a:t>
            </a:r>
            <a:r>
              <a:rPr lang="de-DE" dirty="0">
                <a:solidFill>
                  <a:schemeClr val="accent2"/>
                </a:solidFill>
              </a:rPr>
              <a:t>+ 1) = 0.1 • </a:t>
            </a:r>
            <a:r>
              <a:rPr lang="de-DE" i="1" dirty="0">
                <a:solidFill>
                  <a:schemeClr val="accent2"/>
                </a:solidFill>
              </a:rPr>
              <a:t>h</a:t>
            </a:r>
            <a:r>
              <a:rPr lang="en-US" i="1" baseline="30000" dirty="0">
                <a:solidFill>
                  <a:schemeClr val="accent2"/>
                </a:solidFill>
              </a:rPr>
              <a:t> </a:t>
            </a:r>
            <a:r>
              <a:rPr lang="de-DE" baseline="30000" dirty="0">
                <a:solidFill>
                  <a:schemeClr val="accent2"/>
                </a:solidFill>
              </a:rPr>
              <a:t>–1</a:t>
            </a:r>
            <a:r>
              <a:rPr lang="de-DE" dirty="0">
                <a:solidFill>
                  <a:schemeClr val="accent2"/>
                </a:solidFill>
              </a:rPr>
              <a:t>(</a:t>
            </a:r>
            <a:r>
              <a:rPr lang="de-DE" i="1" dirty="0" err="1">
                <a:solidFill>
                  <a:schemeClr val="accent2"/>
                </a:solidFill>
              </a:rPr>
              <a:t>n</a:t>
            </a:r>
            <a:r>
              <a:rPr lang="de-DE" dirty="0">
                <a:solidFill>
                  <a:schemeClr val="accent2"/>
                </a:solidFill>
              </a:rPr>
              <a:t>)</a:t>
            </a:r>
          </a:p>
          <a:p>
            <a:pPr lvl="1" algn="l">
              <a:lnSpc>
                <a:spcPct val="150000"/>
              </a:lnSpc>
              <a:spcAft>
                <a:spcPts val="600"/>
              </a:spcAft>
            </a:pPr>
            <a:r>
              <a:rPr lang="de-DE" dirty="0" err="1">
                <a:solidFill>
                  <a:schemeClr val="tx1"/>
                </a:solidFill>
              </a:rPr>
              <a:t>Then</a:t>
            </a:r>
            <a:r>
              <a:rPr lang="de-DE" dirty="0">
                <a:solidFill>
                  <a:schemeClr val="tx1"/>
                </a:solidFill>
              </a:rPr>
              <a:t>, </a:t>
            </a:r>
            <a:r>
              <a:rPr lang="de-DE" dirty="0" err="1">
                <a:solidFill>
                  <a:schemeClr val="tx1"/>
                </a:solidFill>
              </a:rPr>
              <a:t>simplify</a:t>
            </a:r>
            <a:r>
              <a:rPr lang="de-DE" dirty="0">
                <a:solidFill>
                  <a:schemeClr val="tx1"/>
                </a:solidFill>
              </a:rPr>
              <a:t>.</a:t>
            </a:r>
          </a:p>
          <a:p>
            <a:pPr lvl="2" algn="l">
              <a:lnSpc>
                <a:spcPct val="150000"/>
              </a:lnSpc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   </a:t>
            </a:r>
            <a:r>
              <a:rPr lang="en-US" dirty="0">
                <a:solidFill>
                  <a:srgbClr val="0000FF"/>
                </a:solidFill>
              </a:rPr>
              <a:t>10</a:t>
            </a:r>
            <a:r>
              <a:rPr lang="en-US" dirty="0">
                <a:solidFill>
                  <a:schemeClr val="tx1"/>
                </a:solidFill>
              </a:rPr>
              <a:t> • ln (</a:t>
            </a:r>
            <a:r>
              <a:rPr lang="en-US" i="1" dirty="0">
                <a:solidFill>
                  <a:schemeClr val="tx1"/>
                </a:solidFill>
              </a:rPr>
              <a:t>n </a:t>
            </a:r>
            <a:r>
              <a:rPr lang="en-US" dirty="0">
                <a:solidFill>
                  <a:schemeClr val="tx1"/>
                </a:solidFill>
              </a:rPr>
              <a:t>+ 1) = </a:t>
            </a:r>
            <a:r>
              <a:rPr lang="en-US" i="1" dirty="0">
                <a:solidFill>
                  <a:schemeClr val="tx1"/>
                </a:solidFill>
              </a:rPr>
              <a:t>h</a:t>
            </a:r>
            <a:r>
              <a:rPr lang="en-US" i="1" baseline="30000" dirty="0">
                <a:solidFill>
                  <a:schemeClr val="tx1"/>
                </a:solidFill>
              </a:rPr>
              <a:t> </a:t>
            </a:r>
            <a:r>
              <a:rPr lang="en-US" baseline="30000" dirty="0">
                <a:solidFill>
                  <a:schemeClr val="tx1"/>
                </a:solidFill>
              </a:rPr>
              <a:t>–1</a:t>
            </a:r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en-US" i="1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) 	</a:t>
            </a:r>
            <a:r>
              <a:rPr lang="en-US" spc="-20" dirty="0">
                <a:solidFill>
                  <a:schemeClr val="tx1"/>
                </a:solidFill>
              </a:rPr>
              <a:t>Multiply both sides by </a:t>
            </a:r>
            <a:r>
              <a:rPr lang="en-US" spc="-20" dirty="0">
                <a:solidFill>
                  <a:srgbClr val="0000FF"/>
                </a:solidFill>
              </a:rPr>
              <a:t>10</a:t>
            </a:r>
            <a:r>
              <a:rPr lang="en-US" spc="-20" dirty="0">
                <a:solidFill>
                  <a:schemeClr val="tx1"/>
                </a:solidFill>
              </a:rPr>
              <a:t>.</a:t>
            </a:r>
          </a:p>
          <a:p>
            <a:pPr lvl="2" algn="l">
              <a:lnSpc>
                <a:spcPct val="150000"/>
              </a:lnSpc>
            </a:pPr>
            <a:r>
              <a:rPr lang="en-US" dirty="0">
                <a:solidFill>
                  <a:schemeClr val="tx1"/>
                </a:solidFill>
              </a:rPr>
              <a:t>   ln (</a:t>
            </a:r>
            <a:r>
              <a:rPr lang="en-US" i="1" dirty="0">
                <a:solidFill>
                  <a:schemeClr val="tx1"/>
                </a:solidFill>
              </a:rPr>
              <a:t>n </a:t>
            </a:r>
            <a:r>
              <a:rPr lang="en-US" dirty="0">
                <a:solidFill>
                  <a:schemeClr val="tx1"/>
                </a:solidFill>
              </a:rPr>
              <a:t>+ 1)</a:t>
            </a:r>
            <a:r>
              <a:rPr lang="en-US" baseline="30000" dirty="0">
                <a:solidFill>
                  <a:srgbClr val="0000FF"/>
                </a:solidFill>
              </a:rPr>
              <a:t>10</a:t>
            </a:r>
            <a:r>
              <a:rPr lang="en-US" dirty="0">
                <a:solidFill>
                  <a:schemeClr val="tx1"/>
                </a:solidFill>
              </a:rPr>
              <a:t> = </a:t>
            </a:r>
            <a:r>
              <a:rPr lang="en-US" i="1" dirty="0">
                <a:solidFill>
                  <a:schemeClr val="tx1"/>
                </a:solidFill>
              </a:rPr>
              <a:t>h</a:t>
            </a:r>
            <a:r>
              <a:rPr lang="en-US" i="1" baseline="30000" dirty="0">
                <a:solidFill>
                  <a:schemeClr val="tx1"/>
                </a:solidFill>
              </a:rPr>
              <a:t> </a:t>
            </a:r>
            <a:r>
              <a:rPr lang="en-US" baseline="30000" dirty="0">
                <a:solidFill>
                  <a:schemeClr val="tx1"/>
                </a:solidFill>
              </a:rPr>
              <a:t>–1</a:t>
            </a:r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en-US" i="1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) 		Apply the </a:t>
            </a:r>
            <a:r>
              <a:rPr lang="en-US" dirty="0">
                <a:solidFill>
                  <a:srgbClr val="0000FF"/>
                </a:solidFill>
              </a:rPr>
              <a:t>power rule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2CF5185-EBA8-1B4D-852A-C795CC4844D5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lvl="0"/>
            <a:r>
              <a:rPr lang="en-US" dirty="0">
                <a:solidFill>
                  <a:srgbClr val="000000"/>
                </a:solidFill>
              </a:rPr>
              <a:t>Interpreting Logarithmic Models</a:t>
            </a:r>
          </a:p>
        </p:txBody>
      </p:sp>
    </p:spTree>
    <p:extLst>
      <p:ext uri="{BB962C8B-B14F-4D97-AF65-F5344CB8AC3E}">
        <p14:creationId xmlns:p14="http://schemas.microsoft.com/office/powerpoint/2010/main" val="930819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41350" y="641350"/>
            <a:ext cx="7854950" cy="4997450"/>
          </a:xfrm>
        </p:spPr>
        <p:txBody>
          <a:bodyPr/>
          <a:lstStyle/>
          <a:p>
            <a:pPr marL="457200" indent="-457200">
              <a:spcAft>
                <a:spcPts val="1200"/>
              </a:spcAft>
              <a:buFont typeface="+mj-lt"/>
              <a:buAutoNum type="arabicPeriod" startAt="3"/>
            </a:pPr>
            <a:r>
              <a:rPr lang="en-US" b="1" dirty="0">
                <a:solidFill>
                  <a:srgbClr val="660066"/>
                </a:solidFill>
              </a:rPr>
              <a:t>How do the terms in the logarithmic functions compare in relation to the exponential growth of each technology?</a:t>
            </a:r>
          </a:p>
          <a:p>
            <a:pPr marL="800100" lvl="1" indent="-342900" algn="l">
              <a:lnSpc>
                <a:spcPct val="110000"/>
              </a:lnSpc>
              <a:buFont typeface="Arial"/>
              <a:buChar char="•"/>
            </a:pPr>
            <a:r>
              <a:rPr lang="en-US" dirty="0">
                <a:solidFill>
                  <a:schemeClr val="tx1"/>
                </a:solidFill>
              </a:rPr>
              <a:t>The </a:t>
            </a:r>
            <a:r>
              <a:rPr lang="en-US" dirty="0">
                <a:solidFill>
                  <a:srgbClr val="C0504D"/>
                </a:solidFill>
              </a:rPr>
              <a:t>slower</a:t>
            </a:r>
            <a:r>
              <a:rPr lang="en-US" dirty="0">
                <a:solidFill>
                  <a:schemeClr val="tx1"/>
                </a:solidFill>
              </a:rPr>
              <a:t> the growth of users of a technology, the </a:t>
            </a:r>
            <a:r>
              <a:rPr lang="en-US" dirty="0">
                <a:solidFill>
                  <a:srgbClr val="C0504D"/>
                </a:solidFill>
              </a:rPr>
              <a:t>larger</a:t>
            </a:r>
            <a:r>
              <a:rPr lang="en-US" dirty="0">
                <a:solidFill>
                  <a:schemeClr val="tx1"/>
                </a:solidFill>
              </a:rPr>
              <a:t> the argument of the logarithmic function becomes. </a:t>
            </a:r>
          </a:p>
          <a:p>
            <a:pPr marL="800100" lvl="1" indent="-342900" algn="l">
              <a:buFont typeface="Arial"/>
              <a:buChar char="•"/>
            </a:pPr>
            <a:endParaRPr lang="en-US" sz="1200" dirty="0">
              <a:solidFill>
                <a:schemeClr val="tx1"/>
              </a:solidFill>
            </a:endParaRPr>
          </a:p>
          <a:p>
            <a:pPr marL="800100" lvl="1" indent="-342900" algn="l">
              <a:lnSpc>
                <a:spcPct val="110000"/>
              </a:lnSpc>
              <a:buFont typeface="Arial"/>
              <a:buChar char="•"/>
            </a:pPr>
            <a:r>
              <a:rPr lang="en-US" dirty="0">
                <a:solidFill>
                  <a:schemeClr val="tx1"/>
                </a:solidFill>
              </a:rPr>
              <a:t>For example, for the social media website, the argument of the natural logarithm is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i="1" dirty="0">
                <a:solidFill>
                  <a:srgbClr val="C0504D"/>
                </a:solidFill>
              </a:rPr>
              <a:t>t </a:t>
            </a:r>
            <a:r>
              <a:rPr lang="en-US" dirty="0">
                <a:solidFill>
                  <a:srgbClr val="C0504D"/>
                </a:solidFill>
              </a:rPr>
              <a:t>+ 1</a:t>
            </a:r>
            <a:r>
              <a:rPr lang="en-US" dirty="0">
                <a:solidFill>
                  <a:schemeClr val="tx1"/>
                </a:solidFill>
              </a:rPr>
              <a:t>, but for the tablet, the argument is </a:t>
            </a:r>
            <a:r>
              <a:rPr lang="en-US" dirty="0">
                <a:solidFill>
                  <a:schemeClr val="accent2"/>
                </a:solidFill>
              </a:rPr>
              <a:t>(</a:t>
            </a:r>
            <a:r>
              <a:rPr lang="en-US" i="1" dirty="0">
                <a:solidFill>
                  <a:schemeClr val="accent2"/>
                </a:solidFill>
              </a:rPr>
              <a:t>t </a:t>
            </a:r>
            <a:r>
              <a:rPr lang="en-US" dirty="0">
                <a:solidFill>
                  <a:schemeClr val="accent2"/>
                </a:solidFill>
              </a:rPr>
              <a:t>+ 1)</a:t>
            </a:r>
            <a:r>
              <a:rPr lang="en-US" baseline="30000" dirty="0">
                <a:solidFill>
                  <a:schemeClr val="accent2"/>
                </a:solidFill>
              </a:rPr>
              <a:t>10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sz="2400" dirty="0">
              <a:solidFill>
                <a:schemeClr val="tx1"/>
              </a:solidFill>
            </a:endParaRPr>
          </a:p>
          <a:p>
            <a:pPr lvl="6" algn="l">
              <a:lnSpc>
                <a:spcPct val="150000"/>
              </a:lnSpc>
              <a:spcBef>
                <a:spcPts val="1176"/>
              </a:spcBef>
            </a:pPr>
            <a:endParaRPr lang="en-US" sz="2400" dirty="0">
              <a:solidFill>
                <a:schemeClr val="tx1"/>
              </a:solidFill>
              <a:latin typeface="Arial"/>
              <a:cs typeface="Arial"/>
            </a:endParaRPr>
          </a:p>
          <a:p>
            <a:pPr lvl="6" algn="l">
              <a:lnSpc>
                <a:spcPct val="150000"/>
              </a:lnSpc>
            </a:pPr>
            <a:endParaRPr lang="en-US" sz="2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2CF5185-EBA8-1B4D-852A-C795CC4844D5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lvl="0"/>
            <a:r>
              <a:rPr lang="en-US" dirty="0">
                <a:solidFill>
                  <a:srgbClr val="000000"/>
                </a:solidFill>
              </a:rPr>
              <a:t>Interpreting Logarithmic Models</a:t>
            </a:r>
          </a:p>
        </p:txBody>
      </p:sp>
    </p:spTree>
    <p:extLst>
      <p:ext uri="{BB962C8B-B14F-4D97-AF65-F5344CB8AC3E}">
        <p14:creationId xmlns:p14="http://schemas.microsoft.com/office/powerpoint/2010/main" val="1524753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41350" y="641350"/>
            <a:ext cx="7854950" cy="4997450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 startAt="4"/>
            </a:pPr>
            <a:r>
              <a:rPr lang="en-US" b="1" dirty="0">
                <a:solidFill>
                  <a:srgbClr val="660066"/>
                </a:solidFill>
              </a:rPr>
              <a:t>How can the logarithmic functions describe the growth of each technology?</a:t>
            </a:r>
          </a:p>
          <a:p>
            <a:pPr marL="800100" lvl="1" indent="-342900" algn="l">
              <a:lnSpc>
                <a:spcPct val="110000"/>
              </a:lnSpc>
              <a:spcBef>
                <a:spcPts val="1500"/>
              </a:spcBef>
              <a:buFont typeface="Arial"/>
              <a:buChar char="•"/>
            </a:pPr>
            <a:r>
              <a:rPr lang="en-US" dirty="0">
                <a:solidFill>
                  <a:schemeClr val="tx1"/>
                </a:solidFill>
              </a:rPr>
              <a:t>The </a:t>
            </a:r>
            <a:r>
              <a:rPr lang="en-US" dirty="0">
                <a:solidFill>
                  <a:schemeClr val="accent2"/>
                </a:solidFill>
              </a:rPr>
              <a:t>graphs</a:t>
            </a:r>
            <a:r>
              <a:rPr lang="en-US" dirty="0">
                <a:solidFill>
                  <a:schemeClr val="tx1"/>
                </a:solidFill>
              </a:rPr>
              <a:t> depict the changing number of users per year for each technology. </a:t>
            </a:r>
            <a:endParaRPr lang="en-US" sz="1200" dirty="0">
              <a:solidFill>
                <a:schemeClr val="tx1"/>
              </a:solidFill>
            </a:endParaRPr>
          </a:p>
          <a:p>
            <a:pPr marL="800100" lvl="1" indent="-342900" algn="l">
              <a:lnSpc>
                <a:spcPct val="110000"/>
              </a:lnSpc>
              <a:spcBef>
                <a:spcPts val="1500"/>
              </a:spcBef>
              <a:buFont typeface="Arial"/>
              <a:buChar char="•"/>
            </a:pPr>
            <a:r>
              <a:rPr lang="en-US" dirty="0">
                <a:solidFill>
                  <a:schemeClr val="tx1"/>
                </a:solidFill>
              </a:rPr>
              <a:t>The </a:t>
            </a:r>
            <a:r>
              <a:rPr lang="en-US" dirty="0">
                <a:solidFill>
                  <a:schemeClr val="accent2"/>
                </a:solidFill>
              </a:rPr>
              <a:t>inverse function </a:t>
            </a:r>
            <a:r>
              <a:rPr lang="en-US" dirty="0">
                <a:solidFill>
                  <a:schemeClr val="tx1"/>
                </a:solidFill>
              </a:rPr>
              <a:t>is the number of years needed to see an increase in growth of a fixed number of users. </a:t>
            </a:r>
            <a:endParaRPr lang="en-US" sz="1200" dirty="0">
              <a:solidFill>
                <a:schemeClr val="tx1"/>
              </a:solidFill>
            </a:endParaRPr>
          </a:p>
          <a:p>
            <a:pPr marL="800100" lvl="1" indent="-342900" algn="l">
              <a:lnSpc>
                <a:spcPct val="110000"/>
              </a:lnSpc>
              <a:spcBef>
                <a:spcPts val="1500"/>
              </a:spcBef>
              <a:buFont typeface="Arial"/>
              <a:buChar char="•"/>
            </a:pPr>
            <a:r>
              <a:rPr lang="en-US" dirty="0">
                <a:solidFill>
                  <a:schemeClr val="tx1"/>
                </a:solidFill>
              </a:rPr>
              <a:t>Therefore, the </a:t>
            </a:r>
            <a:r>
              <a:rPr lang="en-US" dirty="0">
                <a:solidFill>
                  <a:srgbClr val="C0504D"/>
                </a:solidFill>
              </a:rPr>
              <a:t>logarithmic model </a:t>
            </a:r>
            <a:r>
              <a:rPr lang="en-US" dirty="0">
                <a:solidFill>
                  <a:schemeClr val="tx1"/>
                </a:solidFill>
              </a:rPr>
              <a:t>implies that it will take more years as indicated by the inverse functions to see the same amount of user growth for a technology.</a:t>
            </a:r>
            <a:endParaRPr lang="en-US" sz="2400" dirty="0">
              <a:solidFill>
                <a:schemeClr val="tx1"/>
              </a:solidFill>
            </a:endParaRPr>
          </a:p>
          <a:p>
            <a:pPr lvl="6" algn="l">
              <a:lnSpc>
                <a:spcPct val="150000"/>
              </a:lnSpc>
            </a:pPr>
            <a:endParaRPr lang="en-US" sz="2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2CF5185-EBA8-1B4D-852A-C795CC4844D5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lvl="0"/>
            <a:r>
              <a:rPr lang="en-US" dirty="0">
                <a:solidFill>
                  <a:srgbClr val="000000"/>
                </a:solidFill>
              </a:rPr>
              <a:t>Interpreting Logarithmic Models</a:t>
            </a:r>
          </a:p>
        </p:txBody>
      </p:sp>
    </p:spTree>
    <p:extLst>
      <p:ext uri="{BB962C8B-B14F-4D97-AF65-F5344CB8AC3E}">
        <p14:creationId xmlns:p14="http://schemas.microsoft.com/office/powerpoint/2010/main" val="3956710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41349" y="748030"/>
            <a:ext cx="8094041" cy="4997450"/>
          </a:xfrm>
        </p:spPr>
        <p:txBody>
          <a:bodyPr>
            <a:normAutofit/>
          </a:bodyPr>
          <a:lstStyle/>
          <a:p>
            <a:pPr marL="800100" lvl="1" indent="-342900" algn="l">
              <a:lnSpc>
                <a:spcPct val="114000"/>
              </a:lnSpc>
              <a:spcBef>
                <a:spcPts val="1800"/>
              </a:spcBef>
              <a:buFont typeface="Arial"/>
              <a:buChar char="•"/>
            </a:pPr>
            <a:r>
              <a:rPr lang="en-US" dirty="0">
                <a:solidFill>
                  <a:schemeClr val="tx1"/>
                </a:solidFill>
              </a:rPr>
              <a:t>For example, if the number of years elapsed is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i="1" dirty="0">
                <a:solidFill>
                  <a:schemeClr val="accent2"/>
                </a:solidFill>
              </a:rPr>
              <a:t>n </a:t>
            </a:r>
            <a:r>
              <a:rPr lang="en-US" dirty="0">
                <a:solidFill>
                  <a:schemeClr val="accent2"/>
                </a:solidFill>
              </a:rPr>
              <a:t>= 2</a:t>
            </a:r>
            <a:r>
              <a:rPr lang="en-US" dirty="0">
                <a:solidFill>
                  <a:schemeClr val="tx1"/>
                </a:solidFill>
              </a:rPr>
              <a:t>, then </a:t>
            </a:r>
            <a:r>
              <a:rPr lang="en-US" dirty="0" err="1">
                <a:solidFill>
                  <a:srgbClr val="C0504D"/>
                </a:solidFill>
              </a:rPr>
              <a:t>ln</a:t>
            </a:r>
            <a:r>
              <a:rPr lang="en-US" dirty="0">
                <a:solidFill>
                  <a:srgbClr val="C0504D"/>
                </a:solidFill>
              </a:rPr>
              <a:t> (3) = </a:t>
            </a:r>
            <a:r>
              <a:rPr lang="en-US" i="1" dirty="0">
                <a:solidFill>
                  <a:srgbClr val="C0504D"/>
                </a:solidFill>
              </a:rPr>
              <a:t>f </a:t>
            </a:r>
            <a:r>
              <a:rPr lang="en-US" baseline="30000" dirty="0">
                <a:solidFill>
                  <a:srgbClr val="C0504D"/>
                </a:solidFill>
              </a:rPr>
              <a:t>–1</a:t>
            </a:r>
            <a:r>
              <a:rPr lang="en-US" dirty="0">
                <a:solidFill>
                  <a:srgbClr val="C0504D"/>
                </a:solidFill>
              </a:rPr>
              <a:t>(2) </a:t>
            </a:r>
            <a:r>
              <a:rPr lang="en-US" dirty="0">
                <a:solidFill>
                  <a:schemeClr val="tx1"/>
                </a:solidFill>
              </a:rPr>
              <a:t>for the social media website and </a:t>
            </a:r>
            <a:r>
              <a:rPr lang="en-US" dirty="0" err="1">
                <a:solidFill>
                  <a:srgbClr val="0000FF"/>
                </a:solidFill>
              </a:rPr>
              <a:t>ln</a:t>
            </a:r>
            <a:r>
              <a:rPr lang="en-US" dirty="0">
                <a:solidFill>
                  <a:srgbClr val="0000FF"/>
                </a:solidFill>
              </a:rPr>
              <a:t> (3)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i="1" dirty="0">
                <a:solidFill>
                  <a:srgbClr val="0000FF"/>
                </a:solidFill>
              </a:rPr>
              <a:t>g</a:t>
            </a:r>
            <a:r>
              <a:rPr lang="en-US" i="1" baseline="30000" dirty="0">
                <a:solidFill>
                  <a:srgbClr val="0000FF"/>
                </a:solidFill>
              </a:rPr>
              <a:t> </a:t>
            </a:r>
            <a:r>
              <a:rPr lang="en-US" baseline="30000" dirty="0">
                <a:solidFill>
                  <a:srgbClr val="0000FF"/>
                </a:solidFill>
              </a:rPr>
              <a:t>–1</a:t>
            </a:r>
            <a:r>
              <a:rPr lang="en-US" dirty="0">
                <a:solidFill>
                  <a:srgbClr val="0000FF"/>
                </a:solidFill>
              </a:rPr>
              <a:t>(2) </a:t>
            </a:r>
            <a:r>
              <a:rPr lang="en-US" dirty="0">
                <a:solidFill>
                  <a:schemeClr val="tx1"/>
                </a:solidFill>
              </a:rPr>
              <a:t>for the smartphone. </a:t>
            </a:r>
          </a:p>
          <a:p>
            <a:pPr marL="800100" lvl="1" indent="-342900" algn="l">
              <a:lnSpc>
                <a:spcPct val="114000"/>
              </a:lnSpc>
              <a:spcBef>
                <a:spcPts val="2400"/>
              </a:spcBef>
              <a:buFont typeface="Arial"/>
              <a:buChar char="•"/>
            </a:pPr>
            <a:r>
              <a:rPr lang="en-US" i="1" dirty="0">
                <a:solidFill>
                  <a:srgbClr val="0000FF"/>
                </a:solidFill>
              </a:rPr>
              <a:t>g </a:t>
            </a:r>
            <a:r>
              <a:rPr lang="en-US" baseline="30000" dirty="0">
                <a:solidFill>
                  <a:srgbClr val="0000FF"/>
                </a:solidFill>
              </a:rPr>
              <a:t>–1</a:t>
            </a:r>
            <a:r>
              <a:rPr lang="en-US" dirty="0">
                <a:solidFill>
                  <a:srgbClr val="0000FF"/>
                </a:solidFill>
              </a:rPr>
              <a:t>(2) </a:t>
            </a:r>
            <a:r>
              <a:rPr lang="en-US" dirty="0">
                <a:solidFill>
                  <a:schemeClr val="tx1"/>
                </a:solidFill>
              </a:rPr>
              <a:t>&gt; </a:t>
            </a:r>
            <a:r>
              <a:rPr lang="en-US" i="1" dirty="0">
                <a:solidFill>
                  <a:schemeClr val="accent2"/>
                </a:solidFill>
              </a:rPr>
              <a:t>f </a:t>
            </a:r>
            <a:r>
              <a:rPr lang="en-US" baseline="30000" dirty="0">
                <a:solidFill>
                  <a:schemeClr val="accent2"/>
                </a:solidFill>
              </a:rPr>
              <a:t>–1</a:t>
            </a:r>
            <a:r>
              <a:rPr lang="en-US" dirty="0">
                <a:solidFill>
                  <a:schemeClr val="accent2"/>
                </a:solidFill>
              </a:rPr>
              <a:t>(2) </a:t>
            </a:r>
            <a:r>
              <a:rPr lang="en-US" dirty="0">
                <a:solidFill>
                  <a:schemeClr val="tx1"/>
                </a:solidFill>
              </a:rPr>
              <a:t>because </a:t>
            </a:r>
            <a:r>
              <a:rPr lang="en-US" dirty="0">
                <a:solidFill>
                  <a:srgbClr val="0000FF"/>
                </a:solidFill>
              </a:rPr>
              <a:t>ln 9 </a:t>
            </a:r>
            <a:r>
              <a:rPr lang="en-US" dirty="0">
                <a:solidFill>
                  <a:schemeClr val="tx1"/>
                </a:solidFill>
              </a:rPr>
              <a:t>&gt; </a:t>
            </a:r>
            <a:r>
              <a:rPr lang="en-US" dirty="0">
                <a:solidFill>
                  <a:srgbClr val="C0504D"/>
                </a:solidFill>
              </a:rPr>
              <a:t>ln 3</a:t>
            </a:r>
            <a:r>
              <a:rPr lang="en-US" dirty="0">
                <a:solidFill>
                  <a:schemeClr val="tx1"/>
                </a:solidFill>
              </a:rPr>
              <a:t>, which implies that it will take the smartphone about </a:t>
            </a:r>
            <a:r>
              <a:rPr lang="en-US" dirty="0">
                <a:solidFill>
                  <a:schemeClr val="accent2"/>
                </a:solidFill>
              </a:rPr>
              <a:t>twice</a:t>
            </a:r>
            <a:r>
              <a:rPr lang="en-US" dirty="0">
                <a:solidFill>
                  <a:schemeClr val="tx1"/>
                </a:solidFill>
              </a:rPr>
              <a:t> as many years as the social media website to realize the same increase in the number of users.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2CF5185-EBA8-1B4D-852A-C795CC4844D5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lvl="0"/>
            <a:r>
              <a:rPr lang="en-US" dirty="0">
                <a:solidFill>
                  <a:srgbClr val="000000"/>
                </a:solidFill>
              </a:rPr>
              <a:t>Interpreting Logarithmic Models</a:t>
            </a:r>
          </a:p>
        </p:txBody>
      </p:sp>
    </p:spTree>
    <p:extLst>
      <p:ext uri="{BB962C8B-B14F-4D97-AF65-F5344CB8AC3E}">
        <p14:creationId xmlns:p14="http://schemas.microsoft.com/office/powerpoint/2010/main" val="3455685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600" y="640567"/>
            <a:ext cx="7855776" cy="5477807"/>
          </a:xfrm>
        </p:spPr>
        <p:txBody>
          <a:bodyPr rtlCol="0"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sz="8000" dirty="0">
                <a:ea typeface="+mn-ea"/>
              </a:rPr>
              <a:t>Instruction</a:t>
            </a:r>
            <a:endParaRPr lang="en-US" sz="8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E0A64BF-F1FF-FE46-8566-4B9C9A787A73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976003" y="6246670"/>
            <a:ext cx="5996807" cy="264965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Interpreting Logarithmic Models</a:t>
            </a:r>
          </a:p>
        </p:txBody>
      </p:sp>
    </p:spTree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600" y="640567"/>
            <a:ext cx="7855776" cy="5477807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sz="2800" b="1" dirty="0">
                <a:ea typeface="+mn-ea"/>
              </a:rPr>
              <a:t>Introduction</a:t>
            </a:r>
          </a:p>
          <a:p>
            <a:r>
              <a:rPr lang="en-US" dirty="0"/>
              <a:t>Expressing or solving </a:t>
            </a:r>
            <a:r>
              <a:rPr lang="en-US" dirty="0">
                <a:solidFill>
                  <a:srgbClr val="C0504D"/>
                </a:solidFill>
              </a:rPr>
              <a:t>logarithmic functions </a:t>
            </a:r>
            <a:r>
              <a:rPr lang="en-US" dirty="0"/>
              <a:t>in terms of exponential function models is one technique for solving real-world problems. </a:t>
            </a:r>
          </a:p>
          <a:p>
            <a:endParaRPr lang="en-US" dirty="0"/>
          </a:p>
          <a:p>
            <a:r>
              <a:rPr lang="en-US" dirty="0"/>
              <a:t>One factor in determining which type of function is best in a given situation is how the </a:t>
            </a:r>
            <a:r>
              <a:rPr lang="en-US" dirty="0">
                <a:solidFill>
                  <a:srgbClr val="C0504D"/>
                </a:solidFill>
              </a:rPr>
              <a:t>solution</a:t>
            </a:r>
            <a:r>
              <a:rPr lang="en-US" dirty="0"/>
              <a:t> to a problem affects a particular audience. </a:t>
            </a:r>
          </a:p>
          <a:p>
            <a:endParaRPr lang="en-US" dirty="0"/>
          </a:p>
          <a:p>
            <a:r>
              <a:rPr lang="en-US" dirty="0"/>
              <a:t>For example, environmental scientists may need to present a study of the acidity or alkalinity of a freshwater pond to citizens at a town hall meeting. 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E0A64BF-F1FF-FE46-8566-4B9C9A787A73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976003" y="6246670"/>
            <a:ext cx="5996807" cy="264965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Interpreting Logarithmic Models</a:t>
            </a:r>
          </a:p>
        </p:txBody>
      </p:sp>
    </p:spTree>
    <p:extLst>
      <p:ext uri="{BB962C8B-B14F-4D97-AF65-F5344CB8AC3E}">
        <p14:creationId xmlns:p14="http://schemas.microsoft.com/office/powerpoint/2010/main" val="76975351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600" y="762487"/>
            <a:ext cx="7855776" cy="5477807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2400"/>
              </a:spcAft>
              <a:buFont typeface="Arial"/>
              <a:buNone/>
              <a:defRPr/>
            </a:pPr>
            <a:r>
              <a:rPr lang="en-US" sz="2800" b="1" dirty="0">
                <a:ea typeface="+mn-ea"/>
              </a:rPr>
              <a:t>Introduction, </a:t>
            </a:r>
            <a:r>
              <a:rPr lang="en-US" sz="2800" b="1" i="1" dirty="0">
                <a:ea typeface="+mn-ea"/>
              </a:rPr>
              <a:t>continued</a:t>
            </a:r>
            <a:endParaRPr lang="en-US" i="1" dirty="0"/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en-US" dirty="0"/>
              <a:t>The citizens might best understand the results if the </a:t>
            </a:r>
            <a:r>
              <a:rPr lang="en-US" dirty="0">
                <a:solidFill>
                  <a:schemeClr val="accent2"/>
                </a:solidFill>
              </a:rPr>
              <a:t>logarithm-based pH factor </a:t>
            </a:r>
            <a:r>
              <a:rPr lang="en-US" dirty="0"/>
              <a:t>is used to describe the chemical condition of the pond rather than the actual concentration of hydronium or hydroxide ions in a sample of the pond water.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E0A64BF-F1FF-FE46-8566-4B9C9A787A73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976003" y="6246670"/>
            <a:ext cx="5996807" cy="264965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Interpreting Logarithmic Models</a:t>
            </a:r>
          </a:p>
        </p:txBody>
      </p:sp>
    </p:spTree>
    <p:extLst>
      <p:ext uri="{BB962C8B-B14F-4D97-AF65-F5344CB8AC3E}">
        <p14:creationId xmlns:p14="http://schemas.microsoft.com/office/powerpoint/2010/main" val="1609820521"/>
      </p:ext>
    </p:extLst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600" y="640567"/>
            <a:ext cx="7855776" cy="5477807"/>
          </a:xfrm>
        </p:spPr>
        <p:txBody>
          <a:bodyPr rtlCol="0">
            <a:normAutofit/>
          </a:bodyPr>
          <a:lstStyle/>
          <a:p>
            <a:pPr lvl="0" eaLnBrk="1" fontAlgn="auto" hangingPunct="1">
              <a:spcAft>
                <a:spcPts val="2400"/>
              </a:spcAft>
              <a:defRPr/>
            </a:pPr>
            <a:r>
              <a:rPr lang="en-US" sz="2800" b="1" dirty="0">
                <a:solidFill>
                  <a:prstClr val="black"/>
                </a:solidFill>
              </a:rPr>
              <a:t>Introduction, </a:t>
            </a:r>
            <a:r>
              <a:rPr lang="en-US" sz="2800" b="1" i="1" dirty="0">
                <a:solidFill>
                  <a:prstClr val="black"/>
                </a:solidFill>
              </a:rPr>
              <a:t>continued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Such initial conditions as the </a:t>
            </a:r>
            <a:r>
              <a:rPr lang="en-US" dirty="0">
                <a:solidFill>
                  <a:srgbClr val="C0504D"/>
                </a:solidFill>
              </a:rPr>
              <a:t>upper</a:t>
            </a:r>
            <a:r>
              <a:rPr lang="en-US" dirty="0"/>
              <a:t> and </a:t>
            </a:r>
            <a:r>
              <a:rPr lang="en-US" dirty="0">
                <a:solidFill>
                  <a:srgbClr val="C0504D"/>
                </a:solidFill>
              </a:rPr>
              <a:t>lower bound </a:t>
            </a:r>
            <a:r>
              <a:rPr lang="en-US" dirty="0"/>
              <a:t>of a domain are essential to the viability of such models. </a:t>
            </a:r>
          </a:p>
          <a:p>
            <a:pPr>
              <a:lnSpc>
                <a:spcPct val="110000"/>
              </a:lnSpc>
              <a:spcBef>
                <a:spcPts val="1800"/>
              </a:spcBef>
            </a:pPr>
            <a:r>
              <a:rPr lang="en-US" dirty="0"/>
              <a:t>For example, time is nearly always considered to be a </a:t>
            </a:r>
            <a:r>
              <a:rPr lang="en-US" dirty="0">
                <a:solidFill>
                  <a:srgbClr val="C0504D"/>
                </a:solidFill>
              </a:rPr>
              <a:t>positive quantity </a:t>
            </a:r>
            <a:r>
              <a:rPr lang="en-US" dirty="0"/>
              <a:t>that moves in an ever-increasing direction. (There are exceptions to this in some of the leading-edge fields of physics, such as cosmology, but such discussions are generally beyond the scope of a mathematics course at this level.)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E0A64BF-F1FF-FE46-8566-4B9C9A787A73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976003" y="6246670"/>
            <a:ext cx="5996807" cy="264965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Interpreting Logarithmic Models</a:t>
            </a:r>
          </a:p>
        </p:txBody>
      </p:sp>
    </p:spTree>
    <p:extLst>
      <p:ext uri="{BB962C8B-B14F-4D97-AF65-F5344CB8AC3E}">
        <p14:creationId xmlns:p14="http://schemas.microsoft.com/office/powerpoint/2010/main" val="413365832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ubtitle 1"/>
          <p:cNvSpPr txBox="1">
            <a:spLocks/>
          </p:cNvSpPr>
          <p:nvPr/>
        </p:nvSpPr>
        <p:spPr bwMode="auto">
          <a:xfrm>
            <a:off x="592138" y="557104"/>
            <a:ext cx="8110123" cy="534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>
              <a:lnSpc>
                <a:spcPct val="110000"/>
              </a:lnSpc>
              <a:spcAft>
                <a:spcPts val="600"/>
              </a:spcAft>
            </a:pPr>
            <a:r>
              <a:rPr lang="en-US" sz="8000" dirty="0">
                <a:latin typeface="Arial"/>
                <a:cs typeface="Arial"/>
              </a:rPr>
              <a:t>Warm-Up</a:t>
            </a:r>
            <a:endParaRPr lang="en-US" sz="8000" spc="-10" dirty="0">
              <a:solidFill>
                <a:srgbClr val="C0504D"/>
              </a:solidFill>
              <a:latin typeface="Arial"/>
              <a:cs typeface="Arial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F92D9DB-6622-9646-BC27-5F8D490800CF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lvl="0"/>
            <a:r>
              <a:rPr lang="en-US" dirty="0">
                <a:solidFill>
                  <a:srgbClr val="000000"/>
                </a:solidFill>
              </a:rPr>
              <a:t>Interpreting Logarithmic Models</a:t>
            </a:r>
          </a:p>
        </p:txBody>
      </p:sp>
    </p:spTree>
    <p:extLst>
      <p:ext uri="{BB962C8B-B14F-4D97-AF65-F5344CB8AC3E}">
        <p14:creationId xmlns:p14="http://schemas.microsoft.com/office/powerpoint/2010/main" val="13881276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600" y="640567"/>
            <a:ext cx="7855776" cy="5477807"/>
          </a:xfrm>
        </p:spPr>
        <p:txBody>
          <a:bodyPr rtlCol="0">
            <a:normAutofit/>
          </a:bodyPr>
          <a:lstStyle/>
          <a:p>
            <a:pPr lvl="0" eaLnBrk="1" fontAlgn="auto" hangingPunct="1">
              <a:spcAft>
                <a:spcPts val="2400"/>
              </a:spcAft>
              <a:defRPr/>
            </a:pPr>
            <a:r>
              <a:rPr lang="en-US" sz="2800" b="1" dirty="0">
                <a:solidFill>
                  <a:prstClr val="black"/>
                </a:solidFill>
              </a:rPr>
              <a:t>Introduction, </a:t>
            </a:r>
            <a:r>
              <a:rPr lang="en-US" sz="2800" b="1" i="1" dirty="0">
                <a:solidFill>
                  <a:prstClr val="black"/>
                </a:solidFill>
              </a:rPr>
              <a:t>continued</a:t>
            </a:r>
          </a:p>
          <a:p>
            <a:pPr>
              <a:lnSpc>
                <a:spcPct val="110000"/>
              </a:lnSpc>
              <a:spcAft>
                <a:spcPts val="800"/>
              </a:spcAft>
            </a:pPr>
            <a:r>
              <a:rPr lang="en-US" dirty="0"/>
              <a:t>The ability to move accurately between a </a:t>
            </a:r>
            <a:r>
              <a:rPr lang="en-US" dirty="0">
                <a:solidFill>
                  <a:srgbClr val="C0504D"/>
                </a:solidFill>
              </a:rPr>
              <a:t>function</a:t>
            </a:r>
            <a:r>
              <a:rPr lang="en-US" dirty="0"/>
              <a:t> and its </a:t>
            </a:r>
            <a:r>
              <a:rPr lang="en-US" dirty="0">
                <a:solidFill>
                  <a:srgbClr val="C0504D"/>
                </a:solidFill>
              </a:rPr>
              <a:t>inverse</a:t>
            </a:r>
            <a:r>
              <a:rPr lang="en-US" dirty="0"/>
              <a:t> is often important in solving real-world problems that employ logarithms. </a:t>
            </a:r>
          </a:p>
          <a:p>
            <a:pPr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</a:pPr>
            <a:r>
              <a:rPr lang="en-US" dirty="0"/>
              <a:t>Also, a thorough mastery of the basic </a:t>
            </a:r>
            <a:r>
              <a:rPr lang="en-US" dirty="0">
                <a:solidFill>
                  <a:srgbClr val="C0504D"/>
                </a:solidFill>
              </a:rPr>
              <a:t>rules of exponents </a:t>
            </a:r>
            <a:r>
              <a:rPr lang="en-US" dirty="0"/>
              <a:t>and </a:t>
            </a:r>
            <a:r>
              <a:rPr lang="en-US" dirty="0">
                <a:solidFill>
                  <a:srgbClr val="C0504D"/>
                </a:solidFill>
              </a:rPr>
              <a:t>logarithms</a:t>
            </a:r>
            <a:r>
              <a:rPr lang="en-US" dirty="0"/>
              <a:t> is essential for such problems.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E0A64BF-F1FF-FE46-8566-4B9C9A787A73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976003" y="6246670"/>
            <a:ext cx="5996807" cy="264965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Interpreting Logarithmic Models</a:t>
            </a:r>
          </a:p>
        </p:txBody>
      </p:sp>
    </p:spTree>
    <p:extLst>
      <p:ext uri="{BB962C8B-B14F-4D97-AF65-F5344CB8AC3E}">
        <p14:creationId xmlns:p14="http://schemas.microsoft.com/office/powerpoint/2010/main" val="150361139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600" y="640567"/>
            <a:ext cx="7855776" cy="5477807"/>
          </a:xfrm>
        </p:spPr>
        <p:txBody>
          <a:bodyPr rtlCol="0">
            <a:normAutofit/>
          </a:bodyPr>
          <a:lstStyle/>
          <a:p>
            <a:pPr lvl="0" eaLnBrk="1" fontAlgn="auto" hangingPunct="1">
              <a:spcAft>
                <a:spcPts val="2400"/>
              </a:spcAft>
              <a:defRPr/>
            </a:pPr>
            <a:r>
              <a:rPr lang="en-US" sz="2800" b="1" dirty="0">
                <a:solidFill>
                  <a:prstClr val="black"/>
                </a:solidFill>
              </a:rPr>
              <a:t>Introduction, </a:t>
            </a:r>
            <a:r>
              <a:rPr lang="en-US" sz="2800" b="1" i="1" dirty="0">
                <a:solidFill>
                  <a:prstClr val="black"/>
                </a:solidFill>
              </a:rPr>
              <a:t>continued</a:t>
            </a:r>
          </a:p>
          <a:p>
            <a:pPr>
              <a:lnSpc>
                <a:spcPct val="110000"/>
              </a:lnSpc>
            </a:pPr>
            <a:r>
              <a:rPr lang="en-US" dirty="0"/>
              <a:t>Finally, be aware of the potential for a </a:t>
            </a:r>
            <a:r>
              <a:rPr lang="en-US" dirty="0">
                <a:solidFill>
                  <a:srgbClr val="C0504D"/>
                </a:solidFill>
              </a:rPr>
              <a:t>graphical</a:t>
            </a:r>
            <a:r>
              <a:rPr lang="en-US" dirty="0"/>
              <a:t> or </a:t>
            </a:r>
            <a:r>
              <a:rPr lang="en-US" dirty="0">
                <a:solidFill>
                  <a:srgbClr val="C0504D"/>
                </a:solidFill>
              </a:rPr>
              <a:t>tabular</a:t>
            </a:r>
            <a:r>
              <a:rPr lang="en-US" dirty="0"/>
              <a:t> presentation of a problem to aid in the application of logarithmic functions. </a:t>
            </a:r>
          </a:p>
          <a:p>
            <a:pPr>
              <a:lnSpc>
                <a:spcPct val="110000"/>
              </a:lnSpc>
              <a:spcBef>
                <a:spcPts val="1800"/>
              </a:spcBef>
            </a:pPr>
            <a:r>
              <a:rPr lang="en-US" dirty="0"/>
              <a:t>In fact, </a:t>
            </a:r>
            <a:r>
              <a:rPr lang="en-US" dirty="0">
                <a:solidFill>
                  <a:srgbClr val="C0504D"/>
                </a:solidFill>
              </a:rPr>
              <a:t>visual models </a:t>
            </a:r>
            <a:r>
              <a:rPr lang="en-US" dirty="0"/>
              <a:t>based on real data often provide a more accurate picture of a problem than an algebraic model that does not reveal the restricted domain or range of the problem in the way that a graph or table does.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E0A64BF-F1FF-FE46-8566-4B9C9A787A73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976003" y="6246670"/>
            <a:ext cx="5996807" cy="264965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Interpreting Logarithmic Models</a:t>
            </a:r>
          </a:p>
        </p:txBody>
      </p:sp>
    </p:spTree>
    <p:extLst>
      <p:ext uri="{BB962C8B-B14F-4D97-AF65-F5344CB8AC3E}">
        <p14:creationId xmlns:p14="http://schemas.microsoft.com/office/powerpoint/2010/main" val="427351740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40600" y="640567"/>
            <a:ext cx="7834980" cy="5248028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2400"/>
              </a:spcAft>
              <a:buFont typeface="Arial"/>
              <a:buNone/>
              <a:defRPr/>
            </a:pPr>
            <a:r>
              <a:rPr lang="en-US" sz="2800" b="1" dirty="0">
                <a:ea typeface="+mn-ea"/>
              </a:rPr>
              <a:t>Key Concepts</a:t>
            </a:r>
            <a:endParaRPr lang="en-US" sz="2000" b="1" dirty="0">
              <a:ea typeface="+mn-ea"/>
            </a:endParaRPr>
          </a:p>
          <a:p>
            <a:pPr marL="342900" indent="-342900">
              <a:lnSpc>
                <a:spcPct val="110000"/>
              </a:lnSpc>
              <a:buFont typeface="Arial"/>
              <a:buChar char="•"/>
            </a:pPr>
            <a:r>
              <a:rPr lang="en-US" dirty="0"/>
              <a:t>Logarithmic functions have a wide range of applications in real-world problems, such as in the fields of </a:t>
            </a:r>
            <a:r>
              <a:rPr lang="en-US" dirty="0">
                <a:solidFill>
                  <a:srgbClr val="C0504D"/>
                </a:solidFill>
              </a:rPr>
              <a:t>biology</a:t>
            </a:r>
            <a:r>
              <a:rPr lang="en-US" dirty="0"/>
              <a:t>, </a:t>
            </a:r>
            <a:r>
              <a:rPr lang="en-US" dirty="0">
                <a:solidFill>
                  <a:srgbClr val="C0504D"/>
                </a:solidFill>
              </a:rPr>
              <a:t>chemistry</a:t>
            </a:r>
            <a:r>
              <a:rPr lang="en-US" dirty="0"/>
              <a:t>, </a:t>
            </a:r>
            <a:r>
              <a:rPr lang="en-US" dirty="0">
                <a:solidFill>
                  <a:srgbClr val="C0504D"/>
                </a:solidFill>
              </a:rPr>
              <a:t>ecology</a:t>
            </a:r>
            <a:r>
              <a:rPr lang="en-US" dirty="0"/>
              <a:t>, and </a:t>
            </a:r>
            <a:r>
              <a:rPr lang="en-US" dirty="0">
                <a:solidFill>
                  <a:srgbClr val="C0504D"/>
                </a:solidFill>
              </a:rPr>
              <a:t>engineering</a:t>
            </a:r>
            <a:r>
              <a:rPr lang="en-US" dirty="0"/>
              <a:t>. </a:t>
            </a:r>
          </a:p>
          <a:p>
            <a:pPr marL="342900" indent="-342900">
              <a:lnSpc>
                <a:spcPct val="110000"/>
              </a:lnSpc>
              <a:spcBef>
                <a:spcPts val="1800"/>
              </a:spcBef>
              <a:buFont typeface="Arial"/>
              <a:buChar char="•"/>
            </a:pPr>
            <a:r>
              <a:rPr lang="en-US" dirty="0"/>
              <a:t>Logarithmic functions often provide an alternative approach to the use of </a:t>
            </a:r>
            <a:r>
              <a:rPr lang="en-US" dirty="0">
                <a:solidFill>
                  <a:srgbClr val="C0504D"/>
                </a:solidFill>
              </a:rPr>
              <a:t>exponential functions</a:t>
            </a:r>
            <a:r>
              <a:rPr lang="en-US" dirty="0"/>
              <a:t>, which might help to increase the understanding of a problem or its solution.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6270E78-E23D-7748-ACDE-2A48DE59FD1C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Interpreting Logarithmic Models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5523680"/>
              </p:ext>
            </p:extLst>
          </p:nvPr>
        </p:nvGraphicFramePr>
        <p:xfrm>
          <a:off x="7391400" y="4178300"/>
          <a:ext cx="190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52" name="Equation" r:id="rId3" imgW="190500" imgH="330200" progId="Equation.DSMT4">
                  <p:embed/>
                </p:oleObj>
              </mc:Choice>
              <mc:Fallback>
                <p:oleObj name="Equation" r:id="rId3" imgW="190500" imgH="330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391400" y="4178300"/>
                        <a:ext cx="190500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1547187"/>
              </p:ext>
            </p:extLst>
          </p:nvPr>
        </p:nvGraphicFramePr>
        <p:xfrm>
          <a:off x="7391400" y="4178300"/>
          <a:ext cx="190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53" name="Equation" r:id="rId5" imgW="190500" imgH="330200" progId="Equation.DSMT4">
                  <p:embed/>
                </p:oleObj>
              </mc:Choice>
              <mc:Fallback>
                <p:oleObj name="Equation" r:id="rId5" imgW="190500" imgH="330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391400" y="4178300"/>
                        <a:ext cx="190500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1499537"/>
              </p:ext>
            </p:extLst>
          </p:nvPr>
        </p:nvGraphicFramePr>
        <p:xfrm>
          <a:off x="7391400" y="4178300"/>
          <a:ext cx="190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54" name="Equation" r:id="rId6" imgW="190500" imgH="330200" progId="Equation.DSMT4">
                  <p:embed/>
                </p:oleObj>
              </mc:Choice>
              <mc:Fallback>
                <p:oleObj name="Equation" r:id="rId6" imgW="190500" imgH="330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391400" y="4178300"/>
                        <a:ext cx="190500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3286437"/>
              </p:ext>
            </p:extLst>
          </p:nvPr>
        </p:nvGraphicFramePr>
        <p:xfrm>
          <a:off x="7391400" y="4178300"/>
          <a:ext cx="190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55" name="Equation" r:id="rId7" imgW="190500" imgH="330200" progId="Equation.DSMT4">
                  <p:embed/>
                </p:oleObj>
              </mc:Choice>
              <mc:Fallback>
                <p:oleObj name="Equation" r:id="rId7" imgW="190500" imgH="330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391400" y="4178300"/>
                        <a:ext cx="190500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321012"/>
              </p:ext>
            </p:extLst>
          </p:nvPr>
        </p:nvGraphicFramePr>
        <p:xfrm>
          <a:off x="7391400" y="4178300"/>
          <a:ext cx="190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56" name="Equation" r:id="rId8" imgW="190500" imgH="330200" progId="Equation.DSMT4">
                  <p:embed/>
                </p:oleObj>
              </mc:Choice>
              <mc:Fallback>
                <p:oleObj name="Equation" r:id="rId8" imgW="190500" imgH="330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391400" y="4178300"/>
                        <a:ext cx="190500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5729612"/>
              </p:ext>
            </p:extLst>
          </p:nvPr>
        </p:nvGraphicFramePr>
        <p:xfrm>
          <a:off x="7391400" y="4178300"/>
          <a:ext cx="190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57" name="Equation" r:id="rId9" imgW="190500" imgH="330200" progId="Equation.DSMT4">
                  <p:embed/>
                </p:oleObj>
              </mc:Choice>
              <mc:Fallback>
                <p:oleObj name="Equation" r:id="rId9" imgW="190500" imgH="330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391400" y="4178300"/>
                        <a:ext cx="190500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346817"/>
              </p:ext>
            </p:extLst>
          </p:nvPr>
        </p:nvGraphicFramePr>
        <p:xfrm>
          <a:off x="7391400" y="4178300"/>
          <a:ext cx="190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58" name="Equation" r:id="rId10" imgW="190500" imgH="330200" progId="Equation.DSMT4">
                  <p:embed/>
                </p:oleObj>
              </mc:Choice>
              <mc:Fallback>
                <p:oleObj name="Equation" r:id="rId10" imgW="190500" imgH="330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391400" y="4178300"/>
                        <a:ext cx="190500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40599" y="640567"/>
            <a:ext cx="8114933" cy="5248028"/>
          </a:xfrm>
        </p:spPr>
        <p:txBody>
          <a:bodyPr rtlCol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1800"/>
              </a:spcAft>
              <a:buFont typeface="Arial"/>
              <a:buNone/>
              <a:defRPr/>
            </a:pPr>
            <a:r>
              <a:rPr lang="en-US" sz="2800" b="1" dirty="0">
                <a:ea typeface="+mn-ea"/>
              </a:rPr>
              <a:t>Key Concepts, </a:t>
            </a:r>
            <a:r>
              <a:rPr lang="en-US" sz="2800" b="1" i="1" dirty="0">
                <a:ea typeface="+mn-ea"/>
              </a:rPr>
              <a:t>continued</a:t>
            </a:r>
            <a:endParaRPr lang="en-US" sz="2000" b="1" i="1" dirty="0">
              <a:ea typeface="+mn-ea"/>
            </a:endParaRPr>
          </a:p>
          <a:p>
            <a:pPr marL="342900" indent="-342900">
              <a:spcBef>
                <a:spcPts val="0"/>
              </a:spcBef>
              <a:buFont typeface="Arial"/>
              <a:buChar char="•"/>
            </a:pPr>
            <a:r>
              <a:rPr lang="en-US" dirty="0"/>
              <a:t>The logarithmic function is the </a:t>
            </a:r>
            <a:r>
              <a:rPr lang="en-US" dirty="0">
                <a:solidFill>
                  <a:srgbClr val="C0504D"/>
                </a:solidFill>
              </a:rPr>
              <a:t>inverse</a:t>
            </a:r>
            <a:r>
              <a:rPr lang="en-US" dirty="0"/>
              <a:t> of an exponential function and vice versa. </a:t>
            </a:r>
          </a:p>
          <a:p>
            <a:pPr marL="342900" indent="-342900">
              <a:spcBef>
                <a:spcPts val="1000"/>
              </a:spcBef>
              <a:buFont typeface="Arial"/>
              <a:buChar char="•"/>
            </a:pPr>
            <a:r>
              <a:rPr lang="en-US" dirty="0"/>
              <a:t>Recall two basic steps in writing one as the other:</a:t>
            </a:r>
          </a:p>
          <a:p>
            <a:pPr marL="800100" lvl="1" indent="-342900" algn="l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A function’s </a:t>
            </a:r>
            <a:r>
              <a:rPr lang="en-US" dirty="0">
                <a:solidFill>
                  <a:srgbClr val="C0504D"/>
                </a:solidFill>
              </a:rPr>
              <a:t>inverse</a:t>
            </a:r>
            <a:r>
              <a:rPr lang="en-US" dirty="0">
                <a:solidFill>
                  <a:schemeClr val="tx1"/>
                </a:solidFill>
              </a:rPr>
              <a:t> switches the values of the </a:t>
            </a:r>
            <a:r>
              <a:rPr lang="en-US" dirty="0">
                <a:solidFill>
                  <a:srgbClr val="C0504D"/>
                </a:solidFill>
              </a:rPr>
              <a:t>domain </a:t>
            </a:r>
            <a:r>
              <a:rPr lang="en-US" dirty="0">
                <a:solidFill>
                  <a:schemeClr val="tx1"/>
                </a:solidFill>
              </a:rPr>
              <a:t>and </a:t>
            </a:r>
            <a:r>
              <a:rPr lang="en-US" dirty="0">
                <a:solidFill>
                  <a:srgbClr val="C0504D"/>
                </a:solidFill>
              </a:rPr>
              <a:t>range</a:t>
            </a:r>
            <a:r>
              <a:rPr lang="en-US" dirty="0">
                <a:solidFill>
                  <a:schemeClr val="tx1"/>
                </a:solidFill>
              </a:rPr>
              <a:t> values. </a:t>
            </a:r>
          </a:p>
          <a:p>
            <a:pPr marL="800100" lvl="1" indent="-342900" algn="l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For example, if an ordered pair of a function is </a:t>
            </a:r>
            <a:r>
              <a:rPr lang="en-US" dirty="0">
                <a:solidFill>
                  <a:srgbClr val="C0504D"/>
                </a:solidFill>
              </a:rPr>
              <a:t>(3, 5)</a:t>
            </a:r>
            <a:r>
              <a:rPr lang="en-US" dirty="0">
                <a:solidFill>
                  <a:schemeClr val="tx1"/>
                </a:solidFill>
              </a:rPr>
              <a:t>, then the ordered pair </a:t>
            </a:r>
            <a:r>
              <a:rPr lang="en-US" dirty="0">
                <a:solidFill>
                  <a:srgbClr val="C0504D"/>
                </a:solidFill>
              </a:rPr>
              <a:t>(5, 3) </a:t>
            </a:r>
            <a:r>
              <a:rPr lang="en-US" dirty="0">
                <a:solidFill>
                  <a:schemeClr val="tx1"/>
                </a:solidFill>
              </a:rPr>
              <a:t>solves the </a:t>
            </a:r>
            <a:r>
              <a:rPr lang="en-US" dirty="0">
                <a:solidFill>
                  <a:srgbClr val="C0504D"/>
                </a:solidFill>
              </a:rPr>
              <a:t>inverse</a:t>
            </a:r>
            <a:r>
              <a:rPr lang="en-US" dirty="0">
                <a:solidFill>
                  <a:schemeClr val="tx1"/>
                </a:solidFill>
              </a:rPr>
              <a:t> of the function.</a:t>
            </a:r>
          </a:p>
          <a:p>
            <a:pPr marL="800100" lvl="1" indent="-342900" algn="l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0000"/>
                </a:solidFill>
              </a:rPr>
              <a:t>To find the inverse of a function, replace the </a:t>
            </a:r>
            <a:r>
              <a:rPr lang="en-US" dirty="0">
                <a:solidFill>
                  <a:srgbClr val="C0504D"/>
                </a:solidFill>
              </a:rPr>
              <a:t>domain</a:t>
            </a:r>
            <a:r>
              <a:rPr lang="en-US" dirty="0">
                <a:solidFill>
                  <a:srgbClr val="000000"/>
                </a:solidFill>
              </a:rPr>
              <a:t> variable (often </a:t>
            </a:r>
            <a:r>
              <a:rPr lang="en-US" i="1" dirty="0">
                <a:solidFill>
                  <a:srgbClr val="C0504D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 with the </a:t>
            </a:r>
            <a:r>
              <a:rPr lang="en-US" dirty="0">
                <a:solidFill>
                  <a:srgbClr val="C0504D"/>
                </a:solidFill>
              </a:rPr>
              <a:t>range</a:t>
            </a:r>
            <a:r>
              <a:rPr lang="en-US" dirty="0">
                <a:solidFill>
                  <a:srgbClr val="000000"/>
                </a:solidFill>
              </a:rPr>
              <a:t> variable (</a:t>
            </a:r>
            <a:r>
              <a:rPr lang="en-US" i="1" dirty="0">
                <a:solidFill>
                  <a:srgbClr val="C0504D"/>
                </a:solidFill>
              </a:rPr>
              <a:t>f</a:t>
            </a:r>
            <a:r>
              <a:rPr lang="en-US" dirty="0">
                <a:solidFill>
                  <a:srgbClr val="C0504D"/>
                </a:solidFill>
              </a:rPr>
              <a:t>(</a:t>
            </a:r>
            <a:r>
              <a:rPr lang="en-US" i="1" dirty="0">
                <a:solidFill>
                  <a:srgbClr val="C0504D"/>
                </a:solidFill>
              </a:rPr>
              <a:t>x</a:t>
            </a:r>
            <a:r>
              <a:rPr lang="en-US" dirty="0">
                <a:solidFill>
                  <a:srgbClr val="C0504D"/>
                </a:solidFill>
              </a:rPr>
              <a:t>)</a:t>
            </a:r>
            <a:r>
              <a:rPr lang="en-US" dirty="0">
                <a:solidFill>
                  <a:srgbClr val="000000"/>
                </a:solidFill>
              </a:rPr>
              <a:t>), and change the range variable to </a:t>
            </a:r>
            <a:r>
              <a:rPr lang="en-US" i="1" dirty="0">
                <a:solidFill>
                  <a:srgbClr val="C0504D"/>
                </a:solidFill>
              </a:rPr>
              <a:t>f </a:t>
            </a:r>
            <a:r>
              <a:rPr lang="en-US" baseline="30000" dirty="0">
                <a:solidFill>
                  <a:srgbClr val="C0504D"/>
                </a:solidFill>
              </a:rPr>
              <a:t>–1</a:t>
            </a:r>
            <a:r>
              <a:rPr lang="en-US" dirty="0">
                <a:solidFill>
                  <a:srgbClr val="C0504D"/>
                </a:solidFill>
              </a:rPr>
              <a:t>(</a:t>
            </a:r>
            <a:r>
              <a:rPr lang="en-US" i="1" dirty="0">
                <a:solidFill>
                  <a:srgbClr val="C0504D"/>
                </a:solidFill>
              </a:rPr>
              <a:t>x</a:t>
            </a:r>
            <a:r>
              <a:rPr lang="en-US" dirty="0">
                <a:solidFill>
                  <a:srgbClr val="C0504D"/>
                </a:solidFill>
              </a:rPr>
              <a:t>)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 lvl="1" algn="l"/>
            <a:endParaRPr lang="en-US" dirty="0">
              <a:solidFill>
                <a:schemeClr val="tx1"/>
              </a:solidFill>
            </a:endParaRPr>
          </a:p>
          <a:p>
            <a:pPr marL="342900" indent="-342900">
              <a:lnSpc>
                <a:spcPct val="110000"/>
              </a:lnSpc>
              <a:buFont typeface="Arial"/>
              <a:buChar char="•"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6270E78-E23D-7748-ACDE-2A48DE59FD1C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Interpreting Logarithmic Models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8274267"/>
              </p:ext>
            </p:extLst>
          </p:nvPr>
        </p:nvGraphicFramePr>
        <p:xfrm>
          <a:off x="7391400" y="4178300"/>
          <a:ext cx="190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58" name="Equation" r:id="rId3" imgW="190500" imgH="330200" progId="Equation.DSMT4">
                  <p:embed/>
                </p:oleObj>
              </mc:Choice>
              <mc:Fallback>
                <p:oleObj name="Equation" r:id="rId3" imgW="190500" imgH="330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391400" y="4178300"/>
                        <a:ext cx="190500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8298224"/>
              </p:ext>
            </p:extLst>
          </p:nvPr>
        </p:nvGraphicFramePr>
        <p:xfrm>
          <a:off x="7391400" y="4178300"/>
          <a:ext cx="190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59" name="Equation" r:id="rId5" imgW="190500" imgH="330200" progId="Equation.DSMT4">
                  <p:embed/>
                </p:oleObj>
              </mc:Choice>
              <mc:Fallback>
                <p:oleObj name="Equation" r:id="rId5" imgW="190500" imgH="330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391400" y="4178300"/>
                        <a:ext cx="190500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6463151"/>
              </p:ext>
            </p:extLst>
          </p:nvPr>
        </p:nvGraphicFramePr>
        <p:xfrm>
          <a:off x="7391400" y="4178300"/>
          <a:ext cx="190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60" name="Equation" r:id="rId6" imgW="190500" imgH="330200" progId="Equation.DSMT4">
                  <p:embed/>
                </p:oleObj>
              </mc:Choice>
              <mc:Fallback>
                <p:oleObj name="Equation" r:id="rId6" imgW="190500" imgH="330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391400" y="4178300"/>
                        <a:ext cx="190500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8411033"/>
              </p:ext>
            </p:extLst>
          </p:nvPr>
        </p:nvGraphicFramePr>
        <p:xfrm>
          <a:off x="7391400" y="4178300"/>
          <a:ext cx="190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61" name="Equation" r:id="rId7" imgW="190500" imgH="330200" progId="Equation.DSMT4">
                  <p:embed/>
                </p:oleObj>
              </mc:Choice>
              <mc:Fallback>
                <p:oleObj name="Equation" r:id="rId7" imgW="190500" imgH="330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391400" y="4178300"/>
                        <a:ext cx="190500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8109523"/>
              </p:ext>
            </p:extLst>
          </p:nvPr>
        </p:nvGraphicFramePr>
        <p:xfrm>
          <a:off x="7391400" y="4178300"/>
          <a:ext cx="190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62" name="Equation" r:id="rId8" imgW="190500" imgH="330200" progId="Equation.DSMT4">
                  <p:embed/>
                </p:oleObj>
              </mc:Choice>
              <mc:Fallback>
                <p:oleObj name="Equation" r:id="rId8" imgW="190500" imgH="330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391400" y="4178300"/>
                        <a:ext cx="190500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08524"/>
              </p:ext>
            </p:extLst>
          </p:nvPr>
        </p:nvGraphicFramePr>
        <p:xfrm>
          <a:off x="7391400" y="4178300"/>
          <a:ext cx="190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63" name="Equation" r:id="rId9" imgW="190500" imgH="330200" progId="Equation.DSMT4">
                  <p:embed/>
                </p:oleObj>
              </mc:Choice>
              <mc:Fallback>
                <p:oleObj name="Equation" r:id="rId9" imgW="190500" imgH="330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391400" y="4178300"/>
                        <a:ext cx="190500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8068950"/>
              </p:ext>
            </p:extLst>
          </p:nvPr>
        </p:nvGraphicFramePr>
        <p:xfrm>
          <a:off x="7391400" y="4178300"/>
          <a:ext cx="190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64" name="Equation" r:id="rId10" imgW="190500" imgH="330200" progId="Equation.DSMT4">
                  <p:embed/>
                </p:oleObj>
              </mc:Choice>
              <mc:Fallback>
                <p:oleObj name="Equation" r:id="rId10" imgW="190500" imgH="330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391400" y="4178300"/>
                        <a:ext cx="190500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2479000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40599" y="640567"/>
            <a:ext cx="8047583" cy="5238406"/>
          </a:xfrm>
        </p:spPr>
        <p:txBody>
          <a:bodyPr rtlCol="0">
            <a:normAutofit/>
          </a:bodyPr>
          <a:lstStyle/>
          <a:p>
            <a:pPr eaLnBrk="1" fontAlgn="auto" hangingPunct="1">
              <a:lnSpc>
                <a:spcPct val="110000"/>
              </a:lnSpc>
              <a:spcAft>
                <a:spcPts val="2400"/>
              </a:spcAft>
              <a:buFont typeface="Arial"/>
              <a:buNone/>
              <a:defRPr/>
            </a:pPr>
            <a:r>
              <a:rPr lang="en-US" sz="2800" b="1" dirty="0">
                <a:ea typeface="+mn-ea"/>
              </a:rPr>
              <a:t>Key Concepts, </a:t>
            </a:r>
            <a:r>
              <a:rPr lang="en-US" sz="2800" b="1" i="1" dirty="0">
                <a:ea typeface="+mn-ea"/>
              </a:rPr>
              <a:t>continued</a:t>
            </a:r>
          </a:p>
          <a:p>
            <a:pPr marL="342900" indent="-342900">
              <a:spcBef>
                <a:spcPts val="0"/>
              </a:spcBef>
              <a:spcAft>
                <a:spcPts val="1800"/>
              </a:spcAft>
              <a:buFont typeface="Arial"/>
              <a:buChar char="•"/>
            </a:pPr>
            <a:r>
              <a:rPr lang="en-US" dirty="0"/>
              <a:t>Apply the basic rules of </a:t>
            </a:r>
            <a:r>
              <a:rPr lang="en-US" dirty="0">
                <a:solidFill>
                  <a:srgbClr val="C0504D"/>
                </a:solidFill>
              </a:rPr>
              <a:t>exponentials</a:t>
            </a:r>
            <a:r>
              <a:rPr lang="en-US" dirty="0"/>
              <a:t> and </a:t>
            </a:r>
            <a:r>
              <a:rPr lang="en-US" dirty="0">
                <a:solidFill>
                  <a:srgbClr val="C0504D"/>
                </a:solidFill>
              </a:rPr>
              <a:t>logarithms</a:t>
            </a:r>
            <a:r>
              <a:rPr lang="en-US" dirty="0"/>
              <a:t>, described earlier in this lesson.</a:t>
            </a:r>
          </a:p>
          <a:p>
            <a:pPr marL="342900" indent="-342900">
              <a:spcBef>
                <a:spcPts val="0"/>
              </a:spcBef>
              <a:spcAft>
                <a:spcPts val="1800"/>
              </a:spcAft>
              <a:buFont typeface="Arial"/>
              <a:buChar char="•"/>
            </a:pPr>
            <a:r>
              <a:rPr lang="en-US" dirty="0"/>
              <a:t>The ability to identify the </a:t>
            </a:r>
            <a:r>
              <a:rPr lang="en-US" dirty="0">
                <a:solidFill>
                  <a:srgbClr val="C0504D"/>
                </a:solidFill>
              </a:rPr>
              <a:t>restricted domain </a:t>
            </a:r>
            <a:r>
              <a:rPr lang="en-US" dirty="0"/>
              <a:t>and/or </a:t>
            </a:r>
            <a:r>
              <a:rPr lang="en-US" dirty="0">
                <a:solidFill>
                  <a:srgbClr val="C0504D"/>
                </a:solidFill>
              </a:rPr>
              <a:t>range</a:t>
            </a:r>
            <a:r>
              <a:rPr lang="en-US" dirty="0"/>
              <a:t> over which a logarithmic function is defined can mean the difference between finding a solution to a problem and misinterpreting the application of that function to the particulars of the problem setting. </a:t>
            </a:r>
          </a:p>
          <a:p>
            <a:pPr marL="342900" indent="-342900">
              <a:buFont typeface="Arial"/>
              <a:buChar char="•"/>
            </a:pPr>
            <a:r>
              <a:rPr lang="en-US" dirty="0"/>
              <a:t>This is especially true if a </a:t>
            </a:r>
            <a:r>
              <a:rPr lang="en-US" dirty="0">
                <a:solidFill>
                  <a:srgbClr val="C0504D"/>
                </a:solidFill>
              </a:rPr>
              <a:t>function</a:t>
            </a:r>
            <a:r>
              <a:rPr lang="en-US" dirty="0"/>
              <a:t> and its </a:t>
            </a:r>
            <a:r>
              <a:rPr lang="en-US" dirty="0">
                <a:solidFill>
                  <a:srgbClr val="C0504D"/>
                </a:solidFill>
              </a:rPr>
              <a:t>inverse</a:t>
            </a:r>
            <a:r>
              <a:rPr lang="en-US" dirty="0"/>
              <a:t> have roles to play in formulating and/or solving the problem.</a:t>
            </a:r>
          </a:p>
          <a:p>
            <a:pPr>
              <a:lnSpc>
                <a:spcPct val="110000"/>
              </a:lnSpc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E4519B1-7029-6247-A3CF-7DEB78894A92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Interpreting Logarithmic Models</a:t>
            </a:r>
          </a:p>
        </p:txBody>
      </p:sp>
    </p:spTree>
    <p:extLst>
      <p:ext uri="{BB962C8B-B14F-4D97-AF65-F5344CB8AC3E}">
        <p14:creationId xmlns:p14="http://schemas.microsoft.com/office/powerpoint/2010/main" val="228144592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40599" y="640567"/>
            <a:ext cx="8047583" cy="5238406"/>
          </a:xfrm>
        </p:spPr>
        <p:txBody>
          <a:bodyPr rtlCol="0">
            <a:normAutofit/>
          </a:bodyPr>
          <a:lstStyle/>
          <a:p>
            <a:pPr eaLnBrk="1" fontAlgn="auto" hangingPunct="1">
              <a:lnSpc>
                <a:spcPct val="110000"/>
              </a:lnSpc>
              <a:spcAft>
                <a:spcPts val="1800"/>
              </a:spcAft>
              <a:buFont typeface="Arial"/>
              <a:buNone/>
              <a:defRPr/>
            </a:pPr>
            <a:r>
              <a:rPr lang="en-US" sz="2800" b="1" dirty="0">
                <a:ea typeface="+mn-ea"/>
              </a:rPr>
              <a:t>Key Concepts, </a:t>
            </a:r>
            <a:r>
              <a:rPr lang="en-US" sz="2800" b="1" i="1" dirty="0">
                <a:ea typeface="+mn-ea"/>
              </a:rPr>
              <a:t>continued</a:t>
            </a:r>
          </a:p>
          <a:p>
            <a:pPr marL="342900" indent="-342900">
              <a:spcBef>
                <a:spcPts val="0"/>
              </a:spcBef>
              <a:spcAft>
                <a:spcPts val="1800"/>
              </a:spcAft>
              <a:buFont typeface="Arial"/>
              <a:buChar char="•"/>
            </a:pPr>
            <a:r>
              <a:rPr lang="en-US" dirty="0"/>
              <a:t>A graphing calculator can help with the identification </a:t>
            </a:r>
            <a:br>
              <a:rPr lang="en-US" dirty="0"/>
            </a:br>
            <a:r>
              <a:rPr lang="en-US" dirty="0"/>
              <a:t>of the </a:t>
            </a:r>
            <a:r>
              <a:rPr lang="en-US" dirty="0">
                <a:solidFill>
                  <a:srgbClr val="C0504D"/>
                </a:solidFill>
              </a:rPr>
              <a:t>restraints</a:t>
            </a:r>
            <a:r>
              <a:rPr lang="en-US" dirty="0"/>
              <a:t> on real-world problems. </a:t>
            </a:r>
          </a:p>
          <a:p>
            <a:pPr marL="342900" indent="-342900">
              <a:spcBef>
                <a:spcPts val="0"/>
              </a:spcBef>
              <a:spcAft>
                <a:spcPts val="1800"/>
              </a:spcAft>
              <a:buFont typeface="Arial"/>
              <a:buChar char="•"/>
            </a:pPr>
            <a:r>
              <a:rPr lang="en-US" dirty="0"/>
              <a:t>The tables that are created when functions are </a:t>
            </a:r>
            <a:r>
              <a:rPr lang="en-US" dirty="0">
                <a:solidFill>
                  <a:srgbClr val="C0504D"/>
                </a:solidFill>
              </a:rPr>
              <a:t>graphed</a:t>
            </a:r>
            <a:r>
              <a:rPr lang="en-US" dirty="0"/>
              <a:t> offer </a:t>
            </a:r>
            <a:r>
              <a:rPr lang="en-US" dirty="0">
                <a:solidFill>
                  <a:srgbClr val="C0504D"/>
                </a:solidFill>
              </a:rPr>
              <a:t>approximations</a:t>
            </a:r>
            <a:r>
              <a:rPr lang="en-US" dirty="0"/>
              <a:t> of solutions that cannot be easily found using algebraic methods. </a:t>
            </a:r>
          </a:p>
          <a:p>
            <a:pPr marL="342900" indent="-342900">
              <a:buFont typeface="Arial"/>
              <a:buChar char="•"/>
            </a:pPr>
            <a:r>
              <a:rPr lang="en-US" dirty="0"/>
              <a:t>Adjust the table and window settings as necessary to reflect the particulars of the problem.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E4519B1-7029-6247-A3CF-7DEB78894A92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Interpreting Logarithmic Models</a:t>
            </a:r>
          </a:p>
        </p:txBody>
      </p:sp>
    </p:spTree>
    <p:extLst>
      <p:ext uri="{BB962C8B-B14F-4D97-AF65-F5344CB8AC3E}">
        <p14:creationId xmlns:p14="http://schemas.microsoft.com/office/powerpoint/2010/main" val="273387768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40599" y="640567"/>
            <a:ext cx="8063785" cy="4998233"/>
          </a:xfrm>
        </p:spPr>
        <p:txBody>
          <a:bodyPr rtlCol="0"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1800"/>
              </a:spcAft>
              <a:buFont typeface="Arial"/>
              <a:buNone/>
              <a:defRPr/>
            </a:pPr>
            <a:r>
              <a:rPr lang="en-US" sz="2800" b="1" dirty="0">
                <a:ea typeface="+mn-ea"/>
              </a:rPr>
              <a:t>Common Errors/Misconceptions</a:t>
            </a:r>
            <a:endParaRPr lang="en-US" sz="2000" dirty="0">
              <a:ea typeface="+mn-ea"/>
            </a:endParaRPr>
          </a:p>
          <a:p>
            <a:pPr marL="342900" indent="-342900">
              <a:spcAft>
                <a:spcPts val="600"/>
              </a:spcAft>
              <a:buFont typeface="Arial"/>
              <a:buChar char="•"/>
            </a:pPr>
            <a:r>
              <a:rPr lang="en-US" dirty="0">
                <a:solidFill>
                  <a:srgbClr val="C0504D"/>
                </a:solidFill>
              </a:rPr>
              <a:t>neglecting</a:t>
            </a:r>
            <a:r>
              <a:rPr lang="en-US" dirty="0"/>
              <a:t> to ensure that the real-world domain and/or range of a problem is compatible with the logarithmic function that models the problem</a:t>
            </a:r>
          </a:p>
          <a:p>
            <a:pPr marL="342900" indent="-342900">
              <a:spcAft>
                <a:spcPts val="600"/>
              </a:spcAft>
              <a:buFont typeface="Arial"/>
              <a:buChar char="•"/>
            </a:pPr>
            <a:r>
              <a:rPr lang="en-US" dirty="0">
                <a:solidFill>
                  <a:srgbClr val="C0504D"/>
                </a:solidFill>
              </a:rPr>
              <a:t>incorrectly</a:t>
            </a:r>
            <a:r>
              <a:rPr lang="en-US" dirty="0"/>
              <a:t> </a:t>
            </a:r>
            <a:r>
              <a:rPr lang="en-US" dirty="0">
                <a:solidFill>
                  <a:srgbClr val="C0504D"/>
                </a:solidFill>
              </a:rPr>
              <a:t>interpreting</a:t>
            </a:r>
            <a:r>
              <a:rPr lang="en-US" dirty="0"/>
              <a:t> the representation of a logarithmic function in a problem</a:t>
            </a:r>
          </a:p>
          <a:p>
            <a:pPr marL="342900" indent="-342900">
              <a:spcAft>
                <a:spcPts val="600"/>
              </a:spcAft>
              <a:buFont typeface="Arial"/>
              <a:buChar char="•"/>
            </a:pPr>
            <a:r>
              <a:rPr lang="en-US" dirty="0"/>
              <a:t>when working with two or more functions, choosing the </a:t>
            </a:r>
            <a:r>
              <a:rPr lang="en-US" dirty="0">
                <a:solidFill>
                  <a:srgbClr val="C0504D"/>
                </a:solidFill>
              </a:rPr>
              <a:t>less-appropriate </a:t>
            </a:r>
            <a:r>
              <a:rPr lang="en-US" dirty="0"/>
              <a:t>function to model a real-world problem and its solution</a:t>
            </a:r>
          </a:p>
          <a:p>
            <a:pPr marL="342900" indent="-342900">
              <a:spcAft>
                <a:spcPts val="600"/>
              </a:spcAft>
              <a:buFont typeface="Arial"/>
              <a:buChar char="•"/>
            </a:pPr>
            <a:r>
              <a:rPr lang="en-US" dirty="0">
                <a:solidFill>
                  <a:srgbClr val="C0504D"/>
                </a:solidFill>
              </a:rPr>
              <a:t>misinterpreting</a:t>
            </a:r>
            <a:r>
              <a:rPr lang="en-US" dirty="0"/>
              <a:t> a graph or table of a logarithmic function model of a real-world problem </a:t>
            </a:r>
          </a:p>
        </p:txBody>
      </p:sp>
      <p:sp>
        <p:nvSpPr>
          <p:cNvPr id="21507" name="Slide Number Placeholder 2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261CA2CB-5E55-4944-A924-36ED15748A88}" type="slidenum"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26</a:t>
            </a:fld>
            <a:endParaRPr lang="en-US" sz="1800" dirty="0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Interpreting Logarithmic Models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ubtitle 1"/>
          <p:cNvSpPr>
            <a:spLocks noGrp="1"/>
          </p:cNvSpPr>
          <p:nvPr>
            <p:ph type="subTitle" idx="1"/>
          </p:nvPr>
        </p:nvSpPr>
        <p:spPr>
          <a:xfrm>
            <a:off x="641350" y="498309"/>
            <a:ext cx="7829984" cy="5266489"/>
          </a:xfrm>
        </p:spPr>
        <p:txBody>
          <a:bodyPr>
            <a:noAutofit/>
          </a:bodyPr>
          <a:lstStyle/>
          <a:p>
            <a:pPr eaLnBrk="1" hangingPunct="1"/>
            <a:r>
              <a:rPr lang="en-US" sz="2800" b="1" dirty="0"/>
              <a:t>Guided Practice</a:t>
            </a:r>
            <a:endParaRPr lang="en-US" sz="2000" b="1" dirty="0"/>
          </a:p>
          <a:p>
            <a:pPr eaLnBrk="1" hangingPunct="1">
              <a:spcBef>
                <a:spcPts val="1800"/>
              </a:spcBef>
              <a:spcAft>
                <a:spcPts val="1800"/>
              </a:spcAft>
            </a:pPr>
            <a:r>
              <a:rPr lang="en-US" sz="2800" b="1" dirty="0">
                <a:solidFill>
                  <a:srgbClr val="000090"/>
                </a:solidFill>
              </a:rPr>
              <a:t>Example 1</a:t>
            </a:r>
            <a:endParaRPr lang="en-US" sz="1100" b="1" dirty="0">
              <a:solidFill>
                <a:srgbClr val="558ED5"/>
              </a:solidFill>
            </a:endParaRPr>
          </a:p>
          <a:p>
            <a:pPr>
              <a:spcBef>
                <a:spcPts val="0"/>
              </a:spcBef>
            </a:pPr>
            <a:r>
              <a:rPr lang="en-US" dirty="0"/>
              <a:t>The number of electric vehicles (</a:t>
            </a:r>
            <a:r>
              <a:rPr lang="en-US" i="1" dirty="0">
                <a:solidFill>
                  <a:srgbClr val="C0504D"/>
                </a:solidFill>
              </a:rPr>
              <a:t>E</a:t>
            </a:r>
            <a:r>
              <a:rPr lang="en-US" dirty="0"/>
              <a:t>) sold in the United States within 3 years of their introduction to the market can be modeled by the logarithmic function 			    </a:t>
            </a:r>
            <a:r>
              <a:rPr lang="en-US" i="1" dirty="0">
                <a:solidFill>
                  <a:srgbClr val="C0504D"/>
                </a:solidFill>
              </a:rPr>
              <a:t>E</a:t>
            </a:r>
            <a:r>
              <a:rPr lang="en-US" dirty="0">
                <a:solidFill>
                  <a:srgbClr val="C0504D"/>
                </a:solidFill>
              </a:rPr>
              <a:t>(</a:t>
            </a:r>
            <a:r>
              <a:rPr lang="en-US" i="1" dirty="0">
                <a:solidFill>
                  <a:srgbClr val="C0504D"/>
                </a:solidFill>
              </a:rPr>
              <a:t>y</a:t>
            </a:r>
            <a:r>
              <a:rPr lang="en-US" dirty="0">
                <a:solidFill>
                  <a:srgbClr val="C0504D"/>
                </a:solidFill>
              </a:rPr>
              <a:t>) = 1.67 + 5.74 • </a:t>
            </a:r>
            <a:r>
              <a:rPr lang="en-US" dirty="0" err="1">
                <a:solidFill>
                  <a:srgbClr val="C0504D"/>
                </a:solidFill>
              </a:rPr>
              <a:t>ln</a:t>
            </a:r>
            <a:r>
              <a:rPr lang="en-US" dirty="0">
                <a:solidFill>
                  <a:srgbClr val="C0504D"/>
                </a:solidFill>
              </a:rPr>
              <a:t> </a:t>
            </a:r>
            <a:r>
              <a:rPr lang="en-US" i="1" dirty="0">
                <a:solidFill>
                  <a:srgbClr val="C0504D"/>
                </a:solidFill>
              </a:rPr>
              <a:t>y</a:t>
            </a:r>
            <a:r>
              <a:rPr lang="en-US" dirty="0"/>
              <a:t>, where </a:t>
            </a:r>
            <a:r>
              <a:rPr lang="en-US" i="1" dirty="0">
                <a:solidFill>
                  <a:srgbClr val="C0504D"/>
                </a:solidFill>
              </a:rPr>
              <a:t>E</a:t>
            </a:r>
            <a:r>
              <a:rPr lang="en-US" dirty="0">
                <a:solidFill>
                  <a:srgbClr val="C0504D"/>
                </a:solidFill>
              </a:rPr>
              <a:t>(</a:t>
            </a:r>
            <a:r>
              <a:rPr lang="en-US" i="1" dirty="0">
                <a:solidFill>
                  <a:srgbClr val="C0504D"/>
                </a:solidFill>
              </a:rPr>
              <a:t>y</a:t>
            </a:r>
            <a:r>
              <a:rPr lang="en-US" dirty="0">
                <a:solidFill>
                  <a:srgbClr val="C0504D"/>
                </a:solidFill>
              </a:rPr>
              <a:t>) </a:t>
            </a:r>
            <a:r>
              <a:rPr lang="en-US" dirty="0"/>
              <a:t>is the number of vehicles sold in thousands and </a:t>
            </a:r>
            <a:r>
              <a:rPr lang="en-US" i="1" dirty="0">
                <a:solidFill>
                  <a:srgbClr val="C0504D"/>
                </a:solidFill>
              </a:rPr>
              <a:t>y</a:t>
            </a:r>
            <a:r>
              <a:rPr lang="en-US" i="1" dirty="0"/>
              <a:t> </a:t>
            </a:r>
            <a:r>
              <a:rPr lang="en-US" dirty="0"/>
              <a:t>is the number of years after introduction to the market. </a:t>
            </a:r>
          </a:p>
          <a:p>
            <a:pPr>
              <a:lnSpc>
                <a:spcPct val="105000"/>
              </a:lnSpc>
              <a:spcBef>
                <a:spcPts val="1800"/>
              </a:spcBef>
            </a:pPr>
            <a:r>
              <a:rPr lang="en-US" dirty="0"/>
              <a:t>The number of hybrid vehicles (</a:t>
            </a:r>
            <a:r>
              <a:rPr lang="en-US" i="1" dirty="0">
                <a:solidFill>
                  <a:srgbClr val="C0504D"/>
                </a:solidFill>
              </a:rPr>
              <a:t>H</a:t>
            </a:r>
            <a:r>
              <a:rPr lang="en-US" dirty="0"/>
              <a:t>) sold within 3 years of their introduction to the market can be modeled by the logarithmic function </a:t>
            </a:r>
            <a:r>
              <a:rPr lang="en-US" i="1" dirty="0">
                <a:solidFill>
                  <a:srgbClr val="C0504D"/>
                </a:solidFill>
              </a:rPr>
              <a:t>H</a:t>
            </a:r>
            <a:r>
              <a:rPr lang="en-US" dirty="0">
                <a:solidFill>
                  <a:srgbClr val="C0504D"/>
                </a:solidFill>
              </a:rPr>
              <a:t>(</a:t>
            </a:r>
            <a:r>
              <a:rPr lang="en-US" i="1" dirty="0">
                <a:solidFill>
                  <a:srgbClr val="C0504D"/>
                </a:solidFill>
              </a:rPr>
              <a:t>y</a:t>
            </a:r>
            <a:r>
              <a:rPr lang="en-US" dirty="0">
                <a:solidFill>
                  <a:srgbClr val="C0504D"/>
                </a:solidFill>
              </a:rPr>
              <a:t>) = 0.78 + 2.4 • ln </a:t>
            </a:r>
            <a:r>
              <a:rPr lang="en-US" i="1" dirty="0">
                <a:solidFill>
                  <a:srgbClr val="C0504D"/>
                </a:solidFill>
              </a:rPr>
              <a:t>y</a:t>
            </a:r>
            <a:r>
              <a:rPr lang="en-US" dirty="0"/>
              <a:t>. </a:t>
            </a:r>
            <a:endParaRPr lang="en-US" spc="-2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498F616-E243-784C-ADDB-FC1FAF542744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Interpreting Logarithmic Models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09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ubtitle 1"/>
          <p:cNvSpPr>
            <a:spLocks noGrp="1"/>
          </p:cNvSpPr>
          <p:nvPr>
            <p:ph type="subTitle" idx="1"/>
          </p:nvPr>
        </p:nvSpPr>
        <p:spPr>
          <a:xfrm>
            <a:off x="641350" y="778509"/>
            <a:ext cx="7829984" cy="5266489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b="1" dirty="0"/>
              <a:t>Guided Practice, </a:t>
            </a:r>
            <a:r>
              <a:rPr lang="en-US" sz="2800" b="1" i="1" dirty="0"/>
              <a:t>continued</a:t>
            </a:r>
            <a:endParaRPr lang="en-US" sz="2000" b="1" i="1" dirty="0"/>
          </a:p>
          <a:p>
            <a:pPr eaLnBrk="1" hangingPunct="1">
              <a:spcBef>
                <a:spcPts val="2400"/>
              </a:spcBef>
              <a:spcAft>
                <a:spcPts val="1800"/>
              </a:spcAft>
            </a:pPr>
            <a:r>
              <a:rPr lang="en-US" sz="2800" b="1" dirty="0">
                <a:solidFill>
                  <a:srgbClr val="000090"/>
                </a:solidFill>
              </a:rPr>
              <a:t>Example 1, continued</a:t>
            </a:r>
            <a:endParaRPr lang="en-US" sz="1100" b="1" dirty="0">
              <a:solidFill>
                <a:srgbClr val="558ED5"/>
              </a:solidFill>
            </a:endParaRPr>
          </a:p>
          <a:p>
            <a:pPr>
              <a:lnSpc>
                <a:spcPct val="110000"/>
              </a:lnSpc>
            </a:pPr>
            <a:r>
              <a:rPr lang="en-US" dirty="0"/>
              <a:t>At what value of </a:t>
            </a:r>
            <a:r>
              <a:rPr lang="en-US" i="1" dirty="0">
                <a:solidFill>
                  <a:schemeClr val="accent2"/>
                </a:solidFill>
              </a:rPr>
              <a:t>y</a:t>
            </a:r>
            <a:r>
              <a:rPr lang="en-US" i="1" dirty="0"/>
              <a:t> </a:t>
            </a:r>
            <a:r>
              <a:rPr lang="en-US" dirty="0"/>
              <a:t>was an </a:t>
            </a:r>
            <a:r>
              <a:rPr lang="en-US" dirty="0">
                <a:solidFill>
                  <a:srgbClr val="C0504D"/>
                </a:solidFill>
              </a:rPr>
              <a:t>equal number </a:t>
            </a:r>
            <a:r>
              <a:rPr lang="en-US" dirty="0"/>
              <a:t>of each vehicle sold, and which type of vehicle had </a:t>
            </a:r>
            <a:r>
              <a:rPr lang="en-US" dirty="0">
                <a:solidFill>
                  <a:srgbClr val="C0504D"/>
                </a:solidFill>
              </a:rPr>
              <a:t>greater sales </a:t>
            </a:r>
            <a:r>
              <a:rPr lang="en-US" dirty="0"/>
              <a:t>over the 3 introductory years? Explain your reasoning with references to the terms in the function and how they compare.</a:t>
            </a:r>
            <a:endParaRPr lang="en-US" spc="-2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498F616-E243-784C-ADDB-FC1FAF542744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Interpreting Logarithmic Models</a:t>
            </a:r>
          </a:p>
        </p:txBody>
      </p:sp>
    </p:spTree>
    <p:extLst>
      <p:ext uri="{BB962C8B-B14F-4D97-AF65-F5344CB8AC3E}">
        <p14:creationId xmlns:p14="http://schemas.microsoft.com/office/powerpoint/2010/main" val="4119484004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ubtitle 1"/>
          <p:cNvSpPr>
            <a:spLocks noGrp="1"/>
          </p:cNvSpPr>
          <p:nvPr>
            <p:ph type="subTitle" idx="1"/>
          </p:nvPr>
        </p:nvSpPr>
        <p:spPr>
          <a:xfrm>
            <a:off x="640600" y="679849"/>
            <a:ext cx="7855776" cy="4998233"/>
          </a:xfrm>
        </p:spPr>
        <p:txBody>
          <a:bodyPr>
            <a:normAutofit/>
          </a:bodyPr>
          <a:lstStyle/>
          <a:p>
            <a:pPr eaLnBrk="1" hangingPunct="1">
              <a:spcAft>
                <a:spcPts val="2400"/>
              </a:spcAft>
              <a:defRPr/>
            </a:pPr>
            <a:r>
              <a:rPr lang="en-US" sz="2800" b="1" dirty="0"/>
              <a:t>Guided Practice: </a:t>
            </a:r>
            <a:r>
              <a:rPr lang="en-US" sz="2800" b="1" dirty="0">
                <a:solidFill>
                  <a:srgbClr val="000090"/>
                </a:solidFill>
              </a:rPr>
              <a:t>Example 1, </a:t>
            </a:r>
            <a:r>
              <a:rPr lang="en-US" sz="2800" b="1" i="1" dirty="0">
                <a:solidFill>
                  <a:srgbClr val="000090"/>
                </a:solidFill>
              </a:rPr>
              <a:t>continued</a:t>
            </a:r>
          </a:p>
          <a:p>
            <a:pPr marL="514350" indent="-557784">
              <a:lnSpc>
                <a:spcPct val="110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rabicPeriod"/>
            </a:pPr>
            <a:r>
              <a:rPr lang="en-US" sz="2800" b="1" dirty="0">
                <a:solidFill>
                  <a:srgbClr val="660066"/>
                </a:solidFill>
              </a:rPr>
              <a:t>Set </a:t>
            </a:r>
            <a:r>
              <a:rPr lang="en-US" sz="2800" b="1" i="1" dirty="0">
                <a:solidFill>
                  <a:srgbClr val="660066"/>
                </a:solidFill>
              </a:rPr>
              <a:t>E</a:t>
            </a:r>
            <a:r>
              <a:rPr lang="en-US" sz="2800" b="1" dirty="0">
                <a:solidFill>
                  <a:srgbClr val="660066"/>
                </a:solidFill>
              </a:rPr>
              <a:t>(</a:t>
            </a:r>
            <a:r>
              <a:rPr lang="en-US" sz="2800" b="1" i="1" dirty="0">
                <a:solidFill>
                  <a:srgbClr val="660066"/>
                </a:solidFill>
              </a:rPr>
              <a:t>y</a:t>
            </a:r>
            <a:r>
              <a:rPr lang="en-US" sz="2800" b="1" dirty="0">
                <a:solidFill>
                  <a:srgbClr val="660066"/>
                </a:solidFill>
              </a:rPr>
              <a:t>) = </a:t>
            </a:r>
            <a:r>
              <a:rPr lang="en-US" sz="2800" b="1" i="1" dirty="0">
                <a:solidFill>
                  <a:srgbClr val="660066"/>
                </a:solidFill>
              </a:rPr>
              <a:t>H</a:t>
            </a:r>
            <a:r>
              <a:rPr lang="en-US" sz="2800" b="1" dirty="0">
                <a:solidFill>
                  <a:srgbClr val="660066"/>
                </a:solidFill>
              </a:rPr>
              <a:t>(</a:t>
            </a:r>
            <a:r>
              <a:rPr lang="en-US" sz="2800" b="1" i="1" dirty="0">
                <a:solidFill>
                  <a:srgbClr val="660066"/>
                </a:solidFill>
              </a:rPr>
              <a:t>y</a:t>
            </a:r>
            <a:r>
              <a:rPr lang="en-US" sz="2800" b="1" dirty="0">
                <a:solidFill>
                  <a:srgbClr val="660066"/>
                </a:solidFill>
              </a:rPr>
              <a:t>). 	</a:t>
            </a:r>
          </a:p>
          <a:p>
            <a:pPr lvl="1" algn="l">
              <a:lnSpc>
                <a:spcPct val="110000"/>
              </a:lnSpc>
              <a:spcBef>
                <a:spcPts val="1800"/>
              </a:spcBef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The two functions are equal at a value of </a:t>
            </a:r>
            <a:r>
              <a:rPr lang="en-US" i="1" dirty="0">
                <a:solidFill>
                  <a:schemeClr val="tx1"/>
                </a:solidFill>
              </a:rPr>
              <a:t>y </a:t>
            </a:r>
            <a:r>
              <a:rPr lang="en-US" dirty="0">
                <a:solidFill>
                  <a:schemeClr val="tx1"/>
                </a:solidFill>
              </a:rPr>
              <a:t>that satisfies the equation</a:t>
            </a:r>
            <a:r>
              <a:rPr lang="en-US" dirty="0">
                <a:solidFill>
                  <a:srgbClr val="C0504D"/>
                </a:solidFill>
              </a:rPr>
              <a:t> </a:t>
            </a:r>
            <a:r>
              <a:rPr lang="en-US" i="1" dirty="0">
                <a:solidFill>
                  <a:srgbClr val="C0504D"/>
                </a:solidFill>
              </a:rPr>
              <a:t>E</a:t>
            </a:r>
            <a:r>
              <a:rPr lang="en-US" dirty="0">
                <a:solidFill>
                  <a:srgbClr val="C0504D"/>
                </a:solidFill>
              </a:rPr>
              <a:t>(</a:t>
            </a:r>
            <a:r>
              <a:rPr lang="en-US" i="1" dirty="0">
                <a:solidFill>
                  <a:srgbClr val="C0504D"/>
                </a:solidFill>
              </a:rPr>
              <a:t>y</a:t>
            </a:r>
            <a:r>
              <a:rPr lang="en-US" dirty="0">
                <a:solidFill>
                  <a:srgbClr val="C0504D"/>
                </a:solidFill>
              </a:rPr>
              <a:t>) </a:t>
            </a:r>
            <a:r>
              <a:rPr lang="en-US" b="1" dirty="0">
                <a:solidFill>
                  <a:schemeClr val="tx1"/>
                </a:solidFill>
              </a:rPr>
              <a:t>=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rgbClr val="0000FF"/>
                </a:solidFill>
              </a:rPr>
              <a:t>H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)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lvl="1" algn="l">
              <a:lnSpc>
                <a:spcPct val="110000"/>
              </a:lnSpc>
              <a:spcBef>
                <a:spcPts val="1800"/>
              </a:spcBef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We are given that </a:t>
            </a:r>
            <a:r>
              <a:rPr lang="en-US" i="1" dirty="0">
                <a:solidFill>
                  <a:schemeClr val="accent2"/>
                </a:solidFill>
              </a:rPr>
              <a:t>E</a:t>
            </a:r>
            <a:r>
              <a:rPr lang="en-US" dirty="0">
                <a:solidFill>
                  <a:schemeClr val="accent2"/>
                </a:solidFill>
              </a:rPr>
              <a:t>(</a:t>
            </a:r>
            <a:r>
              <a:rPr lang="en-US" i="1" dirty="0">
                <a:solidFill>
                  <a:schemeClr val="accent2"/>
                </a:solidFill>
              </a:rPr>
              <a:t>y</a:t>
            </a:r>
            <a:r>
              <a:rPr lang="en-US" dirty="0">
                <a:solidFill>
                  <a:schemeClr val="accent2"/>
                </a:solidFill>
              </a:rPr>
              <a:t>) = 1.67 + 5.74 • </a:t>
            </a:r>
            <a:r>
              <a:rPr lang="en-US" dirty="0" err="1">
                <a:solidFill>
                  <a:schemeClr val="accent2"/>
                </a:solidFill>
              </a:rPr>
              <a:t>ln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i="1" dirty="0">
                <a:solidFill>
                  <a:schemeClr val="accent2"/>
                </a:solidFill>
              </a:rPr>
              <a:t>y </a:t>
            </a:r>
            <a:r>
              <a:rPr lang="en-US" dirty="0">
                <a:solidFill>
                  <a:schemeClr val="tx1"/>
                </a:solidFill>
              </a:rPr>
              <a:t>and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i="1" dirty="0">
                <a:solidFill>
                  <a:srgbClr val="0000FF"/>
                </a:solidFill>
              </a:rPr>
              <a:t>H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) = 0.78 + 2.4 • </a:t>
            </a:r>
            <a:r>
              <a:rPr lang="en-US" dirty="0" err="1">
                <a:solidFill>
                  <a:srgbClr val="0000FF"/>
                </a:solidFill>
              </a:rPr>
              <a:t>ln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lvl="1" algn="l">
              <a:lnSpc>
                <a:spcPct val="110000"/>
              </a:lnSpc>
              <a:spcBef>
                <a:spcPts val="1800"/>
              </a:spcBef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Therefore, </a:t>
            </a:r>
            <a:r>
              <a:rPr lang="en-US" dirty="0">
                <a:solidFill>
                  <a:srgbClr val="C0504D"/>
                </a:solidFill>
              </a:rPr>
              <a:t>1.67 + 5.74 • </a:t>
            </a:r>
            <a:r>
              <a:rPr lang="en-US" dirty="0" err="1">
                <a:solidFill>
                  <a:srgbClr val="C0504D"/>
                </a:solidFill>
              </a:rPr>
              <a:t>ln</a:t>
            </a:r>
            <a:r>
              <a:rPr lang="en-US" dirty="0">
                <a:solidFill>
                  <a:srgbClr val="C0504D"/>
                </a:solidFill>
              </a:rPr>
              <a:t> </a:t>
            </a:r>
            <a:r>
              <a:rPr lang="en-US" i="1" dirty="0">
                <a:solidFill>
                  <a:srgbClr val="C0504D"/>
                </a:solidFill>
              </a:rPr>
              <a:t>y </a:t>
            </a:r>
            <a:r>
              <a:rPr lang="en-US" b="1" dirty="0">
                <a:solidFill>
                  <a:schemeClr val="tx1"/>
                </a:solidFill>
              </a:rPr>
              <a:t>=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0.78 + 2.4 • </a:t>
            </a:r>
            <a:r>
              <a:rPr lang="en-US" dirty="0" err="1">
                <a:solidFill>
                  <a:srgbClr val="0000FF"/>
                </a:solidFill>
              </a:rPr>
              <a:t>ln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512064"/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33714D1-3EA9-6C48-9293-DF4C317D6D87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Interpreting Logarithmic Models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04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04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04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ubtitle 1"/>
          <p:cNvSpPr txBox="1">
            <a:spLocks/>
          </p:cNvSpPr>
          <p:nvPr/>
        </p:nvSpPr>
        <p:spPr bwMode="auto">
          <a:xfrm>
            <a:off x="592138" y="557104"/>
            <a:ext cx="8110123" cy="534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  <a:spcAft>
                <a:spcPts val="1800"/>
              </a:spcAft>
            </a:pPr>
            <a:r>
              <a:rPr lang="en-US" dirty="0">
                <a:latin typeface="Arial"/>
                <a:cs typeface="Arial"/>
              </a:rPr>
              <a:t>The number of people using social media, smartphones, and tablet computers has grown exponentially over the past 5 years. </a:t>
            </a:r>
            <a:endParaRPr lang="en-US" sz="1200" dirty="0">
              <a:latin typeface="Arial"/>
              <a:cs typeface="Arial"/>
            </a:endParaRP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dirty="0">
                <a:latin typeface="Arial"/>
                <a:cs typeface="Arial"/>
              </a:rPr>
              <a:t>The following </a:t>
            </a:r>
            <a:r>
              <a:rPr lang="en-US" dirty="0">
                <a:solidFill>
                  <a:schemeClr val="accent2"/>
                </a:solidFill>
                <a:latin typeface="Arial"/>
                <a:cs typeface="Arial"/>
              </a:rPr>
              <a:t>exponential functions </a:t>
            </a:r>
            <a:r>
              <a:rPr lang="en-US" dirty="0">
                <a:latin typeface="Arial"/>
                <a:cs typeface="Arial"/>
              </a:rPr>
              <a:t>model the growth in the number of users, in millions, for three examples of these technologies, where </a:t>
            </a:r>
            <a:r>
              <a:rPr lang="en-US" i="1" dirty="0">
                <a:solidFill>
                  <a:srgbClr val="C0504D"/>
                </a:solidFill>
                <a:latin typeface="Arial"/>
                <a:cs typeface="Arial"/>
              </a:rPr>
              <a:t>t</a:t>
            </a:r>
            <a:r>
              <a:rPr lang="en-US" i="1" dirty="0">
                <a:latin typeface="Arial"/>
                <a:cs typeface="Arial"/>
              </a:rPr>
              <a:t> </a:t>
            </a:r>
            <a:r>
              <a:rPr lang="en-US" dirty="0">
                <a:latin typeface="Arial"/>
                <a:cs typeface="Arial"/>
              </a:rPr>
              <a:t>represents time in years:</a:t>
            </a:r>
            <a:endParaRPr lang="en-US" sz="1200" dirty="0">
              <a:latin typeface="Arial"/>
              <a:cs typeface="Arial"/>
            </a:endParaRPr>
          </a:p>
          <a:p>
            <a:pPr marL="1085850" lvl="1" indent="-342900">
              <a:lnSpc>
                <a:spcPct val="150000"/>
              </a:lnSpc>
              <a:spcAft>
                <a:spcPts val="600"/>
              </a:spcAft>
              <a:buFont typeface="Arial"/>
              <a:buChar char="•"/>
            </a:pPr>
            <a:r>
              <a:rPr lang="en-US" dirty="0">
                <a:latin typeface="Arial"/>
                <a:cs typeface="Arial"/>
              </a:rPr>
              <a:t>a particular social media website: </a:t>
            </a:r>
            <a:r>
              <a:rPr lang="en-US" i="1" dirty="0">
                <a:solidFill>
                  <a:srgbClr val="C0504D"/>
                </a:solidFill>
                <a:latin typeface="Arial"/>
                <a:cs typeface="Arial"/>
              </a:rPr>
              <a:t>f</a:t>
            </a:r>
            <a:r>
              <a:rPr lang="en-US" i="1" baseline="30000" dirty="0">
                <a:solidFill>
                  <a:srgbClr val="C0504D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dirty="0">
                <a:solidFill>
                  <a:srgbClr val="C0504D"/>
                </a:solidFill>
                <a:latin typeface="Arial"/>
                <a:cs typeface="Arial"/>
              </a:rPr>
              <a:t>(</a:t>
            </a:r>
            <a:r>
              <a:rPr lang="en-US" i="1" dirty="0">
                <a:solidFill>
                  <a:srgbClr val="C0504D"/>
                </a:solidFill>
                <a:latin typeface="Arial"/>
                <a:cs typeface="Arial"/>
              </a:rPr>
              <a:t>t</a:t>
            </a:r>
            <a:r>
              <a:rPr lang="en-US" dirty="0">
                <a:solidFill>
                  <a:srgbClr val="C0504D"/>
                </a:solidFill>
                <a:latin typeface="Arial"/>
                <a:cs typeface="Arial"/>
              </a:rPr>
              <a:t>) = </a:t>
            </a:r>
            <a:r>
              <a:rPr lang="en-US" i="1" dirty="0">
                <a:solidFill>
                  <a:srgbClr val="C0504D"/>
                </a:solidFill>
                <a:latin typeface="Arial"/>
                <a:cs typeface="Arial"/>
              </a:rPr>
              <a:t>e</a:t>
            </a:r>
            <a:r>
              <a:rPr lang="en-US" i="1" baseline="30000" dirty="0">
                <a:solidFill>
                  <a:srgbClr val="C0504D"/>
                </a:solidFill>
                <a:latin typeface="Arial"/>
                <a:cs typeface="Arial"/>
              </a:rPr>
              <a:t> t</a:t>
            </a:r>
            <a:r>
              <a:rPr lang="en-US" i="1" dirty="0">
                <a:solidFill>
                  <a:srgbClr val="C0504D"/>
                </a:solidFill>
                <a:latin typeface="Arial"/>
                <a:cs typeface="Arial"/>
              </a:rPr>
              <a:t> </a:t>
            </a:r>
            <a:r>
              <a:rPr lang="en-US" dirty="0">
                <a:solidFill>
                  <a:srgbClr val="C0504D"/>
                </a:solidFill>
                <a:latin typeface="Arial"/>
                <a:cs typeface="Arial"/>
              </a:rPr>
              <a:t>– 1</a:t>
            </a:r>
          </a:p>
          <a:p>
            <a:pPr marL="1085850" lvl="1" indent="-342900">
              <a:lnSpc>
                <a:spcPct val="150000"/>
              </a:lnSpc>
              <a:spcAft>
                <a:spcPts val="600"/>
              </a:spcAft>
              <a:buFont typeface="Arial"/>
              <a:buChar char="•"/>
            </a:pPr>
            <a:r>
              <a:rPr lang="en-US" dirty="0">
                <a:latin typeface="Arial"/>
                <a:cs typeface="Arial"/>
              </a:rPr>
              <a:t>a popular smartphone device: </a:t>
            </a:r>
            <a:r>
              <a:rPr lang="en-US" i="1" dirty="0">
                <a:solidFill>
                  <a:srgbClr val="C0504D"/>
                </a:solidFill>
                <a:latin typeface="Arial"/>
                <a:cs typeface="Arial"/>
              </a:rPr>
              <a:t>g</a:t>
            </a:r>
            <a:r>
              <a:rPr lang="en-US" dirty="0">
                <a:solidFill>
                  <a:srgbClr val="C0504D"/>
                </a:solidFill>
                <a:latin typeface="Arial"/>
                <a:cs typeface="Arial"/>
              </a:rPr>
              <a:t>(</a:t>
            </a:r>
            <a:r>
              <a:rPr lang="en-US" i="1" dirty="0">
                <a:solidFill>
                  <a:srgbClr val="C0504D"/>
                </a:solidFill>
                <a:latin typeface="Arial"/>
                <a:cs typeface="Arial"/>
              </a:rPr>
              <a:t>t</a:t>
            </a:r>
            <a:r>
              <a:rPr lang="en-US" dirty="0">
                <a:solidFill>
                  <a:srgbClr val="C0504D"/>
                </a:solidFill>
                <a:latin typeface="Arial"/>
                <a:cs typeface="Arial"/>
              </a:rPr>
              <a:t>) = </a:t>
            </a:r>
            <a:r>
              <a:rPr lang="en-US" i="1" dirty="0">
                <a:solidFill>
                  <a:srgbClr val="C0504D"/>
                </a:solidFill>
                <a:latin typeface="Arial"/>
                <a:cs typeface="Arial"/>
              </a:rPr>
              <a:t>e</a:t>
            </a:r>
            <a:r>
              <a:rPr lang="en-US" i="1" baseline="30000" dirty="0">
                <a:solidFill>
                  <a:srgbClr val="C0504D"/>
                </a:solidFill>
                <a:latin typeface="Arial"/>
                <a:cs typeface="Arial"/>
              </a:rPr>
              <a:t> </a:t>
            </a:r>
            <a:r>
              <a:rPr lang="en-US" baseline="30000" dirty="0">
                <a:solidFill>
                  <a:srgbClr val="C0504D"/>
                </a:solidFill>
                <a:latin typeface="Arial"/>
                <a:cs typeface="Arial"/>
              </a:rPr>
              <a:t>0.5</a:t>
            </a:r>
            <a:r>
              <a:rPr lang="en-US" i="1" baseline="30000" dirty="0">
                <a:solidFill>
                  <a:srgbClr val="C0504D"/>
                </a:solidFill>
                <a:latin typeface="Arial"/>
                <a:cs typeface="Arial"/>
              </a:rPr>
              <a:t>t</a:t>
            </a:r>
            <a:r>
              <a:rPr lang="en-US" i="1" dirty="0">
                <a:solidFill>
                  <a:srgbClr val="C0504D"/>
                </a:solidFill>
                <a:latin typeface="Arial"/>
                <a:cs typeface="Arial"/>
              </a:rPr>
              <a:t> </a:t>
            </a:r>
            <a:r>
              <a:rPr lang="en-US" dirty="0">
                <a:solidFill>
                  <a:srgbClr val="C0504D"/>
                </a:solidFill>
                <a:latin typeface="Arial"/>
                <a:cs typeface="Arial"/>
              </a:rPr>
              <a:t>– 1</a:t>
            </a:r>
          </a:p>
          <a:p>
            <a:pPr marL="1085850" lvl="1" indent="-342900">
              <a:lnSpc>
                <a:spcPct val="150000"/>
              </a:lnSpc>
              <a:spcAft>
                <a:spcPts val="600"/>
              </a:spcAft>
              <a:buFont typeface="Arial"/>
              <a:buChar char="•"/>
            </a:pPr>
            <a:r>
              <a:rPr lang="en-US" spc="-10" dirty="0">
                <a:latin typeface="Arial"/>
                <a:cs typeface="Arial"/>
              </a:rPr>
              <a:t>a certain model of tablet computer: </a:t>
            </a:r>
            <a:r>
              <a:rPr lang="en-US" i="1" spc="-10" dirty="0">
                <a:solidFill>
                  <a:srgbClr val="C0504D"/>
                </a:solidFill>
                <a:latin typeface="Arial"/>
                <a:cs typeface="Arial"/>
              </a:rPr>
              <a:t>h</a:t>
            </a:r>
            <a:r>
              <a:rPr lang="en-US" spc="-10" dirty="0">
                <a:solidFill>
                  <a:srgbClr val="C0504D"/>
                </a:solidFill>
                <a:latin typeface="Arial"/>
                <a:cs typeface="Arial"/>
              </a:rPr>
              <a:t>(</a:t>
            </a:r>
            <a:r>
              <a:rPr lang="en-US" i="1" spc="-10" dirty="0">
                <a:solidFill>
                  <a:srgbClr val="C0504D"/>
                </a:solidFill>
                <a:latin typeface="Arial"/>
                <a:cs typeface="Arial"/>
              </a:rPr>
              <a:t>t</a:t>
            </a:r>
            <a:r>
              <a:rPr lang="en-US" spc="-10" dirty="0">
                <a:solidFill>
                  <a:srgbClr val="C0504D"/>
                </a:solidFill>
                <a:latin typeface="Arial"/>
                <a:cs typeface="Arial"/>
              </a:rPr>
              <a:t>) = </a:t>
            </a:r>
            <a:r>
              <a:rPr lang="en-US" i="1" spc="-10" dirty="0">
                <a:solidFill>
                  <a:srgbClr val="C0504D"/>
                </a:solidFill>
                <a:latin typeface="Arial"/>
                <a:cs typeface="Arial"/>
              </a:rPr>
              <a:t>e</a:t>
            </a:r>
            <a:r>
              <a:rPr lang="en-US" i="1" spc="-10" baseline="30000" dirty="0">
                <a:solidFill>
                  <a:srgbClr val="C0504D"/>
                </a:solidFill>
                <a:latin typeface="Arial"/>
                <a:cs typeface="Arial"/>
              </a:rPr>
              <a:t> </a:t>
            </a:r>
            <a:r>
              <a:rPr lang="en-US" spc="-10" baseline="30000" dirty="0">
                <a:solidFill>
                  <a:srgbClr val="C0504D"/>
                </a:solidFill>
                <a:latin typeface="Arial"/>
                <a:cs typeface="Arial"/>
              </a:rPr>
              <a:t>0.1</a:t>
            </a:r>
            <a:r>
              <a:rPr lang="en-US" i="1" spc="-10" baseline="30000" dirty="0">
                <a:solidFill>
                  <a:srgbClr val="C0504D"/>
                </a:solidFill>
                <a:latin typeface="Arial"/>
                <a:cs typeface="Arial"/>
              </a:rPr>
              <a:t>t</a:t>
            </a:r>
            <a:r>
              <a:rPr lang="en-US" i="1" spc="-10" dirty="0">
                <a:solidFill>
                  <a:srgbClr val="C0504D"/>
                </a:solidFill>
                <a:latin typeface="Arial"/>
                <a:cs typeface="Arial"/>
              </a:rPr>
              <a:t> </a:t>
            </a:r>
            <a:r>
              <a:rPr lang="en-US" spc="-10" dirty="0">
                <a:solidFill>
                  <a:srgbClr val="C0504D"/>
                </a:solidFill>
                <a:latin typeface="Arial"/>
                <a:cs typeface="Arial"/>
              </a:rPr>
              <a:t>– 1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F92D9DB-6622-9646-BC27-5F8D490800CF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lvl="0"/>
            <a:r>
              <a:rPr lang="en-US" dirty="0">
                <a:solidFill>
                  <a:srgbClr val="000000"/>
                </a:solidFill>
              </a:rPr>
              <a:t>Interpreting Logarithmic Models</a:t>
            </a:r>
          </a:p>
        </p:txBody>
      </p:sp>
    </p:spTree>
    <p:extLst>
      <p:ext uri="{BB962C8B-B14F-4D97-AF65-F5344CB8AC3E}">
        <p14:creationId xmlns:p14="http://schemas.microsoft.com/office/powerpoint/2010/main" val="1515518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ubtitle 1"/>
          <p:cNvSpPr>
            <a:spLocks noGrp="1"/>
          </p:cNvSpPr>
          <p:nvPr>
            <p:ph type="subTitle" idx="1"/>
          </p:nvPr>
        </p:nvSpPr>
        <p:spPr>
          <a:xfrm>
            <a:off x="641350" y="763269"/>
            <a:ext cx="7977220" cy="5256867"/>
          </a:xfrm>
        </p:spPr>
        <p:txBody>
          <a:bodyPr>
            <a:normAutofit/>
          </a:bodyPr>
          <a:lstStyle/>
          <a:p>
            <a:pPr eaLnBrk="1" hangingPunct="1">
              <a:spcAft>
                <a:spcPts val="2400"/>
              </a:spcAft>
              <a:defRPr/>
            </a:pPr>
            <a:r>
              <a:rPr lang="en-US" sz="2800" b="1" dirty="0"/>
              <a:t>Guided Practice: </a:t>
            </a:r>
            <a:r>
              <a:rPr lang="en-US" sz="2800" b="1" dirty="0">
                <a:solidFill>
                  <a:srgbClr val="000090"/>
                </a:solidFill>
              </a:rPr>
              <a:t>Example 1, </a:t>
            </a:r>
            <a:r>
              <a:rPr lang="en-US" sz="2800" b="1" i="1" dirty="0">
                <a:solidFill>
                  <a:srgbClr val="000090"/>
                </a:solidFill>
              </a:rPr>
              <a:t>continued</a:t>
            </a:r>
          </a:p>
          <a:p>
            <a:pPr marL="514350" indent="-557784">
              <a:spcBef>
                <a:spcPts val="0"/>
              </a:spcBef>
              <a:spcAft>
                <a:spcPts val="1800"/>
              </a:spcAft>
              <a:buFont typeface="+mj-lt"/>
              <a:buAutoNum type="arabicPeriod" startAt="2"/>
            </a:pPr>
            <a:r>
              <a:rPr lang="en-US" sz="2800" b="1" dirty="0">
                <a:solidFill>
                  <a:srgbClr val="660066"/>
                </a:solidFill>
              </a:rPr>
              <a:t>Solve the resulting equation for </a:t>
            </a:r>
            <a:r>
              <a:rPr lang="en-US" sz="2800" b="1" dirty="0" err="1">
                <a:solidFill>
                  <a:srgbClr val="660066"/>
                </a:solidFill>
              </a:rPr>
              <a:t>ln</a:t>
            </a:r>
            <a:r>
              <a:rPr lang="en-US" sz="2800" b="1" dirty="0">
                <a:solidFill>
                  <a:srgbClr val="660066"/>
                </a:solidFill>
              </a:rPr>
              <a:t> </a:t>
            </a:r>
            <a:r>
              <a:rPr lang="en-US" sz="2800" b="1" i="1" dirty="0">
                <a:solidFill>
                  <a:srgbClr val="660066"/>
                </a:solidFill>
              </a:rPr>
              <a:t>y</a:t>
            </a:r>
            <a:r>
              <a:rPr lang="en-US" sz="2800" b="1" dirty="0">
                <a:solidFill>
                  <a:srgbClr val="660066"/>
                </a:solidFill>
              </a:rPr>
              <a:t>. 	</a:t>
            </a:r>
          </a:p>
          <a:p>
            <a:pPr marL="512064" lvl="1" algn="l">
              <a:lnSpc>
                <a:spcPct val="120000"/>
              </a:lnSpc>
              <a:spcAft>
                <a:spcPts val="400"/>
              </a:spcAft>
            </a:pPr>
            <a:r>
              <a:rPr lang="en-US" sz="2600" dirty="0">
                <a:solidFill>
                  <a:schemeClr val="accent2"/>
                </a:solidFill>
              </a:rPr>
              <a:t>Isolate</a:t>
            </a:r>
            <a:r>
              <a:rPr lang="en-US" sz="2600" dirty="0">
                <a:solidFill>
                  <a:schemeClr val="tx1"/>
                </a:solidFill>
              </a:rPr>
              <a:t> the</a:t>
            </a:r>
            <a:r>
              <a:rPr lang="en-US" sz="2600" dirty="0">
                <a:solidFill>
                  <a:srgbClr val="C0504D"/>
                </a:solidFill>
              </a:rPr>
              <a:t> logarithmic terms </a:t>
            </a:r>
            <a:r>
              <a:rPr lang="en-US" sz="2600" dirty="0">
                <a:solidFill>
                  <a:schemeClr val="tx1"/>
                </a:solidFill>
              </a:rPr>
              <a:t>on one side of the equation and the </a:t>
            </a:r>
            <a:r>
              <a:rPr lang="en-US" sz="2600" dirty="0">
                <a:solidFill>
                  <a:srgbClr val="C0504D"/>
                </a:solidFill>
              </a:rPr>
              <a:t>constants</a:t>
            </a:r>
            <a:r>
              <a:rPr lang="en-US" sz="2600" dirty="0">
                <a:solidFill>
                  <a:schemeClr val="tx1"/>
                </a:solidFill>
              </a:rPr>
              <a:t> on the other.</a:t>
            </a:r>
          </a:p>
          <a:p>
            <a:pPr lvl="1" algn="l"/>
            <a:endParaRPr lang="en-US" sz="2200" dirty="0">
              <a:solidFill>
                <a:schemeClr val="tx1"/>
              </a:solidFill>
            </a:endParaRPr>
          </a:p>
          <a:p>
            <a:pPr marL="1792224" indent="-1051560">
              <a:spcBef>
                <a:spcPts val="0"/>
              </a:spcBef>
            </a:pP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836CCA9-1D01-9245-AFDA-6E49C04915D4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Interpreting Logarithmic Models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25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ubtitle 1"/>
          <p:cNvSpPr>
            <a:spLocks noGrp="1"/>
          </p:cNvSpPr>
          <p:nvPr>
            <p:ph type="subTitle" idx="1"/>
          </p:nvPr>
        </p:nvSpPr>
        <p:spPr>
          <a:xfrm>
            <a:off x="641350" y="641349"/>
            <a:ext cx="7977220" cy="5605321"/>
          </a:xfrm>
        </p:spPr>
        <p:txBody>
          <a:bodyPr>
            <a:normAutofit/>
          </a:bodyPr>
          <a:lstStyle/>
          <a:p>
            <a:pPr eaLnBrk="1" hangingPunct="1">
              <a:spcBef>
                <a:spcPts val="472"/>
              </a:spcBef>
              <a:spcAft>
                <a:spcPts val="2400"/>
              </a:spcAft>
              <a:defRPr/>
            </a:pPr>
            <a:r>
              <a:rPr lang="en-US" sz="2800" b="1" dirty="0"/>
              <a:t>Guided Practice: </a:t>
            </a:r>
            <a:r>
              <a:rPr lang="en-US" sz="2800" b="1" dirty="0">
                <a:solidFill>
                  <a:srgbClr val="000090"/>
                </a:solidFill>
              </a:rPr>
              <a:t>Example 1, </a:t>
            </a:r>
            <a:r>
              <a:rPr lang="en-US" sz="2800" b="1" i="1" dirty="0">
                <a:solidFill>
                  <a:srgbClr val="000090"/>
                </a:solidFill>
              </a:rPr>
              <a:t>continued</a:t>
            </a:r>
          </a:p>
          <a:p>
            <a:pPr lvl="1" algn="l"/>
            <a:endParaRPr lang="en-US" sz="2200" dirty="0">
              <a:solidFill>
                <a:schemeClr val="tx1"/>
              </a:solidFill>
            </a:endParaRPr>
          </a:p>
          <a:p>
            <a:pPr marL="1792224" indent="-1051560">
              <a:spcBef>
                <a:spcPts val="0"/>
              </a:spcBef>
            </a:pP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836CCA9-1D01-9245-AFDA-6E49C04915D4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Interpreting Logarithmic Models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1965766"/>
              </p:ext>
            </p:extLst>
          </p:nvPr>
        </p:nvGraphicFramePr>
        <p:xfrm>
          <a:off x="635702" y="5178304"/>
          <a:ext cx="7662161" cy="54962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7077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44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9626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rgbClr val="000000"/>
                          </a:solidFill>
                        </a:rPr>
                        <a:t>ln </a:t>
                      </a:r>
                      <a:r>
                        <a:rPr lang="en-US" sz="2200" i="1" dirty="0">
                          <a:solidFill>
                            <a:srgbClr val="000000"/>
                          </a:solidFill>
                        </a:rPr>
                        <a:t>y 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</a:rPr>
                        <a:t>≈ –0.2665 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Calculate the result.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7365684"/>
              </p:ext>
            </p:extLst>
          </p:nvPr>
        </p:nvGraphicFramePr>
        <p:xfrm>
          <a:off x="641350" y="1203410"/>
          <a:ext cx="7662161" cy="55007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7077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44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50077">
                <a:tc>
                  <a:txBody>
                    <a:bodyPr/>
                    <a:lstStyle/>
                    <a:p>
                      <a:r>
                        <a:rPr lang="es-ES_tradnl" sz="2200" spc="-30" dirty="0">
                          <a:solidFill>
                            <a:schemeClr val="tx1"/>
                          </a:solidFill>
                        </a:rPr>
                        <a:t>1.67 + 5.74 • ln </a:t>
                      </a:r>
                      <a:r>
                        <a:rPr lang="es-ES_tradnl" sz="2200" i="1" spc="-30" dirty="0">
                          <a:solidFill>
                            <a:schemeClr val="tx1"/>
                          </a:solidFill>
                        </a:rPr>
                        <a:t>y </a:t>
                      </a:r>
                      <a:r>
                        <a:rPr lang="es-ES_tradnl" sz="2200" spc="-30" dirty="0">
                          <a:solidFill>
                            <a:schemeClr val="tx1"/>
                          </a:solidFill>
                        </a:rPr>
                        <a:t>= 0.78 + 2.4 • ln </a:t>
                      </a:r>
                      <a:r>
                        <a:rPr lang="es-ES_tradnl" sz="2200" i="1" spc="-30" dirty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s-ES_tradnl" sz="2200" i="1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2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200" dirty="0">
                          <a:solidFill>
                            <a:schemeClr val="tx1"/>
                          </a:solidFill>
                        </a:rPr>
                        <a:t>Set </a:t>
                      </a:r>
                      <a:r>
                        <a:rPr lang="es-ES_tradnl" sz="2200" i="1" dirty="0">
                          <a:solidFill>
                            <a:schemeClr val="tx1"/>
                          </a:solidFill>
                        </a:rPr>
                        <a:t>E</a:t>
                      </a:r>
                      <a:r>
                        <a:rPr lang="es-ES_tradnl" sz="220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es-ES_tradnl" sz="2200" i="1" dirty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s-ES_tradnl" sz="2200" dirty="0">
                          <a:solidFill>
                            <a:schemeClr val="tx1"/>
                          </a:solidFill>
                        </a:rPr>
                        <a:t>) </a:t>
                      </a:r>
                      <a:r>
                        <a:rPr lang="es-ES_tradnl" sz="2200" dirty="0" err="1">
                          <a:solidFill>
                            <a:schemeClr val="tx1"/>
                          </a:solidFill>
                        </a:rPr>
                        <a:t>equal</a:t>
                      </a:r>
                      <a:r>
                        <a:rPr lang="es-ES_tradnl" sz="22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_tradnl" sz="2200" dirty="0" err="1">
                          <a:solidFill>
                            <a:schemeClr val="tx1"/>
                          </a:solidFill>
                        </a:rPr>
                        <a:t>to</a:t>
                      </a:r>
                      <a:r>
                        <a:rPr lang="es-ES_tradnl" sz="22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_tradnl" sz="2200" i="1" dirty="0">
                          <a:solidFill>
                            <a:schemeClr val="tx1"/>
                          </a:solidFill>
                        </a:rPr>
                        <a:t>H</a:t>
                      </a:r>
                      <a:r>
                        <a:rPr lang="es-ES_tradnl" sz="220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es-ES_tradnl" sz="2200" i="1" dirty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s-ES_tradnl" sz="2200" dirty="0">
                          <a:solidFill>
                            <a:schemeClr val="tx1"/>
                          </a:solidFill>
                        </a:rPr>
                        <a:t>).</a:t>
                      </a:r>
                      <a:endParaRPr lang="en-US" sz="2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6494427"/>
              </p:ext>
            </p:extLst>
          </p:nvPr>
        </p:nvGraphicFramePr>
        <p:xfrm>
          <a:off x="635702" y="1818641"/>
          <a:ext cx="7662161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7077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44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200" spc="-30" dirty="0">
                          <a:solidFill>
                            <a:schemeClr val="tx1"/>
                          </a:solidFill>
                        </a:rPr>
                        <a:t>5.74 • ln </a:t>
                      </a:r>
                      <a:r>
                        <a:rPr lang="en-US" sz="2200" i="1" spc="-30" dirty="0">
                          <a:solidFill>
                            <a:schemeClr val="tx1"/>
                          </a:solidFill>
                        </a:rPr>
                        <a:t>y </a:t>
                      </a:r>
                      <a:r>
                        <a:rPr lang="en-US" sz="2200" spc="-30" dirty="0">
                          <a:solidFill>
                            <a:schemeClr val="tx1"/>
                          </a:solidFill>
                        </a:rPr>
                        <a:t>= 0.78 + 2.4 • ln </a:t>
                      </a:r>
                      <a:r>
                        <a:rPr lang="en-US" sz="2200" i="1" spc="-30" dirty="0">
                          <a:solidFill>
                            <a:schemeClr val="tx1"/>
                          </a:solidFill>
                        </a:rPr>
                        <a:t>y </a:t>
                      </a:r>
                      <a:r>
                        <a:rPr lang="en-US" sz="2200" spc="-30" dirty="0">
                          <a:solidFill>
                            <a:srgbClr val="0000FF"/>
                          </a:solidFill>
                        </a:rPr>
                        <a:t>– 1.67</a:t>
                      </a:r>
                      <a:r>
                        <a:rPr lang="en-US" sz="2200" dirty="0">
                          <a:solidFill>
                            <a:srgbClr val="0000FF"/>
                          </a:solidFill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Subtract </a:t>
                      </a:r>
                      <a:r>
                        <a:rPr lang="en-US" sz="2200" b="0" i="0" u="none" strike="noStrike" kern="1200" baseline="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1.67</a:t>
                      </a:r>
                      <a:r>
                        <a:rPr lang="en-US" sz="22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from both sides.</a:t>
                      </a:r>
                      <a:endParaRPr lang="en-US" sz="2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7517608"/>
              </p:ext>
            </p:extLst>
          </p:nvPr>
        </p:nvGraphicFramePr>
        <p:xfrm>
          <a:off x="635702" y="2747745"/>
          <a:ext cx="7662161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7077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44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ES_tradnl" sz="2200" dirty="0">
                          <a:solidFill>
                            <a:srgbClr val="000000"/>
                          </a:solidFill>
                        </a:rPr>
                        <a:t>5.74 • ln </a:t>
                      </a:r>
                      <a:r>
                        <a:rPr lang="es-ES_tradnl" sz="2200" i="1" dirty="0">
                          <a:solidFill>
                            <a:srgbClr val="000000"/>
                          </a:solidFill>
                        </a:rPr>
                        <a:t>y </a:t>
                      </a:r>
                      <a:r>
                        <a:rPr lang="es-ES_tradnl" sz="2200" dirty="0">
                          <a:solidFill>
                            <a:srgbClr val="0000FF"/>
                          </a:solidFill>
                        </a:rPr>
                        <a:t>– 2.4 • ln </a:t>
                      </a:r>
                      <a:r>
                        <a:rPr lang="es-ES_tradnl" sz="2200" i="1" dirty="0">
                          <a:solidFill>
                            <a:srgbClr val="0000FF"/>
                          </a:solidFill>
                        </a:rPr>
                        <a:t>y </a:t>
                      </a:r>
                      <a:r>
                        <a:rPr lang="es-ES_tradnl" sz="2200" dirty="0">
                          <a:solidFill>
                            <a:srgbClr val="000000"/>
                          </a:solidFill>
                        </a:rPr>
                        <a:t>= 0.78 – 1.67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Subtract </a:t>
                      </a:r>
                      <a:r>
                        <a:rPr lang="en-US" sz="2200" b="0" i="0" u="none" strike="noStrike" kern="1200" baseline="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2.4 • ln </a:t>
                      </a:r>
                      <a:r>
                        <a:rPr lang="en-US" sz="2200" b="0" i="1" u="none" strike="noStrike" kern="1200" baseline="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y </a:t>
                      </a:r>
                      <a:r>
                        <a:rPr lang="en-US" sz="22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from both sides.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253675"/>
              </p:ext>
            </p:extLst>
          </p:nvPr>
        </p:nvGraphicFramePr>
        <p:xfrm>
          <a:off x="635702" y="3599318"/>
          <a:ext cx="7662161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7077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44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rgbClr val="0000FF"/>
                          </a:solidFill>
                        </a:rPr>
                        <a:t>ln </a:t>
                      </a:r>
                      <a:r>
                        <a:rPr lang="en-US" sz="2200" i="1" dirty="0">
                          <a:solidFill>
                            <a:srgbClr val="0000FF"/>
                          </a:solidFill>
                        </a:rPr>
                        <a:t>y 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</a:rPr>
                        <a:t>(5.74 – 2.4) = –0.89 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Factor out </a:t>
                      </a:r>
                      <a:r>
                        <a:rPr lang="en-US" sz="2200" b="0" i="0" u="none" strike="noStrike" kern="1200" baseline="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ln </a:t>
                      </a:r>
                      <a:r>
                        <a:rPr lang="en-US" sz="2200" b="0" i="1" u="none" strike="noStrike" kern="1200" baseline="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y </a:t>
                      </a:r>
                      <a:r>
                        <a:rPr lang="en-US" sz="22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and simplify.</a:t>
                      </a:r>
                      <a:endParaRPr lang="en-US" sz="2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5801489"/>
              </p:ext>
            </p:extLst>
          </p:nvPr>
        </p:nvGraphicFramePr>
        <p:xfrm>
          <a:off x="635702" y="4494998"/>
          <a:ext cx="7662161" cy="54962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7077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44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9626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rgbClr val="0000FF"/>
                          </a:solidFill>
                        </a:rPr>
                        <a:t>3.34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</a:rPr>
                        <a:t> • ln </a:t>
                      </a:r>
                      <a:r>
                        <a:rPr lang="en-US" sz="2200" i="1" dirty="0">
                          <a:solidFill>
                            <a:srgbClr val="000000"/>
                          </a:solidFill>
                        </a:rPr>
                        <a:t>y 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</a:rPr>
                        <a:t>= –0.89 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Continue to simplify.</a:t>
                      </a:r>
                      <a:endParaRPr lang="en-US" sz="2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382627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ubtitle 1"/>
          <p:cNvSpPr>
            <a:spLocks noGrp="1"/>
          </p:cNvSpPr>
          <p:nvPr>
            <p:ph type="subTitle" idx="1"/>
          </p:nvPr>
        </p:nvSpPr>
        <p:spPr>
          <a:xfrm>
            <a:off x="641350" y="641350"/>
            <a:ext cx="7977220" cy="4997450"/>
          </a:xfrm>
        </p:spPr>
        <p:txBody>
          <a:bodyPr/>
          <a:lstStyle/>
          <a:p>
            <a:pPr eaLnBrk="1" hangingPunct="1">
              <a:spcAft>
                <a:spcPts val="2400"/>
              </a:spcAft>
              <a:defRPr/>
            </a:pPr>
            <a:r>
              <a:rPr lang="en-US" sz="2800" b="1" dirty="0"/>
              <a:t>Guided Practice: </a:t>
            </a:r>
            <a:r>
              <a:rPr lang="en-US" sz="2800" b="1" dirty="0">
                <a:solidFill>
                  <a:srgbClr val="000090"/>
                </a:solidFill>
              </a:rPr>
              <a:t>Example 1, </a:t>
            </a:r>
            <a:r>
              <a:rPr lang="en-US" sz="2800" b="1" i="1" dirty="0">
                <a:solidFill>
                  <a:srgbClr val="000090"/>
                </a:solidFill>
              </a:rPr>
              <a:t>continued</a:t>
            </a:r>
          </a:p>
          <a:p>
            <a:pPr marL="514350" indent="-557784">
              <a:spcBef>
                <a:spcPts val="0"/>
              </a:spcBef>
              <a:spcAft>
                <a:spcPts val="1800"/>
              </a:spcAft>
              <a:buFont typeface="+mj-lt"/>
              <a:buAutoNum type="arabicPeriod" startAt="3"/>
            </a:pPr>
            <a:r>
              <a:rPr lang="en-US" sz="2800" b="1" dirty="0">
                <a:solidFill>
                  <a:srgbClr val="660066"/>
                </a:solidFill>
              </a:rPr>
              <a:t>Rewrite the resulting equation using an inverse function. 	</a:t>
            </a:r>
          </a:p>
          <a:p>
            <a:pPr lvl="1" algn="l">
              <a:lnSpc>
                <a:spcPct val="120000"/>
              </a:lnSpc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</a:rPr>
              <a:t>The </a:t>
            </a:r>
            <a:r>
              <a:rPr lang="en-US" dirty="0">
                <a:solidFill>
                  <a:schemeClr val="accent2"/>
                </a:solidFill>
              </a:rPr>
              <a:t>exponential </a:t>
            </a:r>
            <a:r>
              <a:rPr lang="en-US" dirty="0">
                <a:solidFill>
                  <a:schemeClr val="tx1"/>
                </a:solidFill>
              </a:rPr>
              <a:t>function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with base </a:t>
            </a:r>
            <a:r>
              <a:rPr lang="en-US" i="1" dirty="0">
                <a:solidFill>
                  <a:srgbClr val="C0504D"/>
                </a:solidFill>
              </a:rPr>
              <a:t>e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is the </a:t>
            </a:r>
            <a:r>
              <a:rPr lang="en-US" dirty="0">
                <a:solidFill>
                  <a:srgbClr val="C0504D"/>
                </a:solidFill>
              </a:rPr>
              <a:t>inverse</a:t>
            </a:r>
            <a:r>
              <a:rPr lang="en-US" dirty="0">
                <a:solidFill>
                  <a:schemeClr val="tx1"/>
                </a:solidFill>
              </a:rPr>
              <a:t> of the </a:t>
            </a:r>
            <a:r>
              <a:rPr lang="en-US" dirty="0">
                <a:solidFill>
                  <a:srgbClr val="C0504D"/>
                </a:solidFill>
              </a:rPr>
              <a:t>natural logarithm </a:t>
            </a:r>
            <a:r>
              <a:rPr lang="en-US" dirty="0">
                <a:solidFill>
                  <a:schemeClr val="tx1"/>
                </a:solidFill>
              </a:rPr>
              <a:t>function in step 2.</a:t>
            </a:r>
          </a:p>
          <a:p>
            <a:pPr lvl="1" algn="l">
              <a:lnSpc>
                <a:spcPct val="120000"/>
              </a:lnSpc>
              <a:spcBef>
                <a:spcPts val="600"/>
              </a:spcBef>
            </a:pPr>
            <a:r>
              <a:rPr lang="en-US" dirty="0">
                <a:solidFill>
                  <a:schemeClr val="tx1"/>
                </a:solidFill>
              </a:rPr>
              <a:t>If </a:t>
            </a:r>
            <a:r>
              <a:rPr lang="en-US" dirty="0">
                <a:solidFill>
                  <a:schemeClr val="accent2"/>
                </a:solidFill>
              </a:rPr>
              <a:t>ln </a:t>
            </a:r>
            <a:r>
              <a:rPr lang="en-US" i="1" dirty="0">
                <a:solidFill>
                  <a:schemeClr val="accent2"/>
                </a:solidFill>
              </a:rPr>
              <a:t>y </a:t>
            </a:r>
            <a:r>
              <a:rPr lang="en-US" dirty="0">
                <a:solidFill>
                  <a:schemeClr val="accent2"/>
                </a:solidFill>
              </a:rPr>
              <a:t>≈ –0.2665</a:t>
            </a:r>
            <a:r>
              <a:rPr lang="en-US" dirty="0">
                <a:solidFill>
                  <a:schemeClr val="tx1"/>
                </a:solidFill>
              </a:rPr>
              <a:t>, then </a:t>
            </a:r>
            <a:r>
              <a:rPr lang="en-US" i="1" dirty="0">
                <a:solidFill>
                  <a:srgbClr val="C0504D"/>
                </a:solidFill>
              </a:rPr>
              <a:t>y </a:t>
            </a:r>
            <a:r>
              <a:rPr lang="en-US" dirty="0">
                <a:solidFill>
                  <a:srgbClr val="C0504D"/>
                </a:solidFill>
              </a:rPr>
              <a:t>≈ </a:t>
            </a:r>
            <a:r>
              <a:rPr lang="en-US" i="1" dirty="0">
                <a:solidFill>
                  <a:srgbClr val="C0504D"/>
                </a:solidFill>
              </a:rPr>
              <a:t>e</a:t>
            </a:r>
            <a:r>
              <a:rPr lang="en-US" baseline="30000" dirty="0">
                <a:solidFill>
                  <a:srgbClr val="C0504D"/>
                </a:solidFill>
              </a:rPr>
              <a:t>– 0.2665</a:t>
            </a:r>
            <a:r>
              <a:rPr lang="en-US" dirty="0">
                <a:solidFill>
                  <a:schemeClr val="tx1"/>
                </a:solidFill>
              </a:rPr>
              <a:t>, which simplifies to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i="1" dirty="0">
                <a:solidFill>
                  <a:srgbClr val="C0504D"/>
                </a:solidFill>
              </a:rPr>
              <a:t>y </a:t>
            </a:r>
            <a:r>
              <a:rPr lang="en-US" dirty="0">
                <a:solidFill>
                  <a:srgbClr val="C0504D"/>
                </a:solidFill>
              </a:rPr>
              <a:t>≈ 0.766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836CCA9-1D01-9245-AFDA-6E49C04915D4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Interpreting Logarithmic Models</a:t>
            </a:r>
          </a:p>
        </p:txBody>
      </p:sp>
    </p:spTree>
    <p:extLst>
      <p:ext uri="{BB962C8B-B14F-4D97-AF65-F5344CB8AC3E}">
        <p14:creationId xmlns:p14="http://schemas.microsoft.com/office/powerpoint/2010/main" val="327542172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25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25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ubtitle 1"/>
          <p:cNvSpPr>
            <a:spLocks noGrp="1"/>
          </p:cNvSpPr>
          <p:nvPr>
            <p:ph type="subTitle" idx="1"/>
          </p:nvPr>
        </p:nvSpPr>
        <p:spPr>
          <a:xfrm>
            <a:off x="641350" y="641350"/>
            <a:ext cx="7977220" cy="4997450"/>
          </a:xfrm>
        </p:spPr>
        <p:txBody>
          <a:bodyPr>
            <a:noAutofit/>
          </a:bodyPr>
          <a:lstStyle/>
          <a:p>
            <a:pPr eaLnBrk="1" hangingPunct="1">
              <a:spcAft>
                <a:spcPts val="1200"/>
              </a:spcAft>
              <a:defRPr/>
            </a:pPr>
            <a:r>
              <a:rPr lang="en-US" sz="2800" b="1" dirty="0"/>
              <a:t>Guided Practice: </a:t>
            </a:r>
            <a:r>
              <a:rPr lang="en-US" sz="2800" b="1" dirty="0">
                <a:solidFill>
                  <a:srgbClr val="000090"/>
                </a:solidFill>
              </a:rPr>
              <a:t>Example 1, </a:t>
            </a:r>
            <a:r>
              <a:rPr lang="en-US" sz="2800" b="1" i="1" dirty="0">
                <a:solidFill>
                  <a:srgbClr val="000090"/>
                </a:solidFill>
              </a:rPr>
              <a:t>continued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 startAt="4"/>
            </a:pPr>
            <a:r>
              <a:rPr lang="en-US" sz="2800" b="1" dirty="0">
                <a:solidFill>
                  <a:srgbClr val="660066"/>
                </a:solidFill>
              </a:rPr>
              <a:t>Interpret the resulting value of </a:t>
            </a:r>
            <a:r>
              <a:rPr lang="en-US" sz="2800" b="1" i="1" dirty="0">
                <a:solidFill>
                  <a:srgbClr val="660066"/>
                </a:solidFill>
              </a:rPr>
              <a:t>y </a:t>
            </a:r>
            <a:r>
              <a:rPr lang="en-US" sz="2800" b="1" dirty="0">
                <a:solidFill>
                  <a:srgbClr val="660066"/>
                </a:solidFill>
              </a:rPr>
              <a:t>in terms of the conditions of the original problem. 	</a:t>
            </a:r>
          </a:p>
          <a:p>
            <a:pPr lvl="1" algn="l"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</a:rPr>
              <a:t>The result also has to be checked for </a:t>
            </a:r>
            <a:r>
              <a:rPr lang="en-US" dirty="0">
                <a:solidFill>
                  <a:srgbClr val="C0504D"/>
                </a:solidFill>
              </a:rPr>
              <a:t>reasonableness</a:t>
            </a:r>
            <a:r>
              <a:rPr lang="en-US" dirty="0">
                <a:solidFill>
                  <a:schemeClr val="tx1"/>
                </a:solidFill>
              </a:rPr>
              <a:t> as a member of the domain of the real-world problem.</a:t>
            </a:r>
          </a:p>
          <a:p>
            <a:pPr lvl="1" algn="l"/>
            <a:r>
              <a:rPr lang="en-US" dirty="0">
                <a:solidFill>
                  <a:srgbClr val="000000"/>
                </a:solidFill>
              </a:rPr>
              <a:t>Since </a:t>
            </a:r>
            <a:r>
              <a:rPr lang="en-US" i="1" dirty="0">
                <a:solidFill>
                  <a:srgbClr val="C0504D"/>
                </a:solidFill>
              </a:rPr>
              <a:t>y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represents time in years, </a:t>
            </a:r>
            <a:r>
              <a:rPr lang="en-US" dirty="0">
                <a:solidFill>
                  <a:srgbClr val="C0504D"/>
                </a:solidFill>
              </a:rPr>
              <a:t>0.766</a:t>
            </a:r>
            <a:r>
              <a:rPr lang="en-US" dirty="0">
                <a:solidFill>
                  <a:srgbClr val="000000"/>
                </a:solidFill>
              </a:rPr>
              <a:t> would be the equivalent of approximately three-quarters of a year. </a:t>
            </a:r>
          </a:p>
          <a:p>
            <a:pPr lvl="1" algn="l"/>
            <a:endParaRPr lang="en-US" sz="1200" dirty="0">
              <a:solidFill>
                <a:srgbClr val="000000"/>
              </a:solidFill>
            </a:endParaRPr>
          </a:p>
          <a:p>
            <a:pPr lvl="1" algn="l"/>
            <a:r>
              <a:rPr lang="en-US" dirty="0">
                <a:solidFill>
                  <a:srgbClr val="000000"/>
                </a:solidFill>
              </a:rPr>
              <a:t>This is the amount of time after vehicle introduction that the same number of electric vehicles and hybrid vehicles were sold.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836CCA9-1D01-9245-AFDA-6E49C04915D4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Interpreting Logarithmic Models</a:t>
            </a:r>
          </a:p>
        </p:txBody>
      </p:sp>
    </p:spTree>
    <p:extLst>
      <p:ext uri="{BB962C8B-B14F-4D97-AF65-F5344CB8AC3E}">
        <p14:creationId xmlns:p14="http://schemas.microsoft.com/office/powerpoint/2010/main" val="2021862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25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25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25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ubtitle 1"/>
          <p:cNvSpPr>
            <a:spLocks noGrp="1"/>
          </p:cNvSpPr>
          <p:nvPr>
            <p:ph type="subTitle" idx="1"/>
          </p:nvPr>
        </p:nvSpPr>
        <p:spPr>
          <a:xfrm>
            <a:off x="641349" y="763270"/>
            <a:ext cx="8075697" cy="4997450"/>
          </a:xfrm>
        </p:spPr>
        <p:txBody>
          <a:bodyPr>
            <a:normAutofit/>
          </a:bodyPr>
          <a:lstStyle/>
          <a:p>
            <a:pPr eaLnBrk="1" hangingPunct="1">
              <a:spcAft>
                <a:spcPts val="2400"/>
              </a:spcAft>
              <a:defRPr/>
            </a:pPr>
            <a:r>
              <a:rPr lang="en-US" sz="2800" b="1" dirty="0"/>
              <a:t>Guided Practice: </a:t>
            </a:r>
            <a:r>
              <a:rPr lang="en-US" sz="2800" b="1" dirty="0">
                <a:solidFill>
                  <a:srgbClr val="000090"/>
                </a:solidFill>
              </a:rPr>
              <a:t>Example 1, </a:t>
            </a:r>
            <a:r>
              <a:rPr lang="en-US" sz="2800" b="1" i="1" dirty="0">
                <a:solidFill>
                  <a:srgbClr val="000090"/>
                </a:solidFill>
              </a:rPr>
              <a:t>continued</a:t>
            </a:r>
          </a:p>
          <a:p>
            <a:pPr lvl="1" algn="l">
              <a:lnSpc>
                <a:spcPct val="110000"/>
              </a:lnSpc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</a:rPr>
              <a:t>However, the sales data in the problem are based on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3 full years of sales, which implies a </a:t>
            </a:r>
            <a:r>
              <a:rPr lang="en-US" dirty="0">
                <a:solidFill>
                  <a:srgbClr val="C0504D"/>
                </a:solidFill>
              </a:rPr>
              <a:t>domain</a:t>
            </a:r>
            <a:r>
              <a:rPr lang="en-US" dirty="0">
                <a:solidFill>
                  <a:srgbClr val="000000"/>
                </a:solidFill>
              </a:rPr>
              <a:t> of </a:t>
            </a:r>
            <a:r>
              <a:rPr lang="en-US" dirty="0">
                <a:solidFill>
                  <a:srgbClr val="C0504D"/>
                </a:solidFill>
              </a:rPr>
              <a:t>[1, 3]. </a:t>
            </a:r>
          </a:p>
          <a:p>
            <a:pPr lvl="1" algn="l">
              <a:lnSpc>
                <a:spcPct val="110000"/>
              </a:lnSpc>
              <a:spcBef>
                <a:spcPts val="1800"/>
              </a:spcBef>
            </a:pPr>
            <a:r>
              <a:rPr lang="en-US" dirty="0">
                <a:solidFill>
                  <a:srgbClr val="000000"/>
                </a:solidFill>
              </a:rPr>
              <a:t>Parts of a year (e.g., </a:t>
            </a:r>
            <a:r>
              <a:rPr lang="en-US" dirty="0">
                <a:solidFill>
                  <a:srgbClr val="C0504D"/>
                </a:solidFill>
              </a:rPr>
              <a:t>1.5 years</a:t>
            </a:r>
            <a:r>
              <a:rPr lang="en-US" dirty="0">
                <a:solidFill>
                  <a:srgbClr val="000000"/>
                </a:solidFill>
              </a:rPr>
              <a:t>, or a year and a half) are defined within this </a:t>
            </a:r>
            <a:r>
              <a:rPr lang="en-US" dirty="0">
                <a:solidFill>
                  <a:srgbClr val="C0504D"/>
                </a:solidFill>
              </a:rPr>
              <a:t>domain</a:t>
            </a:r>
            <a:r>
              <a:rPr lang="en-US" dirty="0">
                <a:solidFill>
                  <a:srgbClr val="000000"/>
                </a:solidFill>
              </a:rPr>
              <a:t>, but not for a period of time that falls outside of the domain, such as </a:t>
            </a:r>
            <a:r>
              <a:rPr lang="en-US" dirty="0">
                <a:solidFill>
                  <a:srgbClr val="C0504D"/>
                </a:solidFill>
              </a:rPr>
              <a:t>0.75</a:t>
            </a:r>
            <a:r>
              <a:rPr lang="en-US" dirty="0">
                <a:solidFill>
                  <a:srgbClr val="000000"/>
                </a:solidFill>
              </a:rPr>
              <a:t> year.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836CCA9-1D01-9245-AFDA-6E49C04915D4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Interpreting Logarithmic Models</a:t>
            </a:r>
          </a:p>
        </p:txBody>
      </p:sp>
    </p:spTree>
    <p:extLst>
      <p:ext uri="{BB962C8B-B14F-4D97-AF65-F5344CB8AC3E}">
        <p14:creationId xmlns:p14="http://schemas.microsoft.com/office/powerpoint/2010/main" val="428305820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25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ubtitle 1"/>
          <p:cNvSpPr>
            <a:spLocks noGrp="1"/>
          </p:cNvSpPr>
          <p:nvPr>
            <p:ph type="subTitle" idx="1"/>
          </p:nvPr>
        </p:nvSpPr>
        <p:spPr>
          <a:xfrm>
            <a:off x="641350" y="641349"/>
            <a:ext cx="8104562" cy="5237623"/>
          </a:xfrm>
        </p:spPr>
        <p:txBody>
          <a:bodyPr>
            <a:normAutofit/>
          </a:bodyPr>
          <a:lstStyle/>
          <a:p>
            <a:pPr eaLnBrk="1" hangingPunct="1">
              <a:spcAft>
                <a:spcPts val="2400"/>
              </a:spcAft>
              <a:defRPr/>
            </a:pPr>
            <a:r>
              <a:rPr lang="en-US" sz="2800" b="1" dirty="0"/>
              <a:t>Guided Practice: </a:t>
            </a:r>
            <a:r>
              <a:rPr lang="en-US" sz="2800" b="1" dirty="0">
                <a:solidFill>
                  <a:srgbClr val="000090"/>
                </a:solidFill>
              </a:rPr>
              <a:t>Example 1, </a:t>
            </a:r>
            <a:r>
              <a:rPr lang="en-US" sz="2800" b="1" i="1" dirty="0">
                <a:solidFill>
                  <a:srgbClr val="000090"/>
                </a:solidFill>
              </a:rPr>
              <a:t>continued</a:t>
            </a:r>
          </a:p>
          <a:p>
            <a:pPr marL="514350" indent="-557784">
              <a:spcAft>
                <a:spcPts val="2400"/>
              </a:spcAft>
              <a:buFont typeface="+mj-lt"/>
              <a:buAutoNum type="arabicPeriod" startAt="5"/>
            </a:pPr>
            <a:r>
              <a:rPr lang="en-US" sz="2600" b="1" dirty="0">
                <a:solidFill>
                  <a:srgbClr val="660066"/>
                </a:solidFill>
              </a:rPr>
              <a:t>Check the value of </a:t>
            </a:r>
            <a:r>
              <a:rPr lang="en-US" sz="2600" b="1" i="1" dirty="0">
                <a:solidFill>
                  <a:srgbClr val="660066"/>
                </a:solidFill>
              </a:rPr>
              <a:t>y </a:t>
            </a:r>
            <a:r>
              <a:rPr lang="en-US" sz="2600" b="1" dirty="0">
                <a:solidFill>
                  <a:srgbClr val="660066"/>
                </a:solidFill>
              </a:rPr>
              <a:t>found in step 3 by substituting it back into the functions </a:t>
            </a:r>
            <a:br>
              <a:rPr lang="en-US" sz="2600" b="1" dirty="0">
                <a:solidFill>
                  <a:srgbClr val="660066"/>
                </a:solidFill>
              </a:rPr>
            </a:br>
            <a:r>
              <a:rPr lang="en-US" sz="2600" b="1" i="1" dirty="0">
                <a:solidFill>
                  <a:srgbClr val="660066"/>
                </a:solidFill>
              </a:rPr>
              <a:t>E</a:t>
            </a:r>
            <a:r>
              <a:rPr lang="en-US" sz="2600" b="1" dirty="0">
                <a:solidFill>
                  <a:srgbClr val="660066"/>
                </a:solidFill>
              </a:rPr>
              <a:t>(</a:t>
            </a:r>
            <a:r>
              <a:rPr lang="en-US" sz="2600" b="1" i="1" dirty="0">
                <a:solidFill>
                  <a:srgbClr val="660066"/>
                </a:solidFill>
              </a:rPr>
              <a:t>y</a:t>
            </a:r>
            <a:r>
              <a:rPr lang="en-US" sz="2600" b="1" dirty="0">
                <a:solidFill>
                  <a:srgbClr val="660066"/>
                </a:solidFill>
              </a:rPr>
              <a:t>) and </a:t>
            </a:r>
            <a:r>
              <a:rPr lang="en-US" sz="2600" b="1" i="1" dirty="0">
                <a:solidFill>
                  <a:srgbClr val="660066"/>
                </a:solidFill>
              </a:rPr>
              <a:t>H</a:t>
            </a:r>
            <a:r>
              <a:rPr lang="en-US" sz="2600" b="1" dirty="0">
                <a:solidFill>
                  <a:srgbClr val="660066"/>
                </a:solidFill>
              </a:rPr>
              <a:t>(</a:t>
            </a:r>
            <a:r>
              <a:rPr lang="en-US" sz="2600" b="1" i="1" dirty="0">
                <a:solidFill>
                  <a:srgbClr val="660066"/>
                </a:solidFill>
              </a:rPr>
              <a:t>y</a:t>
            </a:r>
            <a:r>
              <a:rPr lang="en-US" sz="2600" b="1" dirty="0">
                <a:solidFill>
                  <a:srgbClr val="660066"/>
                </a:solidFill>
              </a:rPr>
              <a:t>).</a:t>
            </a:r>
            <a:r>
              <a:rPr lang="en-US" sz="2800" b="1" dirty="0">
                <a:solidFill>
                  <a:srgbClr val="660066"/>
                </a:solidFill>
              </a:rPr>
              <a:t>	</a:t>
            </a:r>
          </a:p>
          <a:p>
            <a:pPr marL="512064" lvl="1" algn="l">
              <a:lnSpc>
                <a:spcPct val="110000"/>
              </a:lnSpc>
              <a:spcAft>
                <a:spcPts val="0"/>
              </a:spcAft>
            </a:pPr>
            <a:r>
              <a:rPr lang="en-US" dirty="0">
                <a:solidFill>
                  <a:schemeClr val="tx1"/>
                </a:solidFill>
              </a:rPr>
              <a:t>Values should always be </a:t>
            </a:r>
            <a:r>
              <a:rPr lang="en-US" dirty="0">
                <a:solidFill>
                  <a:srgbClr val="C0504D"/>
                </a:solidFill>
              </a:rPr>
              <a:t>checked</a:t>
            </a:r>
            <a:r>
              <a:rPr lang="en-US" dirty="0">
                <a:solidFill>
                  <a:schemeClr val="tx1"/>
                </a:solidFill>
              </a:rPr>
              <a:t> to verify that the result is </a:t>
            </a:r>
            <a:r>
              <a:rPr lang="en-US" dirty="0">
                <a:solidFill>
                  <a:srgbClr val="C0504D"/>
                </a:solidFill>
              </a:rPr>
              <a:t>accurate</a:t>
            </a:r>
            <a:r>
              <a:rPr lang="en-US" dirty="0">
                <a:solidFill>
                  <a:schemeClr val="tx1"/>
                </a:solidFill>
              </a:rPr>
              <a:t> and satisfies the </a:t>
            </a:r>
            <a:r>
              <a:rPr lang="en-US" dirty="0">
                <a:solidFill>
                  <a:srgbClr val="C0504D"/>
                </a:solidFill>
              </a:rPr>
              <a:t>condition(s) </a:t>
            </a:r>
            <a:r>
              <a:rPr lang="en-US" dirty="0">
                <a:solidFill>
                  <a:schemeClr val="tx1"/>
                </a:solidFill>
              </a:rPr>
              <a:t>of the problem.</a:t>
            </a:r>
          </a:p>
          <a:p>
            <a:pPr marL="512064" lvl="1" algn="l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</a:pPr>
            <a:r>
              <a:rPr lang="en-US" dirty="0">
                <a:solidFill>
                  <a:schemeClr val="tx1"/>
                </a:solidFill>
              </a:rPr>
              <a:t>Recall that the functions represent</a:t>
            </a:r>
            <a:r>
              <a:rPr lang="en-US" dirty="0">
                <a:solidFill>
                  <a:srgbClr val="C0504D"/>
                </a:solidFill>
              </a:rPr>
              <a:t> the number of vehicles sold in thousands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836CCA9-1D01-9245-AFDA-6E49C04915D4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Interpreting Logarithmic Models</a:t>
            </a:r>
          </a:p>
        </p:txBody>
      </p:sp>
    </p:spTree>
    <p:extLst>
      <p:ext uri="{BB962C8B-B14F-4D97-AF65-F5344CB8AC3E}">
        <p14:creationId xmlns:p14="http://schemas.microsoft.com/office/powerpoint/2010/main" val="150225053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25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25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ubtitle 1"/>
          <p:cNvSpPr>
            <a:spLocks noGrp="1"/>
          </p:cNvSpPr>
          <p:nvPr>
            <p:ph type="subTitle" idx="1"/>
          </p:nvPr>
        </p:nvSpPr>
        <p:spPr>
          <a:xfrm>
            <a:off x="641350" y="641349"/>
            <a:ext cx="7473282" cy="5237623"/>
          </a:xfrm>
        </p:spPr>
        <p:txBody>
          <a:bodyPr>
            <a:normAutofit/>
          </a:bodyPr>
          <a:lstStyle/>
          <a:p>
            <a:pPr eaLnBrk="1" hangingPunct="1">
              <a:spcAft>
                <a:spcPts val="2400"/>
              </a:spcAft>
              <a:defRPr/>
            </a:pPr>
            <a:r>
              <a:rPr lang="en-US" sz="2800" b="1" dirty="0"/>
              <a:t>Guided Practice: </a:t>
            </a:r>
            <a:r>
              <a:rPr lang="en-US" sz="2800" b="1" dirty="0">
                <a:solidFill>
                  <a:srgbClr val="000090"/>
                </a:solidFill>
              </a:rPr>
              <a:t>Example 1, </a:t>
            </a:r>
            <a:r>
              <a:rPr lang="en-US" sz="2800" b="1" i="1" dirty="0">
                <a:solidFill>
                  <a:srgbClr val="000090"/>
                </a:solidFill>
              </a:rPr>
              <a:t>continued</a:t>
            </a:r>
          </a:p>
          <a:p>
            <a:pPr lvl="2" algn="l">
              <a:spcAft>
                <a:spcPts val="600"/>
              </a:spcAft>
            </a:pPr>
            <a:r>
              <a:rPr lang="en-US" i="1" dirty="0">
                <a:solidFill>
                  <a:srgbClr val="000000"/>
                </a:solidFill>
              </a:rPr>
              <a:t>E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dirty="0">
                <a:solidFill>
                  <a:srgbClr val="0000FF"/>
                </a:solidFill>
              </a:rPr>
              <a:t>0.766</a:t>
            </a:r>
            <a:r>
              <a:rPr lang="en-US" dirty="0">
                <a:solidFill>
                  <a:srgbClr val="000000"/>
                </a:solidFill>
              </a:rPr>
              <a:t>) ≈ 1.67 + 5.74 • ln </a:t>
            </a:r>
            <a:r>
              <a:rPr lang="en-US" dirty="0">
                <a:solidFill>
                  <a:srgbClr val="0000FF"/>
                </a:solidFill>
              </a:rPr>
              <a:t>0.766 </a:t>
            </a:r>
          </a:p>
          <a:p>
            <a:pPr lvl="2" algn="l">
              <a:spcBef>
                <a:spcPts val="1800"/>
              </a:spcBef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</a:rPr>
              <a:t>		    ≈ 0.140, or about 140 vehicles</a:t>
            </a:r>
          </a:p>
          <a:p>
            <a:pPr lvl="2" algn="l">
              <a:spcBef>
                <a:spcPts val="1800"/>
              </a:spcBef>
              <a:spcAft>
                <a:spcPts val="0"/>
              </a:spcAft>
            </a:pP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dirty="0">
                <a:solidFill>
                  <a:srgbClr val="0000FF"/>
                </a:solidFill>
              </a:rPr>
              <a:t>0.766</a:t>
            </a:r>
            <a:r>
              <a:rPr lang="en-US" dirty="0">
                <a:solidFill>
                  <a:srgbClr val="000000"/>
                </a:solidFill>
              </a:rPr>
              <a:t>) ≈ 0.78 + 2.4 • ln </a:t>
            </a:r>
            <a:r>
              <a:rPr lang="en-US" dirty="0">
                <a:solidFill>
                  <a:srgbClr val="0000FF"/>
                </a:solidFill>
              </a:rPr>
              <a:t>0.766 </a:t>
            </a:r>
          </a:p>
          <a:p>
            <a:pPr lvl="2" algn="l">
              <a:spcBef>
                <a:spcPts val="1800"/>
              </a:spcBef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</a:rPr>
              <a:t>		    ≈ 0.140, or about 140 vehicles</a:t>
            </a:r>
          </a:p>
          <a:p>
            <a:pPr marL="512064" lvl="1" algn="l">
              <a:lnSpc>
                <a:spcPct val="110000"/>
              </a:lnSpc>
              <a:spcBef>
                <a:spcPts val="3000"/>
              </a:spcBef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</a:rPr>
              <a:t>The results for each function are </a:t>
            </a:r>
            <a:r>
              <a:rPr lang="en-US" dirty="0">
                <a:solidFill>
                  <a:srgbClr val="C0504D"/>
                </a:solidFill>
              </a:rPr>
              <a:t>equal</a:t>
            </a:r>
            <a:r>
              <a:rPr lang="en-US" dirty="0">
                <a:solidFill>
                  <a:srgbClr val="000000"/>
                </a:solidFill>
              </a:rPr>
              <a:t>, so the calculated value of </a:t>
            </a:r>
            <a:r>
              <a:rPr lang="en-US" i="1" dirty="0">
                <a:solidFill>
                  <a:srgbClr val="C0504D"/>
                </a:solidFill>
              </a:rPr>
              <a:t>y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checks out.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836CCA9-1D01-9245-AFDA-6E49C04915D4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Interpreting Logarithmic Models</a:t>
            </a:r>
          </a:p>
        </p:txBody>
      </p:sp>
    </p:spTree>
    <p:extLst>
      <p:ext uri="{BB962C8B-B14F-4D97-AF65-F5344CB8AC3E}">
        <p14:creationId xmlns:p14="http://schemas.microsoft.com/office/powerpoint/2010/main" val="13155932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25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25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25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25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ubtitle 1"/>
          <p:cNvSpPr>
            <a:spLocks noGrp="1"/>
          </p:cNvSpPr>
          <p:nvPr>
            <p:ph type="subTitle" idx="1"/>
          </p:nvPr>
        </p:nvSpPr>
        <p:spPr>
          <a:xfrm>
            <a:off x="641350" y="641349"/>
            <a:ext cx="8104562" cy="5237623"/>
          </a:xfrm>
        </p:spPr>
        <p:txBody>
          <a:bodyPr>
            <a:normAutofit/>
          </a:bodyPr>
          <a:lstStyle/>
          <a:p>
            <a:pPr eaLnBrk="1" hangingPunct="1">
              <a:spcAft>
                <a:spcPts val="2400"/>
              </a:spcAft>
              <a:defRPr/>
            </a:pPr>
            <a:r>
              <a:rPr lang="en-US" sz="2800" b="1" dirty="0"/>
              <a:t>Guided Practice: </a:t>
            </a:r>
            <a:r>
              <a:rPr lang="en-US" sz="2800" b="1" dirty="0">
                <a:solidFill>
                  <a:srgbClr val="000090"/>
                </a:solidFill>
              </a:rPr>
              <a:t>Example 1, </a:t>
            </a:r>
            <a:r>
              <a:rPr lang="en-US" sz="2800" b="1" i="1" dirty="0">
                <a:solidFill>
                  <a:srgbClr val="000090"/>
                </a:solidFill>
              </a:rPr>
              <a:t>continued</a:t>
            </a:r>
          </a:p>
          <a:p>
            <a:pPr marL="512064" indent="-557784">
              <a:spcBef>
                <a:spcPts val="0"/>
              </a:spcBef>
              <a:spcAft>
                <a:spcPts val="1800"/>
              </a:spcAft>
              <a:buFont typeface="+mj-lt"/>
              <a:buAutoNum type="arabicPeriod" startAt="6"/>
            </a:pPr>
            <a:r>
              <a:rPr lang="en-US" sz="2800" b="1" dirty="0">
                <a:solidFill>
                  <a:srgbClr val="660066"/>
                </a:solidFill>
              </a:rPr>
              <a:t>Show which vehicle type had greater sales over the 3-year period by comparing the characteristics of each function.	</a:t>
            </a:r>
          </a:p>
          <a:p>
            <a:pPr marL="512064" lvl="1" algn="l">
              <a:lnSpc>
                <a:spcPct val="120000"/>
              </a:lnSpc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Look at the terms in each function and use the </a:t>
            </a:r>
            <a:r>
              <a:rPr lang="en-US" dirty="0">
                <a:solidFill>
                  <a:schemeClr val="accent2"/>
                </a:solidFill>
              </a:rPr>
              <a:t>values of the domain</a:t>
            </a:r>
            <a:r>
              <a:rPr lang="en-US" dirty="0">
                <a:solidFill>
                  <a:schemeClr val="tx1"/>
                </a:solidFill>
              </a:rPr>
              <a:t> to support your claim(s).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836CCA9-1D01-9245-AFDA-6E49C04915D4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Interpreting Logarithmic Models</a:t>
            </a:r>
          </a:p>
        </p:txBody>
      </p:sp>
    </p:spTree>
    <p:extLst>
      <p:ext uri="{BB962C8B-B14F-4D97-AF65-F5344CB8AC3E}">
        <p14:creationId xmlns:p14="http://schemas.microsoft.com/office/powerpoint/2010/main" val="329607278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25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ubtitle 1"/>
          <p:cNvSpPr>
            <a:spLocks noGrp="1"/>
          </p:cNvSpPr>
          <p:nvPr>
            <p:ph type="subTitle" idx="1"/>
          </p:nvPr>
        </p:nvSpPr>
        <p:spPr>
          <a:xfrm>
            <a:off x="494296" y="641349"/>
            <a:ext cx="8221913" cy="5237623"/>
          </a:xfrm>
        </p:spPr>
        <p:txBody>
          <a:bodyPr>
            <a:normAutofit/>
          </a:bodyPr>
          <a:lstStyle/>
          <a:p>
            <a:pPr eaLnBrk="1" hangingPunct="1">
              <a:spcAft>
                <a:spcPts val="2400"/>
              </a:spcAft>
              <a:defRPr/>
            </a:pPr>
            <a:r>
              <a:rPr lang="en-US" sz="2800" b="1" dirty="0"/>
              <a:t>Guided Practice: </a:t>
            </a:r>
            <a:r>
              <a:rPr lang="en-US" sz="2800" b="1" dirty="0">
                <a:solidFill>
                  <a:srgbClr val="000090"/>
                </a:solidFill>
              </a:rPr>
              <a:t>Example 1, </a:t>
            </a:r>
            <a:r>
              <a:rPr lang="en-US" sz="2800" b="1" i="1" dirty="0">
                <a:solidFill>
                  <a:srgbClr val="000090"/>
                </a:solidFill>
              </a:rPr>
              <a:t>continued</a:t>
            </a:r>
          </a:p>
          <a:p>
            <a:pPr lvl="1" algn="l">
              <a:lnSpc>
                <a:spcPct val="110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</a:rPr>
              <a:t>The constant term of </a:t>
            </a:r>
            <a:r>
              <a:rPr lang="en-US" i="1" dirty="0">
                <a:solidFill>
                  <a:srgbClr val="C0504D"/>
                </a:solidFill>
              </a:rPr>
              <a:t>H</a:t>
            </a:r>
            <a:r>
              <a:rPr lang="en-US" dirty="0">
                <a:solidFill>
                  <a:srgbClr val="C0504D"/>
                </a:solidFill>
              </a:rPr>
              <a:t>(</a:t>
            </a:r>
            <a:r>
              <a:rPr lang="en-US" i="1" dirty="0">
                <a:solidFill>
                  <a:srgbClr val="C0504D"/>
                </a:solidFill>
              </a:rPr>
              <a:t>t</a:t>
            </a:r>
            <a:r>
              <a:rPr lang="en-US" dirty="0">
                <a:solidFill>
                  <a:srgbClr val="C0504D"/>
                </a:solidFill>
              </a:rPr>
              <a:t>) </a:t>
            </a:r>
            <a:r>
              <a:rPr lang="en-US" dirty="0">
                <a:solidFill>
                  <a:srgbClr val="000000"/>
                </a:solidFill>
              </a:rPr>
              <a:t>is </a:t>
            </a:r>
            <a:r>
              <a:rPr lang="en-US" b="1" dirty="0">
                <a:solidFill>
                  <a:srgbClr val="000000"/>
                </a:solidFill>
              </a:rPr>
              <a:t>less than </a:t>
            </a:r>
            <a:r>
              <a:rPr lang="en-US" dirty="0">
                <a:solidFill>
                  <a:srgbClr val="000000"/>
                </a:solidFill>
              </a:rPr>
              <a:t>the constant term of </a:t>
            </a:r>
            <a:r>
              <a:rPr lang="en-US" i="1" dirty="0">
                <a:solidFill>
                  <a:srgbClr val="0000FF"/>
                </a:solidFill>
              </a:rPr>
              <a:t>E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t</a:t>
            </a:r>
            <a:r>
              <a:rPr lang="en-US" dirty="0">
                <a:solidFill>
                  <a:srgbClr val="0000FF"/>
                </a:solidFill>
              </a:rPr>
              <a:t>)</a:t>
            </a:r>
            <a:r>
              <a:rPr lang="en-US" dirty="0">
                <a:solidFill>
                  <a:srgbClr val="000000"/>
                </a:solidFill>
              </a:rPr>
              <a:t>, which means that </a:t>
            </a:r>
            <a:r>
              <a:rPr lang="en-US" i="1" dirty="0">
                <a:solidFill>
                  <a:srgbClr val="0000FF"/>
                </a:solidFill>
              </a:rPr>
              <a:t>E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t</a:t>
            </a:r>
            <a:r>
              <a:rPr lang="en-US" dirty="0">
                <a:solidFill>
                  <a:srgbClr val="0000FF"/>
                </a:solidFill>
              </a:rPr>
              <a:t>)</a:t>
            </a:r>
            <a:r>
              <a:rPr lang="en-US" baseline="-25000" dirty="0">
                <a:solidFill>
                  <a:srgbClr val="0000FF"/>
                </a:solidFill>
              </a:rPr>
              <a:t>constant term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</a:rPr>
              <a:t>&gt; </a:t>
            </a:r>
            <a:r>
              <a:rPr lang="en-US" i="1" dirty="0">
                <a:solidFill>
                  <a:schemeClr val="accent2"/>
                </a:solidFill>
              </a:rPr>
              <a:t>H</a:t>
            </a:r>
            <a:r>
              <a:rPr lang="en-US" dirty="0">
                <a:solidFill>
                  <a:schemeClr val="accent2"/>
                </a:solidFill>
              </a:rPr>
              <a:t>(</a:t>
            </a:r>
            <a:r>
              <a:rPr lang="en-US" i="1" dirty="0">
                <a:solidFill>
                  <a:schemeClr val="accent2"/>
                </a:solidFill>
              </a:rPr>
              <a:t>t</a:t>
            </a:r>
            <a:r>
              <a:rPr lang="en-US" dirty="0">
                <a:solidFill>
                  <a:schemeClr val="accent2"/>
                </a:solidFill>
              </a:rPr>
              <a:t>)</a:t>
            </a:r>
            <a:r>
              <a:rPr lang="en-US" baseline="-25000" dirty="0">
                <a:solidFill>
                  <a:schemeClr val="accent2"/>
                </a:solidFill>
              </a:rPr>
              <a:t>constant term</a:t>
            </a:r>
            <a:r>
              <a:rPr lang="en-US" dirty="0">
                <a:solidFill>
                  <a:schemeClr val="accent2"/>
                </a:solidFill>
              </a:rPr>
              <a:t>. </a:t>
            </a:r>
          </a:p>
          <a:p>
            <a:pPr lvl="1" algn="l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</a:rPr>
              <a:t>The coefficient of the logarithmic term of </a:t>
            </a:r>
            <a:r>
              <a:rPr lang="en-US" i="1" dirty="0">
                <a:solidFill>
                  <a:srgbClr val="0000FF"/>
                </a:solidFill>
              </a:rPr>
              <a:t>E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t</a:t>
            </a:r>
            <a:r>
              <a:rPr lang="en-US" dirty="0">
                <a:solidFill>
                  <a:srgbClr val="0000FF"/>
                </a:solidFill>
              </a:rPr>
              <a:t>) </a:t>
            </a:r>
            <a:r>
              <a:rPr lang="en-US" dirty="0">
                <a:solidFill>
                  <a:srgbClr val="000000"/>
                </a:solidFill>
              </a:rPr>
              <a:t>is also </a:t>
            </a:r>
            <a:r>
              <a:rPr lang="en-US" b="1" dirty="0">
                <a:solidFill>
                  <a:srgbClr val="000000"/>
                </a:solidFill>
              </a:rPr>
              <a:t>greater than </a:t>
            </a:r>
            <a:r>
              <a:rPr lang="en-US" dirty="0">
                <a:solidFill>
                  <a:srgbClr val="000000"/>
                </a:solidFill>
              </a:rPr>
              <a:t>the coefficient of the logarithmic term of </a:t>
            </a:r>
            <a:r>
              <a:rPr lang="en-US" i="1" dirty="0">
                <a:solidFill>
                  <a:srgbClr val="C0504D"/>
                </a:solidFill>
              </a:rPr>
              <a:t>H</a:t>
            </a:r>
            <a:r>
              <a:rPr lang="en-US" dirty="0">
                <a:solidFill>
                  <a:srgbClr val="C0504D"/>
                </a:solidFill>
              </a:rPr>
              <a:t>(</a:t>
            </a:r>
            <a:r>
              <a:rPr lang="en-US" i="1" dirty="0">
                <a:solidFill>
                  <a:srgbClr val="C0504D"/>
                </a:solidFill>
              </a:rPr>
              <a:t>t</a:t>
            </a:r>
            <a:r>
              <a:rPr lang="en-US" dirty="0">
                <a:solidFill>
                  <a:srgbClr val="C0504D"/>
                </a:solidFill>
              </a:rPr>
              <a:t>)</a:t>
            </a:r>
            <a:r>
              <a:rPr lang="en-US" dirty="0">
                <a:solidFill>
                  <a:srgbClr val="000000"/>
                </a:solidFill>
              </a:rPr>
              <a:t>, which means that </a:t>
            </a:r>
            <a:r>
              <a:rPr lang="en-US" i="1" dirty="0">
                <a:solidFill>
                  <a:srgbClr val="0000FF"/>
                </a:solidFill>
              </a:rPr>
              <a:t>E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t</a:t>
            </a:r>
            <a:r>
              <a:rPr lang="en-US" dirty="0">
                <a:solidFill>
                  <a:srgbClr val="0000FF"/>
                </a:solidFill>
              </a:rPr>
              <a:t>)</a:t>
            </a:r>
            <a:r>
              <a:rPr lang="en-US" baseline="-25000" dirty="0">
                <a:solidFill>
                  <a:srgbClr val="0000FF"/>
                </a:solidFill>
              </a:rPr>
              <a:t>logarithmic term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</a:rPr>
              <a:t>&gt;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chemeClr val="accent2"/>
                </a:solidFill>
              </a:rPr>
              <a:t>H</a:t>
            </a:r>
            <a:r>
              <a:rPr lang="en-US" dirty="0">
                <a:solidFill>
                  <a:schemeClr val="accent2"/>
                </a:solidFill>
              </a:rPr>
              <a:t>(</a:t>
            </a:r>
            <a:r>
              <a:rPr lang="en-US" i="1" dirty="0">
                <a:solidFill>
                  <a:schemeClr val="accent2"/>
                </a:solidFill>
              </a:rPr>
              <a:t>t</a:t>
            </a:r>
            <a:r>
              <a:rPr lang="en-US" dirty="0">
                <a:solidFill>
                  <a:schemeClr val="accent2"/>
                </a:solidFill>
              </a:rPr>
              <a:t>)</a:t>
            </a:r>
            <a:r>
              <a:rPr lang="en-US" baseline="-25000" dirty="0">
                <a:solidFill>
                  <a:schemeClr val="accent2"/>
                </a:solidFill>
              </a:rPr>
              <a:t>logarithmic term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 lvl="1" algn="l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</a:rPr>
              <a:t>Furthermore, the logarithmic terms themselves are </a:t>
            </a:r>
            <a:r>
              <a:rPr lang="en-US" dirty="0">
                <a:solidFill>
                  <a:srgbClr val="C0504D"/>
                </a:solidFill>
              </a:rPr>
              <a:t>equal</a:t>
            </a:r>
            <a:r>
              <a:rPr lang="en-US" dirty="0">
                <a:solidFill>
                  <a:srgbClr val="000000"/>
                </a:solidFill>
              </a:rPr>
              <a:t> and are only defined for values of </a:t>
            </a:r>
            <a:r>
              <a:rPr lang="en-US" i="1" dirty="0">
                <a:solidFill>
                  <a:srgbClr val="C0504D"/>
                </a:solidFill>
              </a:rPr>
              <a:t>y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in the range  </a:t>
            </a:r>
            <a:r>
              <a:rPr lang="en-US" dirty="0">
                <a:solidFill>
                  <a:srgbClr val="C0504D"/>
                </a:solidFill>
              </a:rPr>
              <a:t>1 ≤ </a:t>
            </a:r>
            <a:r>
              <a:rPr lang="en-US" i="1" dirty="0">
                <a:solidFill>
                  <a:srgbClr val="C0504D"/>
                </a:solidFill>
              </a:rPr>
              <a:t>y </a:t>
            </a:r>
            <a:r>
              <a:rPr lang="en-US" dirty="0">
                <a:solidFill>
                  <a:srgbClr val="C0504D"/>
                </a:solidFill>
              </a:rPr>
              <a:t>≤ 3</a:t>
            </a:r>
            <a:r>
              <a:rPr lang="en-US" dirty="0">
                <a:solidFill>
                  <a:srgbClr val="000000"/>
                </a:solidFill>
              </a:rPr>
              <a:t>, which also indicates they are </a:t>
            </a:r>
            <a:r>
              <a:rPr lang="en-US" dirty="0">
                <a:solidFill>
                  <a:srgbClr val="C0504D"/>
                </a:solidFill>
              </a:rPr>
              <a:t>positive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836CCA9-1D01-9245-AFDA-6E49C04915D4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Interpreting Logarithmic Models</a:t>
            </a:r>
          </a:p>
        </p:txBody>
      </p:sp>
    </p:spTree>
    <p:extLst>
      <p:ext uri="{BB962C8B-B14F-4D97-AF65-F5344CB8AC3E}">
        <p14:creationId xmlns:p14="http://schemas.microsoft.com/office/powerpoint/2010/main" val="291566250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25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25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ubtitle 1"/>
          <p:cNvSpPr>
            <a:spLocks noGrp="1"/>
          </p:cNvSpPr>
          <p:nvPr>
            <p:ph type="subTitle" idx="1"/>
          </p:nvPr>
        </p:nvSpPr>
        <p:spPr>
          <a:xfrm>
            <a:off x="641350" y="641350"/>
            <a:ext cx="8104562" cy="5040230"/>
          </a:xfrm>
        </p:spPr>
        <p:txBody>
          <a:bodyPr>
            <a:normAutofit/>
          </a:bodyPr>
          <a:lstStyle/>
          <a:p>
            <a:pPr eaLnBrk="1" hangingPunct="1">
              <a:spcAft>
                <a:spcPts val="1800"/>
              </a:spcAft>
              <a:defRPr/>
            </a:pPr>
            <a:r>
              <a:rPr lang="en-US" sz="2800" b="1" dirty="0"/>
              <a:t>Guided Practice: </a:t>
            </a:r>
            <a:r>
              <a:rPr lang="en-US" sz="2800" b="1" dirty="0">
                <a:solidFill>
                  <a:srgbClr val="000090"/>
                </a:solidFill>
              </a:rPr>
              <a:t>Example 1, </a:t>
            </a:r>
            <a:r>
              <a:rPr lang="en-US" sz="2800" b="1" i="1" dirty="0">
                <a:solidFill>
                  <a:srgbClr val="000090"/>
                </a:solidFill>
              </a:rPr>
              <a:t>continued</a:t>
            </a:r>
          </a:p>
          <a:p>
            <a:pPr lvl="1" algn="l">
              <a:spcAft>
                <a:spcPts val="1200"/>
              </a:spcAft>
            </a:pPr>
            <a:r>
              <a:rPr lang="en-US" dirty="0">
                <a:solidFill>
                  <a:srgbClr val="000000"/>
                </a:solidFill>
              </a:rPr>
              <a:t>In summary:</a:t>
            </a:r>
          </a:p>
          <a:p>
            <a:pPr lvl="2" algn="l">
              <a:spcBef>
                <a:spcPts val="0"/>
              </a:spcBef>
              <a:spcAft>
                <a:spcPts val="100"/>
              </a:spcAft>
            </a:pPr>
            <a:r>
              <a:rPr lang="en-US" i="1" dirty="0">
                <a:solidFill>
                  <a:srgbClr val="0000FF"/>
                </a:solidFill>
              </a:rPr>
              <a:t>E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t</a:t>
            </a:r>
            <a:r>
              <a:rPr lang="en-US" dirty="0">
                <a:solidFill>
                  <a:srgbClr val="0000FF"/>
                </a:solidFill>
              </a:rPr>
              <a:t>)</a:t>
            </a:r>
            <a:r>
              <a:rPr lang="en-US" baseline="-25000" dirty="0">
                <a:solidFill>
                  <a:srgbClr val="0000FF"/>
                </a:solidFill>
              </a:rPr>
              <a:t>constant term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</a:rPr>
              <a:t>+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1" dirty="0">
                <a:solidFill>
                  <a:srgbClr val="0000FF"/>
                </a:solidFill>
              </a:rPr>
              <a:t>E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t</a:t>
            </a:r>
            <a:r>
              <a:rPr lang="en-US" dirty="0">
                <a:solidFill>
                  <a:srgbClr val="0000FF"/>
                </a:solidFill>
              </a:rPr>
              <a:t>)</a:t>
            </a:r>
            <a:r>
              <a:rPr lang="en-US" baseline="-25000" dirty="0">
                <a:solidFill>
                  <a:srgbClr val="0000FF"/>
                </a:solidFill>
              </a:rPr>
              <a:t>logarithmic term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• ln </a:t>
            </a:r>
            <a:r>
              <a:rPr lang="en-US" i="1" dirty="0">
                <a:solidFill>
                  <a:srgbClr val="000000"/>
                </a:solidFill>
              </a:rPr>
              <a:t>y </a:t>
            </a:r>
            <a:r>
              <a:rPr lang="en-US" b="1" dirty="0">
                <a:solidFill>
                  <a:srgbClr val="000000"/>
                </a:solidFill>
              </a:rPr>
              <a:t>&gt;</a:t>
            </a:r>
          </a:p>
          <a:p>
            <a:pPr lvl="2" algn="l">
              <a:spcBef>
                <a:spcPts val="1200"/>
              </a:spcBef>
              <a:spcAft>
                <a:spcPts val="100"/>
              </a:spcAft>
            </a:pPr>
            <a:r>
              <a:rPr lang="en-US" dirty="0">
                <a:solidFill>
                  <a:srgbClr val="000000"/>
                </a:solidFill>
              </a:rPr>
              <a:t>	</a:t>
            </a:r>
            <a:r>
              <a:rPr lang="en-US" i="1" dirty="0">
                <a:solidFill>
                  <a:schemeClr val="accent2"/>
                </a:solidFill>
              </a:rPr>
              <a:t>H</a:t>
            </a:r>
            <a:r>
              <a:rPr lang="en-US" dirty="0">
                <a:solidFill>
                  <a:schemeClr val="accent2"/>
                </a:solidFill>
              </a:rPr>
              <a:t>(</a:t>
            </a:r>
            <a:r>
              <a:rPr lang="en-US" i="1" dirty="0">
                <a:solidFill>
                  <a:schemeClr val="accent2"/>
                </a:solidFill>
              </a:rPr>
              <a:t>t</a:t>
            </a:r>
            <a:r>
              <a:rPr lang="en-US" dirty="0">
                <a:solidFill>
                  <a:schemeClr val="accent2"/>
                </a:solidFill>
              </a:rPr>
              <a:t>)</a:t>
            </a:r>
            <a:r>
              <a:rPr lang="en-US" baseline="-25000" dirty="0">
                <a:solidFill>
                  <a:schemeClr val="accent2"/>
                </a:solidFill>
              </a:rPr>
              <a:t>constant term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C0504D"/>
                </a:solidFill>
              </a:rPr>
              <a:t>H</a:t>
            </a:r>
            <a:r>
              <a:rPr lang="en-US" dirty="0">
                <a:solidFill>
                  <a:srgbClr val="C0504D"/>
                </a:solidFill>
              </a:rPr>
              <a:t>(</a:t>
            </a:r>
            <a:r>
              <a:rPr lang="en-US" i="1" dirty="0">
                <a:solidFill>
                  <a:srgbClr val="C0504D"/>
                </a:solidFill>
              </a:rPr>
              <a:t>t</a:t>
            </a:r>
            <a:r>
              <a:rPr lang="en-US" dirty="0">
                <a:solidFill>
                  <a:srgbClr val="C0504D"/>
                </a:solidFill>
              </a:rPr>
              <a:t>)</a:t>
            </a:r>
            <a:r>
              <a:rPr lang="en-US" baseline="-25000" dirty="0">
                <a:solidFill>
                  <a:srgbClr val="C0504D"/>
                </a:solidFill>
              </a:rPr>
              <a:t>logarithmic term</a:t>
            </a:r>
            <a:r>
              <a:rPr lang="en-US" dirty="0">
                <a:solidFill>
                  <a:srgbClr val="C0504D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• ln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</a:p>
          <a:p>
            <a:pPr lvl="1" algn="l">
              <a:lnSpc>
                <a:spcPct val="120000"/>
              </a:lnSpc>
              <a:spcBef>
                <a:spcPts val="2400"/>
              </a:spcBef>
            </a:pPr>
            <a:r>
              <a:rPr lang="en-US" dirty="0">
                <a:solidFill>
                  <a:srgbClr val="000000"/>
                </a:solidFill>
              </a:rPr>
              <a:t>As the result of step 5 shows, the two vehicle types had the </a:t>
            </a:r>
            <a:r>
              <a:rPr lang="en-US" dirty="0">
                <a:solidFill>
                  <a:srgbClr val="C0504D"/>
                </a:solidFill>
              </a:rPr>
              <a:t>same</a:t>
            </a:r>
            <a:r>
              <a:rPr lang="en-US" dirty="0">
                <a:solidFill>
                  <a:srgbClr val="000000"/>
                </a:solidFill>
              </a:rPr>
              <a:t> number of sales during a period of time of about </a:t>
            </a:r>
            <a:r>
              <a:rPr lang="en-US" dirty="0">
                <a:solidFill>
                  <a:srgbClr val="C0504D"/>
                </a:solidFill>
              </a:rPr>
              <a:t>0.766</a:t>
            </a:r>
            <a:r>
              <a:rPr lang="en-US" dirty="0">
                <a:solidFill>
                  <a:srgbClr val="000000"/>
                </a:solidFill>
              </a:rPr>
              <a:t> of a year that was not included in the functions’ </a:t>
            </a:r>
            <a:r>
              <a:rPr lang="en-US" dirty="0">
                <a:solidFill>
                  <a:srgbClr val="C0504D"/>
                </a:solidFill>
              </a:rPr>
              <a:t>domain</a:t>
            </a:r>
            <a:r>
              <a:rPr lang="en-US" dirty="0">
                <a:solidFill>
                  <a:srgbClr val="000000"/>
                </a:solidFill>
              </a:rPr>
              <a:t>, namely, before the first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sales year was over.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836CCA9-1D01-9245-AFDA-6E49C04915D4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Interpreting Logarithmic Models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881813" y="4339149"/>
            <a:ext cx="1614487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en-US" sz="9600" dirty="0">
                <a:solidFill>
                  <a:srgbClr val="000090"/>
                </a:solidFill>
                <a:latin typeface="Arial"/>
                <a:ea typeface="Arial"/>
                <a:cs typeface="Arial"/>
                <a:sym typeface="Zapf Dingbats" charset="0"/>
              </a:rPr>
              <a:t>✔</a:t>
            </a:r>
            <a:endParaRPr lang="en-US" sz="9600" dirty="0">
              <a:solidFill>
                <a:srgbClr val="000090"/>
              </a:solidFill>
              <a:latin typeface="Arial"/>
              <a:ea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2630886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25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25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25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ubtitle 1"/>
          <p:cNvSpPr txBox="1">
            <a:spLocks/>
          </p:cNvSpPr>
          <p:nvPr/>
        </p:nvSpPr>
        <p:spPr bwMode="auto">
          <a:xfrm>
            <a:off x="592138" y="557104"/>
            <a:ext cx="8110123" cy="534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dirty="0">
                <a:latin typeface="Arial"/>
                <a:cs typeface="Arial"/>
              </a:rPr>
              <a:t>Use the following graph of the </a:t>
            </a:r>
            <a:r>
              <a:rPr lang="en-US" dirty="0">
                <a:solidFill>
                  <a:srgbClr val="C0504D"/>
                </a:solidFill>
                <a:latin typeface="Arial"/>
                <a:cs typeface="Arial"/>
              </a:rPr>
              <a:t>exponential functions </a:t>
            </a:r>
            <a:r>
              <a:rPr lang="en-US" dirty="0">
                <a:latin typeface="Arial"/>
                <a:cs typeface="Arial"/>
              </a:rPr>
              <a:t>to complete the problems. </a:t>
            </a:r>
          </a:p>
          <a:p>
            <a:pPr>
              <a:lnSpc>
                <a:spcPct val="110000"/>
              </a:lnSpc>
            </a:pPr>
            <a:endParaRPr lang="en-US" dirty="0">
              <a:latin typeface="Arial"/>
              <a:cs typeface="Arial"/>
            </a:endParaRPr>
          </a:p>
          <a:p>
            <a:pPr>
              <a:lnSpc>
                <a:spcPct val="110000"/>
              </a:lnSpc>
            </a:pPr>
            <a:r>
              <a:rPr lang="en-US" dirty="0">
                <a:latin typeface="Arial"/>
                <a:cs typeface="Arial"/>
              </a:rPr>
              <a:t>Assume that each technology was launched at the same time and thus the numbers of users are </a:t>
            </a:r>
            <a:r>
              <a:rPr lang="en-US" dirty="0">
                <a:solidFill>
                  <a:srgbClr val="C0504D"/>
                </a:solidFill>
                <a:latin typeface="Arial"/>
                <a:cs typeface="Arial"/>
              </a:rPr>
              <a:t>equal</a:t>
            </a:r>
            <a:r>
              <a:rPr lang="en-US" dirty="0">
                <a:latin typeface="Arial"/>
                <a:cs typeface="Arial"/>
              </a:rPr>
              <a:t> when </a:t>
            </a:r>
            <a:r>
              <a:rPr lang="en-US" i="1" dirty="0">
                <a:solidFill>
                  <a:srgbClr val="C0504D"/>
                </a:solidFill>
                <a:latin typeface="Arial"/>
                <a:cs typeface="Arial"/>
              </a:rPr>
              <a:t>t </a:t>
            </a:r>
            <a:r>
              <a:rPr lang="en-US" dirty="0">
                <a:solidFill>
                  <a:srgbClr val="C0504D"/>
                </a:solidFill>
                <a:latin typeface="Arial"/>
                <a:cs typeface="Arial"/>
              </a:rPr>
              <a:t>= 0</a:t>
            </a:r>
            <a:r>
              <a:rPr lang="en-US" dirty="0">
                <a:latin typeface="Arial"/>
                <a:cs typeface="Arial"/>
              </a:rPr>
              <a:t>.</a:t>
            </a:r>
            <a:endParaRPr lang="en-US" dirty="0">
              <a:latin typeface="Arial"/>
              <a:ea typeface="Arial"/>
              <a:cs typeface="Arial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F92D9DB-6622-9646-BC27-5F8D490800CF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lvl="0"/>
            <a:r>
              <a:rPr lang="en-US" dirty="0">
                <a:solidFill>
                  <a:srgbClr val="000000"/>
                </a:solidFill>
              </a:rPr>
              <a:t>Interpreting Logarithmic Models</a:t>
            </a:r>
          </a:p>
        </p:txBody>
      </p:sp>
    </p:spTree>
    <p:extLst>
      <p:ext uri="{BB962C8B-B14F-4D97-AF65-F5344CB8AC3E}">
        <p14:creationId xmlns:p14="http://schemas.microsoft.com/office/powerpoint/2010/main" val="4029756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Guided Practice: </a:t>
            </a:r>
            <a:r>
              <a:rPr lang="en-US" sz="2800" b="1" dirty="0">
                <a:solidFill>
                  <a:srgbClr val="000090"/>
                </a:solidFill>
              </a:rPr>
              <a:t>Example 1, </a:t>
            </a:r>
            <a:r>
              <a:rPr lang="en-US" sz="2800" b="1" i="1" dirty="0">
                <a:solidFill>
                  <a:srgbClr val="000090"/>
                </a:solidFill>
              </a:rPr>
              <a:t>continued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A28DBB7-6366-7443-A6B3-31C63E357D05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Interpreting Logarithmic Models</a:t>
            </a:r>
          </a:p>
        </p:txBody>
      </p:sp>
      <p:pic>
        <p:nvPicPr>
          <p:cNvPr id="7" name="Picture 4" descr="play-button-lg.png">
            <a:hlinkClick r:id="rId3"/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0" y="2095500"/>
            <a:ext cx="2654300" cy="265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19698926"/>
      </p:ext>
    </p:extLst>
  </p:cSld>
  <p:clrMapOvr>
    <a:masterClrMapping/>
  </p:clrMapOvr>
  <p:transition spd="slow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ubtitle 1"/>
          <p:cNvSpPr>
            <a:spLocks noGrp="1"/>
          </p:cNvSpPr>
          <p:nvPr>
            <p:ph type="subTitle" idx="1"/>
          </p:nvPr>
        </p:nvSpPr>
        <p:spPr>
          <a:xfrm>
            <a:off x="641349" y="641349"/>
            <a:ext cx="8075697" cy="5237623"/>
          </a:xfrm>
        </p:spPr>
        <p:txBody>
          <a:bodyPr>
            <a:normAutofit/>
          </a:bodyPr>
          <a:lstStyle/>
          <a:p>
            <a:pPr eaLnBrk="1" hangingPunct="1">
              <a:spcAft>
                <a:spcPts val="2400"/>
              </a:spcAft>
            </a:pPr>
            <a:r>
              <a:rPr lang="en-US" sz="2800" b="1" dirty="0"/>
              <a:t>Guided Practice</a:t>
            </a:r>
            <a:endParaRPr lang="en-US" sz="2000" b="1" dirty="0"/>
          </a:p>
          <a:p>
            <a:pPr eaLnBrk="1" hangingPunct="1"/>
            <a:r>
              <a:rPr lang="en-US" sz="2800" b="1" dirty="0">
                <a:solidFill>
                  <a:srgbClr val="000090"/>
                </a:solidFill>
              </a:rPr>
              <a:t>Example 2</a:t>
            </a:r>
            <a:endParaRPr lang="en-US" sz="1100" b="1" dirty="0">
              <a:solidFill>
                <a:srgbClr val="558ED5"/>
              </a:solidFill>
            </a:endParaRPr>
          </a:p>
          <a:p>
            <a:pPr>
              <a:lnSpc>
                <a:spcPct val="110000"/>
              </a:lnSpc>
              <a:spcBef>
                <a:spcPts val="1800"/>
              </a:spcBef>
            </a:pPr>
            <a:r>
              <a:rPr lang="en-US" spc="-20" dirty="0"/>
              <a:t>A pyramid-shaped token for a board game consists of</a:t>
            </a:r>
            <a:r>
              <a:rPr lang="en-US" spc="-20" dirty="0">
                <a:solidFill>
                  <a:srgbClr val="C0504D"/>
                </a:solidFill>
              </a:rPr>
              <a:t> 4 congruent equilateral faces</a:t>
            </a:r>
            <a:r>
              <a:rPr lang="en-US" spc="-20" dirty="0"/>
              <a:t>. </a:t>
            </a:r>
          </a:p>
          <a:p>
            <a:pPr>
              <a:lnSpc>
                <a:spcPct val="110000"/>
              </a:lnSpc>
              <a:spcBef>
                <a:spcPts val="1800"/>
              </a:spcBef>
            </a:pPr>
            <a:r>
              <a:rPr lang="en-US" spc="-20" dirty="0"/>
              <a:t>Each face is a different color: </a:t>
            </a:r>
            <a:r>
              <a:rPr lang="en-US" spc="-20" dirty="0">
                <a:solidFill>
                  <a:srgbClr val="0000FF"/>
                </a:solidFill>
              </a:rPr>
              <a:t>blue</a:t>
            </a:r>
            <a:r>
              <a:rPr lang="en-US" spc="-20" dirty="0"/>
              <a:t>, </a:t>
            </a:r>
            <a:r>
              <a:rPr lang="en-US" spc="-20" dirty="0">
                <a:solidFill>
                  <a:srgbClr val="008000"/>
                </a:solidFill>
              </a:rPr>
              <a:t>green</a:t>
            </a:r>
            <a:r>
              <a:rPr lang="en-US" spc="-20" dirty="0"/>
              <a:t>, </a:t>
            </a:r>
            <a:r>
              <a:rPr lang="en-US" spc="-20" dirty="0">
                <a:solidFill>
                  <a:srgbClr val="FF0000"/>
                </a:solidFill>
              </a:rPr>
              <a:t>red</a:t>
            </a:r>
            <a:r>
              <a:rPr lang="en-US" spc="-20" dirty="0"/>
              <a:t>, or white. Each face is equally likely to end up on the bottom if the token is rolled on the game board. </a:t>
            </a:r>
          </a:p>
          <a:p>
            <a:pPr>
              <a:lnSpc>
                <a:spcPct val="110000"/>
              </a:lnSpc>
              <a:spcBef>
                <a:spcPts val="1800"/>
              </a:spcBef>
            </a:pPr>
            <a:r>
              <a:rPr lang="en-US" spc="-20" dirty="0"/>
              <a:t>What is the probability of the </a:t>
            </a:r>
            <a:r>
              <a:rPr lang="en-US" spc="-20" dirty="0">
                <a:solidFill>
                  <a:srgbClr val="008000"/>
                </a:solidFill>
              </a:rPr>
              <a:t>green</a:t>
            </a:r>
            <a:r>
              <a:rPr lang="en-US" spc="-20" dirty="0"/>
              <a:t> face landing on the bottom?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498F616-E243-784C-ADDB-FC1FAF542744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Interpreting Logarithmic Models</a:t>
            </a:r>
          </a:p>
        </p:txBody>
      </p:sp>
    </p:spTree>
    <p:extLst>
      <p:ext uri="{BB962C8B-B14F-4D97-AF65-F5344CB8AC3E}">
        <p14:creationId xmlns:p14="http://schemas.microsoft.com/office/powerpoint/2010/main" val="402188883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09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09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ubtitle 1"/>
          <p:cNvSpPr>
            <a:spLocks noGrp="1"/>
          </p:cNvSpPr>
          <p:nvPr>
            <p:ph type="subTitle" idx="1"/>
          </p:nvPr>
        </p:nvSpPr>
        <p:spPr>
          <a:xfrm>
            <a:off x="641349" y="641349"/>
            <a:ext cx="8075697" cy="5237623"/>
          </a:xfrm>
        </p:spPr>
        <p:txBody>
          <a:bodyPr>
            <a:normAutofit/>
          </a:bodyPr>
          <a:lstStyle/>
          <a:p>
            <a:pPr eaLnBrk="1" hangingPunct="1">
              <a:spcAft>
                <a:spcPts val="1800"/>
              </a:spcAft>
            </a:pPr>
            <a:r>
              <a:rPr lang="en-US" sz="2800" b="1" dirty="0"/>
              <a:t>Guided Practice, </a:t>
            </a:r>
            <a:r>
              <a:rPr lang="en-US" sz="2800" b="1" i="1" dirty="0"/>
              <a:t>continued</a:t>
            </a:r>
            <a:endParaRPr lang="en-US" sz="2000" b="1" i="1" dirty="0"/>
          </a:p>
          <a:p>
            <a:pPr eaLnBrk="1" hangingPunct="1">
              <a:spcBef>
                <a:spcPts val="0"/>
              </a:spcBef>
              <a:spcAft>
                <a:spcPts val="1800"/>
              </a:spcAft>
            </a:pPr>
            <a:r>
              <a:rPr lang="en-US" sz="2800" b="1" dirty="0">
                <a:solidFill>
                  <a:srgbClr val="000090"/>
                </a:solidFill>
              </a:rPr>
              <a:t>Example 2</a:t>
            </a:r>
            <a:endParaRPr lang="en-US" sz="1100" b="1" dirty="0">
              <a:solidFill>
                <a:srgbClr val="558ED5"/>
              </a:solidFill>
            </a:endParaRPr>
          </a:p>
          <a:p>
            <a:pPr>
              <a:lnSpc>
                <a:spcPct val="110000"/>
              </a:lnSpc>
            </a:pPr>
            <a:r>
              <a:rPr lang="en-US" spc="-20" dirty="0"/>
              <a:t>The probability of the same event </a:t>
            </a:r>
            <a:r>
              <a:rPr lang="en-US" i="1" spc="-20" dirty="0"/>
              <a:t>a </a:t>
            </a:r>
            <a:r>
              <a:rPr lang="en-US" spc="-20" dirty="0"/>
              <a:t>occurring </a:t>
            </a:r>
            <a:r>
              <a:rPr lang="en-US" i="1" spc="-20" dirty="0">
                <a:solidFill>
                  <a:schemeClr val="accent2"/>
                </a:solidFill>
              </a:rPr>
              <a:t>n</a:t>
            </a:r>
            <a:r>
              <a:rPr lang="en-US" i="1" spc="-20" dirty="0"/>
              <a:t> </a:t>
            </a:r>
            <a:r>
              <a:rPr lang="en-US" spc="-20" dirty="0"/>
              <a:t>times is given by the function </a:t>
            </a:r>
            <a:r>
              <a:rPr lang="en-US" i="1" spc="-20" dirty="0">
                <a:solidFill>
                  <a:srgbClr val="C0504D"/>
                </a:solidFill>
              </a:rPr>
              <a:t>f</a:t>
            </a:r>
            <a:r>
              <a:rPr lang="en-US" spc="-20" dirty="0">
                <a:solidFill>
                  <a:srgbClr val="C0504D"/>
                </a:solidFill>
              </a:rPr>
              <a:t>(</a:t>
            </a:r>
            <a:r>
              <a:rPr lang="en-US" i="1" spc="-20" dirty="0">
                <a:solidFill>
                  <a:srgbClr val="C0504D"/>
                </a:solidFill>
              </a:rPr>
              <a:t>n</a:t>
            </a:r>
            <a:r>
              <a:rPr lang="en-US" spc="-20" dirty="0">
                <a:solidFill>
                  <a:srgbClr val="C0504D"/>
                </a:solidFill>
              </a:rPr>
              <a:t>) = </a:t>
            </a:r>
            <a:r>
              <a:rPr lang="en-US" i="1" spc="-20" dirty="0">
                <a:solidFill>
                  <a:srgbClr val="C0504D"/>
                </a:solidFill>
              </a:rPr>
              <a:t>a</a:t>
            </a:r>
            <a:r>
              <a:rPr lang="en-US" i="1" spc="-20" baseline="30000" dirty="0">
                <a:solidFill>
                  <a:srgbClr val="C0504D"/>
                </a:solidFill>
              </a:rPr>
              <a:t>n</a:t>
            </a:r>
            <a:r>
              <a:rPr lang="en-US" spc="-20" dirty="0"/>
              <a:t>. </a:t>
            </a:r>
          </a:p>
          <a:p>
            <a:pPr>
              <a:lnSpc>
                <a:spcPct val="110000"/>
              </a:lnSpc>
              <a:spcBef>
                <a:spcPts val="1800"/>
              </a:spcBef>
            </a:pPr>
            <a:r>
              <a:rPr lang="en-US" spc="-20" dirty="0"/>
              <a:t>Write a function for the </a:t>
            </a:r>
            <a:r>
              <a:rPr lang="en-US" spc="-20" dirty="0">
                <a:solidFill>
                  <a:srgbClr val="008000"/>
                </a:solidFill>
              </a:rPr>
              <a:t>green</a:t>
            </a:r>
            <a:r>
              <a:rPr lang="en-US" spc="-20" dirty="0"/>
              <a:t> face landing on the bottom </a:t>
            </a:r>
            <a:r>
              <a:rPr lang="en-US" i="1" spc="-20" dirty="0">
                <a:solidFill>
                  <a:schemeClr val="accent2"/>
                </a:solidFill>
              </a:rPr>
              <a:t>n</a:t>
            </a:r>
            <a:r>
              <a:rPr lang="en-US" i="1" spc="-20" dirty="0"/>
              <a:t> </a:t>
            </a:r>
            <a:r>
              <a:rPr lang="en-US" spc="-20" dirty="0"/>
              <a:t>times in a row. </a:t>
            </a:r>
          </a:p>
          <a:p>
            <a:pPr>
              <a:lnSpc>
                <a:spcPct val="110000"/>
              </a:lnSpc>
              <a:spcBef>
                <a:spcPts val="1800"/>
              </a:spcBef>
            </a:pPr>
            <a:r>
              <a:rPr lang="en-US" spc="-20" dirty="0"/>
              <a:t>Then, write the </a:t>
            </a:r>
            <a:r>
              <a:rPr lang="en-US" spc="-20" dirty="0">
                <a:solidFill>
                  <a:srgbClr val="C0504D"/>
                </a:solidFill>
              </a:rPr>
              <a:t>inverse</a:t>
            </a:r>
            <a:r>
              <a:rPr lang="en-US" spc="-20" dirty="0"/>
              <a:t> of the function, and explain what the inverse function describes in the context of this problem.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498F616-E243-784C-ADDB-FC1FAF542744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Interpreting Logarithmic Models</a:t>
            </a:r>
          </a:p>
        </p:txBody>
      </p:sp>
    </p:spTree>
    <p:extLst>
      <p:ext uri="{BB962C8B-B14F-4D97-AF65-F5344CB8AC3E}">
        <p14:creationId xmlns:p14="http://schemas.microsoft.com/office/powerpoint/2010/main" val="294633224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09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09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ubtitle 1"/>
          <p:cNvSpPr>
            <a:spLocks noGrp="1"/>
          </p:cNvSpPr>
          <p:nvPr>
            <p:ph type="subTitle" idx="1"/>
          </p:nvPr>
        </p:nvSpPr>
        <p:spPr>
          <a:xfrm>
            <a:off x="640600" y="679849"/>
            <a:ext cx="7855776" cy="4998233"/>
          </a:xfrm>
        </p:spPr>
        <p:txBody>
          <a:bodyPr>
            <a:normAutofit/>
          </a:bodyPr>
          <a:lstStyle/>
          <a:p>
            <a:pPr eaLnBrk="1" hangingPunct="1">
              <a:spcAft>
                <a:spcPts val="1800"/>
              </a:spcAft>
              <a:defRPr/>
            </a:pPr>
            <a:r>
              <a:rPr lang="en-US" sz="2800" b="1" dirty="0"/>
              <a:t>Guided Practice: </a:t>
            </a:r>
            <a:r>
              <a:rPr lang="en-US" sz="2800" b="1" dirty="0">
                <a:solidFill>
                  <a:srgbClr val="000090"/>
                </a:solidFill>
              </a:rPr>
              <a:t>Example 2, </a:t>
            </a:r>
            <a:r>
              <a:rPr lang="en-US" sz="2800" b="1" i="1" dirty="0">
                <a:solidFill>
                  <a:srgbClr val="000090"/>
                </a:solidFill>
              </a:rPr>
              <a:t>continued</a:t>
            </a:r>
          </a:p>
          <a:p>
            <a:pPr marL="514350" indent="-557784">
              <a:lnSpc>
                <a:spcPct val="110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n-US" sz="2800" b="1" dirty="0">
                <a:solidFill>
                  <a:srgbClr val="660066"/>
                </a:solidFill>
              </a:rPr>
              <a:t>State the number of faces on the token. 	</a:t>
            </a:r>
          </a:p>
          <a:p>
            <a:pPr lvl="1" algn="l"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</a:rPr>
              <a:t>This is the first step in defining the </a:t>
            </a:r>
            <a:r>
              <a:rPr lang="en-US" dirty="0">
                <a:solidFill>
                  <a:srgbClr val="C0504D"/>
                </a:solidFill>
              </a:rPr>
              <a:t>probability event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lvl="1" algn="l">
              <a:spcBef>
                <a:spcPts val="1800"/>
              </a:spcBef>
            </a:pPr>
            <a:r>
              <a:rPr lang="en-US" dirty="0">
                <a:solidFill>
                  <a:schemeClr val="tx1"/>
                </a:solidFill>
              </a:rPr>
              <a:t>There are </a:t>
            </a:r>
            <a:r>
              <a:rPr lang="en-US" dirty="0">
                <a:solidFill>
                  <a:srgbClr val="C0504D"/>
                </a:solidFill>
              </a:rPr>
              <a:t>4 faces </a:t>
            </a:r>
            <a:r>
              <a:rPr lang="en-US" dirty="0">
                <a:solidFill>
                  <a:schemeClr val="tx1"/>
                </a:solidFill>
              </a:rPr>
              <a:t>on the token.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33714D1-3EA9-6C48-9293-DF4C317D6D87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Interpreting Logarithmic Models</a:t>
            </a:r>
          </a:p>
        </p:txBody>
      </p:sp>
    </p:spTree>
    <p:extLst>
      <p:ext uri="{BB962C8B-B14F-4D97-AF65-F5344CB8AC3E}">
        <p14:creationId xmlns:p14="http://schemas.microsoft.com/office/powerpoint/2010/main" val="200530620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04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04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ubtitle 1"/>
          <p:cNvSpPr>
            <a:spLocks noGrp="1"/>
          </p:cNvSpPr>
          <p:nvPr>
            <p:ph type="subTitle" idx="1"/>
          </p:nvPr>
        </p:nvSpPr>
        <p:spPr>
          <a:xfrm>
            <a:off x="641350" y="641350"/>
            <a:ext cx="7977220" cy="4997450"/>
          </a:xfrm>
        </p:spPr>
        <p:txBody>
          <a:bodyPr/>
          <a:lstStyle/>
          <a:p>
            <a:pPr eaLnBrk="1" hangingPunct="1">
              <a:spcAft>
                <a:spcPts val="1800"/>
              </a:spcAft>
              <a:defRPr/>
            </a:pPr>
            <a:r>
              <a:rPr lang="en-US" sz="2800" b="1" dirty="0"/>
              <a:t>Guided Practice: </a:t>
            </a:r>
            <a:r>
              <a:rPr lang="en-US" sz="2800" b="1" dirty="0">
                <a:solidFill>
                  <a:srgbClr val="000090"/>
                </a:solidFill>
              </a:rPr>
              <a:t>Example 2, </a:t>
            </a:r>
            <a:r>
              <a:rPr lang="en-US" sz="2800" b="1" i="1" dirty="0">
                <a:solidFill>
                  <a:srgbClr val="000090"/>
                </a:solidFill>
              </a:rPr>
              <a:t>continued</a:t>
            </a:r>
          </a:p>
          <a:p>
            <a:pPr marL="514350" indent="-557784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 startAt="2"/>
            </a:pPr>
            <a:r>
              <a:rPr lang="en-US" sz="2800" b="1" dirty="0">
                <a:solidFill>
                  <a:srgbClr val="660066"/>
                </a:solidFill>
              </a:rPr>
              <a:t>State the probability of any of the 4 faces landing on the bottom. 	</a:t>
            </a:r>
          </a:p>
          <a:p>
            <a:pPr lvl="1" algn="l">
              <a:lnSpc>
                <a:spcPct val="120000"/>
              </a:lnSpc>
              <a:spcBef>
                <a:spcPts val="1800"/>
              </a:spcBef>
              <a:spcAft>
                <a:spcPts val="1800"/>
              </a:spcAft>
            </a:pPr>
            <a:r>
              <a:rPr lang="en-US" dirty="0">
                <a:solidFill>
                  <a:schemeClr val="tx1"/>
                </a:solidFill>
              </a:rPr>
              <a:t>Each face has a 1 in 4, or </a:t>
            </a:r>
            <a:r>
              <a:rPr lang="en-US" dirty="0">
                <a:solidFill>
                  <a:srgbClr val="C0504D"/>
                </a:solidFill>
              </a:rPr>
              <a:t>0.25</a:t>
            </a:r>
            <a:r>
              <a:rPr lang="en-US" dirty="0">
                <a:solidFill>
                  <a:schemeClr val="tx1"/>
                </a:solidFill>
              </a:rPr>
              <a:t>, chance of landing on the bottom. </a:t>
            </a:r>
          </a:p>
          <a:p>
            <a:pPr lvl="1" algn="l"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chemeClr val="tx1"/>
                </a:solidFill>
              </a:rPr>
              <a:t>Thus, the probability of the </a:t>
            </a:r>
            <a:r>
              <a:rPr lang="en-US" dirty="0">
                <a:solidFill>
                  <a:srgbClr val="008000"/>
                </a:solidFill>
              </a:rPr>
              <a:t>green</a:t>
            </a:r>
            <a:r>
              <a:rPr lang="en-US" dirty="0">
                <a:solidFill>
                  <a:schemeClr val="tx1"/>
                </a:solidFill>
              </a:rPr>
              <a:t> face landing on the bottom is </a:t>
            </a:r>
            <a:r>
              <a:rPr lang="en-US" dirty="0">
                <a:solidFill>
                  <a:schemeClr val="accent2"/>
                </a:solidFill>
              </a:rPr>
              <a:t>0.25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836CCA9-1D01-9245-AFDA-6E49C04915D4}" type="slidenum">
              <a:rPr lang="en-US" smtClean="0"/>
              <a:pPr>
                <a:defRPr/>
              </a:pPr>
              <a:t>44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Interpreting Logarithmic Models</a:t>
            </a:r>
          </a:p>
        </p:txBody>
      </p:sp>
    </p:spTree>
    <p:extLst>
      <p:ext uri="{BB962C8B-B14F-4D97-AF65-F5344CB8AC3E}">
        <p14:creationId xmlns:p14="http://schemas.microsoft.com/office/powerpoint/2010/main" val="341216492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25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25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ubtitle 1"/>
          <p:cNvSpPr>
            <a:spLocks noGrp="1"/>
          </p:cNvSpPr>
          <p:nvPr>
            <p:ph type="subTitle" idx="1"/>
          </p:nvPr>
        </p:nvSpPr>
        <p:spPr>
          <a:xfrm>
            <a:off x="641350" y="641350"/>
            <a:ext cx="7977220" cy="4997450"/>
          </a:xfrm>
        </p:spPr>
        <p:txBody>
          <a:bodyPr/>
          <a:lstStyle/>
          <a:p>
            <a:pPr eaLnBrk="1" hangingPunct="1">
              <a:spcAft>
                <a:spcPts val="1800"/>
              </a:spcAft>
              <a:defRPr/>
            </a:pPr>
            <a:r>
              <a:rPr lang="en-US" sz="2800" b="1" dirty="0"/>
              <a:t>Guided Practice: </a:t>
            </a:r>
            <a:r>
              <a:rPr lang="en-US" sz="2800" b="1" dirty="0">
                <a:solidFill>
                  <a:srgbClr val="000090"/>
                </a:solidFill>
              </a:rPr>
              <a:t>Example 2, </a:t>
            </a:r>
            <a:r>
              <a:rPr lang="en-US" sz="2800" b="1" i="1" dirty="0">
                <a:solidFill>
                  <a:srgbClr val="000090"/>
                </a:solidFill>
              </a:rPr>
              <a:t>continued</a:t>
            </a:r>
          </a:p>
          <a:p>
            <a:pPr marL="514350" indent="-514350">
              <a:spcAft>
                <a:spcPts val="1800"/>
              </a:spcAft>
              <a:buFont typeface="+mj-lt"/>
              <a:buAutoNum type="arabicPeriod" startAt="3"/>
            </a:pPr>
            <a:r>
              <a:rPr lang="en-US" sz="2800" b="1" dirty="0">
                <a:solidFill>
                  <a:srgbClr val="660066"/>
                </a:solidFill>
              </a:rPr>
              <a:t>Check your answer to step 2 by calculating the chance that </a:t>
            </a:r>
            <a:r>
              <a:rPr lang="en-US" sz="2800" b="1" i="1" dirty="0">
                <a:solidFill>
                  <a:srgbClr val="660066"/>
                </a:solidFill>
              </a:rPr>
              <a:t>any </a:t>
            </a:r>
            <a:r>
              <a:rPr lang="en-US" sz="2800" b="1" dirty="0">
                <a:solidFill>
                  <a:srgbClr val="660066"/>
                </a:solidFill>
              </a:rPr>
              <a:t>of the 4 faces lands on the bottom. 	</a:t>
            </a:r>
          </a:p>
          <a:p>
            <a:pPr lvl="1" algn="l">
              <a:lnSpc>
                <a:spcPct val="120000"/>
              </a:lnSpc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</a:rPr>
              <a:t>This answer should add up to </a:t>
            </a:r>
            <a:r>
              <a:rPr lang="en-US" dirty="0">
                <a:solidFill>
                  <a:srgbClr val="C0504D"/>
                </a:solidFill>
              </a:rPr>
              <a:t>1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lvl="1" algn="l">
              <a:lnSpc>
                <a:spcPct val="120000"/>
              </a:lnSpc>
            </a:pPr>
            <a:r>
              <a:rPr lang="en-US" dirty="0">
                <a:solidFill>
                  <a:schemeClr val="tx1"/>
                </a:solidFill>
              </a:rPr>
              <a:t>The probability of a </a:t>
            </a:r>
            <a:r>
              <a:rPr lang="en-US" dirty="0">
                <a:solidFill>
                  <a:srgbClr val="0000FF"/>
                </a:solidFill>
              </a:rPr>
              <a:t>blue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rgbClr val="008000"/>
                </a:solidFill>
              </a:rPr>
              <a:t>green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rgbClr val="FF0000"/>
                </a:solidFill>
              </a:rPr>
              <a:t>red</a:t>
            </a:r>
            <a:r>
              <a:rPr lang="en-US" dirty="0">
                <a:solidFill>
                  <a:schemeClr val="tx1"/>
                </a:solidFill>
              </a:rPr>
              <a:t>, or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white face landing on the bottom is given by </a:t>
            </a:r>
            <a:r>
              <a:rPr lang="en-US" dirty="0">
                <a:solidFill>
                  <a:srgbClr val="0000FF"/>
                </a:solidFill>
              </a:rPr>
              <a:t>0.25</a:t>
            </a:r>
            <a:r>
              <a:rPr lang="en-US" dirty="0">
                <a:solidFill>
                  <a:schemeClr val="tx1"/>
                </a:solidFill>
              </a:rPr>
              <a:t> + </a:t>
            </a:r>
            <a:r>
              <a:rPr lang="en-US" dirty="0">
                <a:solidFill>
                  <a:srgbClr val="008000"/>
                </a:solidFill>
              </a:rPr>
              <a:t>0.25</a:t>
            </a:r>
            <a:r>
              <a:rPr lang="en-US" dirty="0">
                <a:solidFill>
                  <a:schemeClr val="tx1"/>
                </a:solidFill>
              </a:rPr>
              <a:t> + </a:t>
            </a:r>
            <a:r>
              <a:rPr lang="en-US" dirty="0">
                <a:solidFill>
                  <a:srgbClr val="FF0000"/>
                </a:solidFill>
              </a:rPr>
              <a:t>0.25</a:t>
            </a:r>
            <a:r>
              <a:rPr lang="en-US" dirty="0">
                <a:solidFill>
                  <a:schemeClr val="tx1"/>
                </a:solidFill>
              </a:rPr>
              <a:t> + 0.25, which equals </a:t>
            </a:r>
            <a:r>
              <a:rPr lang="en-US" dirty="0">
                <a:solidFill>
                  <a:schemeClr val="accent2"/>
                </a:solidFill>
              </a:rPr>
              <a:t>1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836CCA9-1D01-9245-AFDA-6E49C04915D4}" type="slidenum">
              <a:rPr lang="en-US" smtClean="0"/>
              <a:pPr>
                <a:defRPr/>
              </a:pPr>
              <a:t>45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Interpreting Logarithmic Models</a:t>
            </a:r>
          </a:p>
        </p:txBody>
      </p:sp>
    </p:spTree>
    <p:extLst>
      <p:ext uri="{BB962C8B-B14F-4D97-AF65-F5344CB8AC3E}">
        <p14:creationId xmlns:p14="http://schemas.microsoft.com/office/powerpoint/2010/main" val="198198022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25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25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ubtitle 1"/>
          <p:cNvSpPr>
            <a:spLocks noGrp="1"/>
          </p:cNvSpPr>
          <p:nvPr>
            <p:ph type="subTitle" idx="1"/>
          </p:nvPr>
        </p:nvSpPr>
        <p:spPr>
          <a:xfrm>
            <a:off x="641350" y="641350"/>
            <a:ext cx="7977220" cy="4997450"/>
          </a:xfrm>
        </p:spPr>
        <p:txBody>
          <a:bodyPr/>
          <a:lstStyle/>
          <a:p>
            <a:pPr eaLnBrk="1" hangingPunct="1">
              <a:spcAft>
                <a:spcPts val="1800"/>
              </a:spcAft>
              <a:defRPr/>
            </a:pPr>
            <a:r>
              <a:rPr lang="en-US" sz="2800" b="1" dirty="0"/>
              <a:t>Guided Practice: </a:t>
            </a:r>
            <a:r>
              <a:rPr lang="en-US" sz="2800" b="1" dirty="0">
                <a:solidFill>
                  <a:srgbClr val="000090"/>
                </a:solidFill>
              </a:rPr>
              <a:t>Example 2, </a:t>
            </a:r>
            <a:r>
              <a:rPr lang="en-US" sz="2800" b="1" i="1" dirty="0">
                <a:solidFill>
                  <a:srgbClr val="000090"/>
                </a:solidFill>
              </a:rPr>
              <a:t>continued</a:t>
            </a:r>
          </a:p>
          <a:p>
            <a:pPr marL="514350" indent="-514350">
              <a:spcBef>
                <a:spcPts val="0"/>
              </a:spcBef>
              <a:spcAft>
                <a:spcPts val="2400"/>
              </a:spcAft>
              <a:buFont typeface="+mj-lt"/>
              <a:buAutoNum type="arabicPeriod" startAt="4"/>
            </a:pPr>
            <a:r>
              <a:rPr lang="en-US" sz="2800" b="1" dirty="0">
                <a:solidFill>
                  <a:srgbClr val="660066"/>
                </a:solidFill>
              </a:rPr>
              <a:t>Write the function for the green face landing on the bottom </a:t>
            </a:r>
            <a:r>
              <a:rPr lang="en-US" sz="2800" b="1" i="1" dirty="0">
                <a:solidFill>
                  <a:srgbClr val="660066"/>
                </a:solidFill>
              </a:rPr>
              <a:t>n </a:t>
            </a:r>
            <a:r>
              <a:rPr lang="en-US" sz="2800" b="1" dirty="0">
                <a:solidFill>
                  <a:srgbClr val="660066"/>
                </a:solidFill>
              </a:rPr>
              <a:t>times in a row. 	</a:t>
            </a:r>
          </a:p>
          <a:p>
            <a:pPr marL="512064">
              <a:spcAft>
                <a:spcPts val="1200"/>
              </a:spcAft>
            </a:pPr>
            <a:r>
              <a:rPr lang="hu-HU" dirty="0"/>
              <a:t>Let </a:t>
            </a:r>
            <a:r>
              <a:rPr lang="hu-HU" i="1" dirty="0">
                <a:solidFill>
                  <a:srgbClr val="C0504D"/>
                </a:solidFill>
              </a:rPr>
              <a:t>a </a:t>
            </a:r>
            <a:r>
              <a:rPr lang="hu-HU" dirty="0">
                <a:solidFill>
                  <a:srgbClr val="C0504D"/>
                </a:solidFill>
              </a:rPr>
              <a:t>=</a:t>
            </a:r>
            <a:r>
              <a:rPr lang="hu-HU" dirty="0"/>
              <a:t>    </a:t>
            </a:r>
            <a:r>
              <a:rPr lang="en-US" dirty="0"/>
              <a:t>in the function </a:t>
            </a:r>
            <a:r>
              <a:rPr lang="en-US" i="1" dirty="0">
                <a:solidFill>
                  <a:srgbClr val="C0504D"/>
                </a:solidFill>
              </a:rPr>
              <a:t>f</a:t>
            </a:r>
            <a:r>
              <a:rPr lang="en-US" dirty="0">
                <a:solidFill>
                  <a:srgbClr val="C0504D"/>
                </a:solidFill>
              </a:rPr>
              <a:t>(</a:t>
            </a:r>
            <a:r>
              <a:rPr lang="en-US" i="1" dirty="0">
                <a:solidFill>
                  <a:srgbClr val="C0504D"/>
                </a:solidFill>
              </a:rPr>
              <a:t>n</a:t>
            </a:r>
            <a:r>
              <a:rPr lang="en-US" dirty="0">
                <a:solidFill>
                  <a:srgbClr val="C0504D"/>
                </a:solidFill>
              </a:rPr>
              <a:t>) = </a:t>
            </a:r>
            <a:r>
              <a:rPr lang="en-US" i="1" dirty="0">
                <a:solidFill>
                  <a:srgbClr val="C0504D"/>
                </a:solidFill>
              </a:rPr>
              <a:t>a</a:t>
            </a:r>
            <a:r>
              <a:rPr lang="en-US" i="1" baseline="30000" dirty="0">
                <a:solidFill>
                  <a:srgbClr val="C0504D"/>
                </a:solidFill>
              </a:rPr>
              <a:t>n</a:t>
            </a:r>
            <a:r>
              <a:rPr lang="en-US" i="1" dirty="0">
                <a:solidFill>
                  <a:srgbClr val="C0504D"/>
                </a:solidFill>
              </a:rPr>
              <a:t> </a:t>
            </a:r>
            <a:r>
              <a:rPr lang="en-US" dirty="0"/>
              <a:t>and simplify.</a:t>
            </a:r>
          </a:p>
          <a:p>
            <a:pPr marL="969264" lvl="1" algn="l">
              <a:spcBef>
                <a:spcPts val="1200"/>
              </a:spcBef>
            </a:pPr>
            <a:r>
              <a:rPr lang="en-US" i="1" dirty="0">
                <a:solidFill>
                  <a:schemeClr val="tx1"/>
                </a:solidFill>
              </a:rPr>
              <a:t>f</a:t>
            </a:r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en-US" i="1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) =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i="1" baseline="30000" dirty="0">
                <a:solidFill>
                  <a:schemeClr val="tx1"/>
                </a:solidFill>
              </a:rPr>
              <a:t>n</a:t>
            </a:r>
          </a:p>
          <a:p>
            <a:pPr marL="969264" lvl="1" algn="l"/>
            <a:endParaRPr lang="en-US" i="1" baseline="30000" dirty="0">
              <a:solidFill>
                <a:schemeClr val="tx1"/>
              </a:solidFill>
            </a:endParaRPr>
          </a:p>
          <a:p>
            <a:pPr marL="969264" lvl="1" algn="l"/>
            <a:endParaRPr lang="en-US" i="1" baseline="30000" dirty="0">
              <a:solidFill>
                <a:schemeClr val="tx1"/>
              </a:solidFill>
            </a:endParaRPr>
          </a:p>
          <a:p>
            <a:pPr marL="969264" lvl="1" algn="l"/>
            <a:endParaRPr lang="en-US" i="1" baseline="30000" dirty="0">
              <a:solidFill>
                <a:schemeClr val="tx1"/>
              </a:solidFill>
            </a:endParaRPr>
          </a:p>
          <a:p>
            <a:pPr lvl="2" algn="l">
              <a:spcBef>
                <a:spcPts val="1200"/>
              </a:spcBef>
            </a:pP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) = (4</a:t>
            </a:r>
            <a:r>
              <a:rPr lang="en-US" baseline="30000" dirty="0">
                <a:solidFill>
                  <a:srgbClr val="0000FF"/>
                </a:solidFill>
              </a:rPr>
              <a:t>–1</a:t>
            </a:r>
            <a:r>
              <a:rPr lang="en-US" dirty="0">
                <a:solidFill>
                  <a:srgbClr val="000000"/>
                </a:solidFill>
              </a:rPr>
              <a:t>)</a:t>
            </a:r>
            <a:r>
              <a:rPr lang="en-US" i="1" baseline="30000" dirty="0">
                <a:solidFill>
                  <a:srgbClr val="000000"/>
                </a:solidFill>
              </a:rPr>
              <a:t>n</a:t>
            </a:r>
          </a:p>
          <a:p>
            <a:pPr lvl="2" algn="l">
              <a:spcBef>
                <a:spcPts val="1200"/>
              </a:spcBef>
            </a:pP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) = 4</a:t>
            </a:r>
            <a:r>
              <a:rPr lang="en-US" baseline="30000" dirty="0">
                <a:solidFill>
                  <a:srgbClr val="0000FF"/>
                </a:solidFill>
              </a:rPr>
              <a:t>–</a:t>
            </a:r>
            <a:r>
              <a:rPr lang="en-US" i="1" baseline="30000" dirty="0">
                <a:solidFill>
                  <a:srgbClr val="0000FF"/>
                </a:solidFill>
              </a:rPr>
              <a:t>n</a:t>
            </a:r>
            <a:endParaRPr lang="en-US" baseline="30000" dirty="0">
              <a:solidFill>
                <a:srgbClr val="0000FF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836CCA9-1D01-9245-AFDA-6E49C04915D4}" type="slidenum">
              <a:rPr lang="en-US" smtClean="0"/>
              <a:pPr>
                <a:defRPr/>
              </a:pPr>
              <a:t>46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Interpreting Logarithmic Models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9368031"/>
              </p:ext>
            </p:extLst>
          </p:nvPr>
        </p:nvGraphicFramePr>
        <p:xfrm>
          <a:off x="2252254" y="2348530"/>
          <a:ext cx="2286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206" name="Equation" r:id="rId3" imgW="228600" imgH="800100" progId="Equation.DSMT4">
                  <p:embed/>
                </p:oleObj>
              </mc:Choice>
              <mc:Fallback>
                <p:oleObj name="Equation" r:id="rId3" imgW="228600" imgH="8001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52254" y="2348530"/>
                        <a:ext cx="228600" cy="800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1617176"/>
              </p:ext>
            </p:extLst>
          </p:nvPr>
        </p:nvGraphicFramePr>
        <p:xfrm>
          <a:off x="1661067" y="3572211"/>
          <a:ext cx="1485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207" name="Equation" r:id="rId5" imgW="1485900" imgH="901700" progId="Equation.DSMT4">
                  <p:embed/>
                </p:oleObj>
              </mc:Choice>
              <mc:Fallback>
                <p:oleObj name="Equation" r:id="rId5" imgW="1485900" imgH="9017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661067" y="3572211"/>
                        <a:ext cx="1485900" cy="901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2871500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25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25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25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2252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ubtitle 1"/>
          <p:cNvSpPr>
            <a:spLocks noGrp="1"/>
          </p:cNvSpPr>
          <p:nvPr>
            <p:ph type="subTitle" idx="1"/>
          </p:nvPr>
        </p:nvSpPr>
        <p:spPr>
          <a:xfrm>
            <a:off x="641350" y="641350"/>
            <a:ext cx="7977220" cy="4997450"/>
          </a:xfrm>
        </p:spPr>
        <p:txBody>
          <a:bodyPr>
            <a:normAutofit/>
          </a:bodyPr>
          <a:lstStyle/>
          <a:p>
            <a:pPr eaLnBrk="1" hangingPunct="1">
              <a:spcBef>
                <a:spcPts val="300"/>
              </a:spcBef>
              <a:spcAft>
                <a:spcPts val="1800"/>
              </a:spcAft>
              <a:defRPr/>
            </a:pPr>
            <a:r>
              <a:rPr lang="en-US" sz="2800" b="1" dirty="0"/>
              <a:t>Guided Practice: </a:t>
            </a:r>
            <a:r>
              <a:rPr lang="en-US" sz="2800" b="1" dirty="0">
                <a:solidFill>
                  <a:srgbClr val="000090"/>
                </a:solidFill>
              </a:rPr>
              <a:t>Example 2, </a:t>
            </a:r>
            <a:r>
              <a:rPr lang="en-US" sz="2800" b="1" i="1" dirty="0">
                <a:solidFill>
                  <a:srgbClr val="000090"/>
                </a:solidFill>
              </a:rPr>
              <a:t>continued</a:t>
            </a:r>
          </a:p>
          <a:p>
            <a:pPr marL="514350" indent="-557784">
              <a:lnSpc>
                <a:spcPct val="110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rabicPeriod" startAt="5"/>
            </a:pPr>
            <a:r>
              <a:rPr lang="en-US" sz="2800" b="1" dirty="0">
                <a:solidFill>
                  <a:srgbClr val="660066"/>
                </a:solidFill>
              </a:rPr>
              <a:t>Write the inverse of the function determined in step 4.	</a:t>
            </a:r>
          </a:p>
          <a:p>
            <a:pPr lvl="1" algn="l"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</a:rPr>
              <a:t>This will give the </a:t>
            </a:r>
            <a:r>
              <a:rPr lang="en-US" dirty="0">
                <a:solidFill>
                  <a:schemeClr val="accent2"/>
                </a:solidFill>
              </a:rPr>
              <a:t>logarithm</a:t>
            </a:r>
            <a:r>
              <a:rPr lang="en-US" dirty="0">
                <a:solidFill>
                  <a:schemeClr val="tx1"/>
                </a:solidFill>
              </a:rPr>
              <a:t> requested in the problem.</a:t>
            </a:r>
          </a:p>
          <a:p>
            <a:pPr lvl="1" algn="l">
              <a:spcBef>
                <a:spcPts val="1200"/>
              </a:spcBef>
              <a:spcAft>
                <a:spcPts val="0"/>
              </a:spcAft>
            </a:pPr>
            <a:r>
              <a:rPr lang="en-US" dirty="0">
                <a:solidFill>
                  <a:schemeClr val="tx1"/>
                </a:solidFill>
              </a:rPr>
              <a:t>The </a:t>
            </a:r>
            <a:r>
              <a:rPr lang="en-US" dirty="0">
                <a:solidFill>
                  <a:schemeClr val="accent2"/>
                </a:solidFill>
              </a:rPr>
              <a:t>inverse</a:t>
            </a:r>
            <a:r>
              <a:rPr lang="en-US" dirty="0">
                <a:solidFill>
                  <a:schemeClr val="tx1"/>
                </a:solidFill>
              </a:rPr>
              <a:t> of </a:t>
            </a:r>
            <a:r>
              <a:rPr lang="en-US" i="1" dirty="0">
                <a:solidFill>
                  <a:schemeClr val="tx1"/>
                </a:solidFill>
              </a:rPr>
              <a:t>f</a:t>
            </a:r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en-US" i="1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) = 4</a:t>
            </a:r>
            <a:r>
              <a:rPr lang="en-US" baseline="30000" dirty="0">
                <a:solidFill>
                  <a:schemeClr val="tx1"/>
                </a:solidFill>
              </a:rPr>
              <a:t>–</a:t>
            </a:r>
            <a:r>
              <a:rPr lang="en-US" i="1" baseline="30000" dirty="0">
                <a:solidFill>
                  <a:schemeClr val="tx1"/>
                </a:solidFill>
              </a:rPr>
              <a:t>n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is </a:t>
            </a:r>
            <a:r>
              <a:rPr lang="en-US" dirty="0">
                <a:solidFill>
                  <a:srgbClr val="C0504D"/>
                </a:solidFill>
              </a:rPr>
              <a:t>log</a:t>
            </a:r>
            <a:r>
              <a:rPr lang="en-US" baseline="-25000" dirty="0">
                <a:solidFill>
                  <a:srgbClr val="C0504D"/>
                </a:solidFill>
              </a:rPr>
              <a:t>4</a:t>
            </a:r>
            <a:r>
              <a:rPr lang="en-US" dirty="0">
                <a:solidFill>
                  <a:srgbClr val="C0504D"/>
                </a:solidFill>
              </a:rPr>
              <a:t> </a:t>
            </a:r>
            <a:r>
              <a:rPr lang="en-US" i="1" dirty="0">
                <a:solidFill>
                  <a:srgbClr val="C0504D"/>
                </a:solidFill>
              </a:rPr>
              <a:t>f</a:t>
            </a:r>
            <a:r>
              <a:rPr lang="en-US" dirty="0">
                <a:solidFill>
                  <a:srgbClr val="C0504D"/>
                </a:solidFill>
              </a:rPr>
              <a:t>(</a:t>
            </a:r>
            <a:r>
              <a:rPr lang="en-US" i="1" dirty="0">
                <a:solidFill>
                  <a:srgbClr val="C0504D"/>
                </a:solidFill>
              </a:rPr>
              <a:t>n</a:t>
            </a:r>
            <a:r>
              <a:rPr lang="en-US" dirty="0">
                <a:solidFill>
                  <a:srgbClr val="C0504D"/>
                </a:solidFill>
              </a:rPr>
              <a:t>) = –</a:t>
            </a:r>
            <a:r>
              <a:rPr lang="en-US" i="1" dirty="0">
                <a:solidFill>
                  <a:srgbClr val="C0504D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, which simplifies to </a:t>
            </a:r>
            <a:r>
              <a:rPr lang="en-US" i="1" dirty="0">
                <a:solidFill>
                  <a:srgbClr val="C0504D"/>
                </a:solidFill>
              </a:rPr>
              <a:t>n </a:t>
            </a:r>
            <a:r>
              <a:rPr lang="en-US" dirty="0">
                <a:solidFill>
                  <a:srgbClr val="C0504D"/>
                </a:solidFill>
              </a:rPr>
              <a:t>= –log</a:t>
            </a:r>
            <a:r>
              <a:rPr lang="en-US" baseline="-25000" dirty="0">
                <a:solidFill>
                  <a:srgbClr val="C0504D"/>
                </a:solidFill>
              </a:rPr>
              <a:t>4</a:t>
            </a:r>
            <a:r>
              <a:rPr lang="en-US" dirty="0">
                <a:solidFill>
                  <a:srgbClr val="C0504D"/>
                </a:solidFill>
              </a:rPr>
              <a:t> </a:t>
            </a:r>
            <a:r>
              <a:rPr lang="en-US" i="1" dirty="0">
                <a:solidFill>
                  <a:srgbClr val="C0504D"/>
                </a:solidFill>
              </a:rPr>
              <a:t>f</a:t>
            </a:r>
            <a:r>
              <a:rPr lang="en-US" dirty="0">
                <a:solidFill>
                  <a:srgbClr val="C0504D"/>
                </a:solidFill>
              </a:rPr>
              <a:t>(</a:t>
            </a:r>
            <a:r>
              <a:rPr lang="en-US" i="1" dirty="0">
                <a:solidFill>
                  <a:srgbClr val="C0504D"/>
                </a:solidFill>
              </a:rPr>
              <a:t>n</a:t>
            </a:r>
            <a:r>
              <a:rPr lang="en-US" dirty="0">
                <a:solidFill>
                  <a:srgbClr val="C0504D"/>
                </a:solidFill>
              </a:rPr>
              <a:t>)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lvl="1" algn="l">
              <a:spcBef>
                <a:spcPts val="1200"/>
              </a:spcBef>
              <a:spcAft>
                <a:spcPts val="0"/>
              </a:spcAft>
            </a:pPr>
            <a:r>
              <a:rPr lang="en-US" dirty="0">
                <a:solidFill>
                  <a:schemeClr val="tx1"/>
                </a:solidFill>
              </a:rPr>
              <a:t>Switch the variables and change </a:t>
            </a:r>
            <a:r>
              <a:rPr lang="en-US" i="1" dirty="0">
                <a:solidFill>
                  <a:srgbClr val="C0504D"/>
                </a:solidFill>
              </a:rPr>
              <a:t>f</a:t>
            </a:r>
            <a:r>
              <a:rPr lang="en-US" dirty="0">
                <a:solidFill>
                  <a:srgbClr val="C0504D"/>
                </a:solidFill>
              </a:rPr>
              <a:t>(</a:t>
            </a:r>
            <a:r>
              <a:rPr lang="en-US" i="1" dirty="0">
                <a:solidFill>
                  <a:srgbClr val="C0504D"/>
                </a:solidFill>
              </a:rPr>
              <a:t>n</a:t>
            </a:r>
            <a:r>
              <a:rPr lang="en-US" dirty="0">
                <a:solidFill>
                  <a:srgbClr val="C0504D"/>
                </a:solidFill>
              </a:rPr>
              <a:t>)</a:t>
            </a:r>
            <a:r>
              <a:rPr lang="en-US" dirty="0">
                <a:solidFill>
                  <a:schemeClr val="tx1"/>
                </a:solidFill>
              </a:rPr>
              <a:t> to </a:t>
            </a:r>
            <a:r>
              <a:rPr lang="en-US" i="1" dirty="0">
                <a:solidFill>
                  <a:srgbClr val="C0504D"/>
                </a:solidFill>
              </a:rPr>
              <a:t>f </a:t>
            </a:r>
            <a:r>
              <a:rPr lang="en-US" baseline="30000" dirty="0">
                <a:solidFill>
                  <a:srgbClr val="C0504D"/>
                </a:solidFill>
              </a:rPr>
              <a:t>–1</a:t>
            </a:r>
            <a:r>
              <a:rPr lang="en-US" dirty="0">
                <a:solidFill>
                  <a:srgbClr val="C0504D"/>
                </a:solidFill>
              </a:rPr>
              <a:t>(</a:t>
            </a:r>
            <a:r>
              <a:rPr lang="en-US" i="1" dirty="0">
                <a:solidFill>
                  <a:srgbClr val="C0504D"/>
                </a:solidFill>
              </a:rPr>
              <a:t>n</a:t>
            </a:r>
            <a:r>
              <a:rPr lang="en-US" dirty="0">
                <a:solidFill>
                  <a:srgbClr val="C0504D"/>
                </a:solidFill>
              </a:rPr>
              <a:t>)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  <a:p>
            <a:pPr lvl="1" algn="l">
              <a:spcBef>
                <a:spcPts val="1200"/>
              </a:spcBef>
              <a:spcAft>
                <a:spcPts val="0"/>
              </a:spcAft>
            </a:pPr>
            <a:r>
              <a:rPr lang="fi-FI" i="1" dirty="0">
                <a:solidFill>
                  <a:schemeClr val="tx1"/>
                </a:solidFill>
              </a:rPr>
              <a:t>	</a:t>
            </a:r>
            <a:r>
              <a:rPr lang="fi-FI" i="1" dirty="0">
                <a:solidFill>
                  <a:srgbClr val="C0504D"/>
                </a:solidFill>
              </a:rPr>
              <a:t>f </a:t>
            </a:r>
            <a:r>
              <a:rPr lang="fi-FI" baseline="30000" dirty="0">
                <a:solidFill>
                  <a:srgbClr val="C0504D"/>
                </a:solidFill>
              </a:rPr>
              <a:t>–1</a:t>
            </a:r>
            <a:r>
              <a:rPr lang="fi-FI" dirty="0">
                <a:solidFill>
                  <a:srgbClr val="C0504D"/>
                </a:solidFill>
              </a:rPr>
              <a:t>(</a:t>
            </a:r>
            <a:r>
              <a:rPr lang="fi-FI" i="1" dirty="0">
                <a:solidFill>
                  <a:srgbClr val="C0504D"/>
                </a:solidFill>
              </a:rPr>
              <a:t>n</a:t>
            </a:r>
            <a:r>
              <a:rPr lang="fi-FI" dirty="0">
                <a:solidFill>
                  <a:srgbClr val="C0504D"/>
                </a:solidFill>
              </a:rPr>
              <a:t>) </a:t>
            </a:r>
            <a:r>
              <a:rPr lang="fi-FI" dirty="0">
                <a:solidFill>
                  <a:schemeClr val="tx1"/>
                </a:solidFill>
              </a:rPr>
              <a:t>= –log</a:t>
            </a:r>
            <a:r>
              <a:rPr lang="fi-FI" baseline="-25000" dirty="0">
                <a:solidFill>
                  <a:schemeClr val="tx1"/>
                </a:solidFill>
              </a:rPr>
              <a:t>4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i="1" dirty="0">
                <a:solidFill>
                  <a:schemeClr val="tx1"/>
                </a:solidFill>
              </a:rPr>
              <a:t>n </a:t>
            </a:r>
            <a:r>
              <a:rPr lang="fi-FI" dirty="0">
                <a:solidFill>
                  <a:schemeClr val="tx1"/>
                </a:solidFill>
              </a:rPr>
              <a:t>= log</a:t>
            </a:r>
            <a:r>
              <a:rPr lang="fi-FI" baseline="-25000" dirty="0">
                <a:solidFill>
                  <a:schemeClr val="tx1"/>
                </a:solidFill>
              </a:rPr>
              <a:t>4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i="1" dirty="0">
                <a:solidFill>
                  <a:schemeClr val="tx1"/>
                </a:solidFill>
              </a:rPr>
              <a:t>n</a:t>
            </a:r>
            <a:r>
              <a:rPr lang="fi-FI" sz="1800" i="1" baseline="30000" dirty="0">
                <a:solidFill>
                  <a:schemeClr val="tx1"/>
                </a:solidFill>
              </a:rPr>
              <a:t> </a:t>
            </a:r>
            <a:r>
              <a:rPr lang="fi-FI" baseline="30000" dirty="0">
                <a:solidFill>
                  <a:schemeClr val="tx1"/>
                </a:solidFill>
              </a:rPr>
              <a:t>–1</a:t>
            </a:r>
          </a:p>
          <a:p>
            <a:pPr lvl="1" algn="l">
              <a:spcBef>
                <a:spcPts val="1200"/>
              </a:spcBef>
              <a:spcAft>
                <a:spcPts val="0"/>
              </a:spcAft>
            </a:pPr>
            <a:r>
              <a:rPr lang="fi-FI" dirty="0" err="1">
                <a:solidFill>
                  <a:schemeClr val="tx1"/>
                </a:solidFill>
              </a:rPr>
              <a:t>Therefore</a:t>
            </a:r>
            <a:r>
              <a:rPr lang="fi-FI" dirty="0">
                <a:solidFill>
                  <a:schemeClr val="tx1"/>
                </a:solidFill>
              </a:rPr>
              <a:t>, the </a:t>
            </a:r>
            <a:r>
              <a:rPr lang="fi-FI" dirty="0" err="1">
                <a:solidFill>
                  <a:schemeClr val="tx1"/>
                </a:solidFill>
              </a:rPr>
              <a:t>inverse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function</a:t>
            </a:r>
            <a:r>
              <a:rPr lang="fi-FI" dirty="0">
                <a:solidFill>
                  <a:schemeClr val="tx1"/>
                </a:solidFill>
              </a:rPr>
              <a:t> is </a:t>
            </a:r>
            <a:r>
              <a:rPr lang="fi-FI" i="1" dirty="0">
                <a:solidFill>
                  <a:srgbClr val="C0504D"/>
                </a:solidFill>
              </a:rPr>
              <a:t>f</a:t>
            </a:r>
            <a:r>
              <a:rPr lang="fi-FI" i="1" baseline="30000" dirty="0">
                <a:solidFill>
                  <a:srgbClr val="C0504D"/>
                </a:solidFill>
              </a:rPr>
              <a:t> </a:t>
            </a:r>
            <a:r>
              <a:rPr lang="fi-FI" baseline="30000" dirty="0">
                <a:solidFill>
                  <a:srgbClr val="C0504D"/>
                </a:solidFill>
              </a:rPr>
              <a:t>–1</a:t>
            </a:r>
            <a:r>
              <a:rPr lang="fi-FI" dirty="0">
                <a:solidFill>
                  <a:srgbClr val="C0504D"/>
                </a:solidFill>
              </a:rPr>
              <a:t>(</a:t>
            </a:r>
            <a:r>
              <a:rPr lang="fi-FI" i="1" dirty="0">
                <a:solidFill>
                  <a:srgbClr val="C0504D"/>
                </a:solidFill>
              </a:rPr>
              <a:t>n</a:t>
            </a:r>
            <a:r>
              <a:rPr lang="fi-FI" dirty="0">
                <a:solidFill>
                  <a:srgbClr val="C0504D"/>
                </a:solidFill>
              </a:rPr>
              <a:t>) = log</a:t>
            </a:r>
            <a:r>
              <a:rPr lang="fi-FI" baseline="-25000" dirty="0">
                <a:solidFill>
                  <a:srgbClr val="C0504D"/>
                </a:solidFill>
              </a:rPr>
              <a:t>4</a:t>
            </a:r>
            <a:r>
              <a:rPr lang="fi-FI" dirty="0">
                <a:solidFill>
                  <a:srgbClr val="C0504D"/>
                </a:solidFill>
              </a:rPr>
              <a:t> </a:t>
            </a:r>
            <a:r>
              <a:rPr lang="fi-FI" i="1" dirty="0">
                <a:solidFill>
                  <a:srgbClr val="C0504D"/>
                </a:solidFill>
              </a:rPr>
              <a:t>n</a:t>
            </a:r>
            <a:r>
              <a:rPr lang="fi-FI" sz="1800" i="1" baseline="30000" dirty="0">
                <a:solidFill>
                  <a:srgbClr val="C0504D"/>
                </a:solidFill>
              </a:rPr>
              <a:t> </a:t>
            </a:r>
            <a:r>
              <a:rPr lang="fi-FI" baseline="30000" dirty="0">
                <a:solidFill>
                  <a:srgbClr val="C0504D"/>
                </a:solidFill>
              </a:rPr>
              <a:t>–1</a:t>
            </a:r>
            <a:r>
              <a:rPr lang="fi-FI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836CCA9-1D01-9245-AFDA-6E49C04915D4}" type="slidenum">
              <a:rPr lang="en-US" smtClean="0"/>
              <a:pPr>
                <a:defRPr/>
              </a:pPr>
              <a:t>47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Interpreting Logarithmic Models</a:t>
            </a:r>
          </a:p>
        </p:txBody>
      </p:sp>
    </p:spTree>
    <p:extLst>
      <p:ext uri="{BB962C8B-B14F-4D97-AF65-F5344CB8AC3E}">
        <p14:creationId xmlns:p14="http://schemas.microsoft.com/office/powerpoint/2010/main" val="370093569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25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25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25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25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25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ubtitle 1"/>
          <p:cNvSpPr>
            <a:spLocks noGrp="1"/>
          </p:cNvSpPr>
          <p:nvPr>
            <p:ph type="subTitle" idx="1"/>
          </p:nvPr>
        </p:nvSpPr>
        <p:spPr>
          <a:xfrm>
            <a:off x="641350" y="641350"/>
            <a:ext cx="7977220" cy="499745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2800" b="1" dirty="0"/>
              <a:t>Guided Practice: </a:t>
            </a:r>
            <a:r>
              <a:rPr lang="en-US" sz="2800" b="1" dirty="0">
                <a:solidFill>
                  <a:srgbClr val="000090"/>
                </a:solidFill>
              </a:rPr>
              <a:t>Example 2, </a:t>
            </a:r>
            <a:r>
              <a:rPr lang="en-US" sz="2800" b="1" i="1" dirty="0">
                <a:solidFill>
                  <a:srgbClr val="000090"/>
                </a:solidFill>
              </a:rPr>
              <a:t>continued</a:t>
            </a:r>
          </a:p>
          <a:p>
            <a:pPr marL="514350" indent="-514350">
              <a:spcBef>
                <a:spcPts val="1200"/>
              </a:spcBef>
              <a:spcAft>
                <a:spcPts val="1200"/>
              </a:spcAft>
              <a:buFont typeface="+mj-lt"/>
              <a:buAutoNum type="arabicPeriod" startAt="6"/>
            </a:pPr>
            <a:r>
              <a:rPr lang="en-US" sz="2800" b="1" dirty="0">
                <a:solidFill>
                  <a:srgbClr val="660066"/>
                </a:solidFill>
              </a:rPr>
              <a:t>Explain what the inverse function describes in the context of this problem.	</a:t>
            </a:r>
          </a:p>
          <a:p>
            <a:pPr lvl="1" algn="l">
              <a:lnSpc>
                <a:spcPct val="110000"/>
              </a:lnSpc>
            </a:pPr>
            <a:r>
              <a:rPr lang="en-US" dirty="0">
                <a:solidFill>
                  <a:schemeClr val="tx1"/>
                </a:solidFill>
              </a:rPr>
              <a:t>Suppose </a:t>
            </a:r>
            <a:r>
              <a:rPr lang="en-US" i="1" dirty="0">
                <a:solidFill>
                  <a:srgbClr val="C0504D"/>
                </a:solidFill>
              </a:rPr>
              <a:t>n </a:t>
            </a:r>
            <a:r>
              <a:rPr lang="en-US" dirty="0">
                <a:solidFill>
                  <a:srgbClr val="C0504D"/>
                </a:solidFill>
              </a:rPr>
              <a:t>= 4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  <a:p>
            <a:pPr lvl="1" algn="l">
              <a:spcBef>
                <a:spcPts val="1800"/>
              </a:spcBef>
            </a:pPr>
            <a:r>
              <a:rPr lang="en-US" dirty="0">
                <a:solidFill>
                  <a:schemeClr val="tx1"/>
                </a:solidFill>
              </a:rPr>
              <a:t>The value of the function at </a:t>
            </a:r>
            <a:r>
              <a:rPr lang="en-US" i="1" dirty="0">
                <a:solidFill>
                  <a:srgbClr val="C0504D"/>
                </a:solidFill>
              </a:rPr>
              <a:t>n </a:t>
            </a:r>
            <a:r>
              <a:rPr lang="en-US" dirty="0">
                <a:solidFill>
                  <a:srgbClr val="C0504D"/>
                </a:solidFill>
              </a:rPr>
              <a:t>= 4 </a:t>
            </a:r>
            <a:r>
              <a:rPr lang="en-US" dirty="0">
                <a:solidFill>
                  <a:schemeClr val="tx1"/>
                </a:solidFill>
              </a:rPr>
              <a:t>is given by the ordered pair </a:t>
            </a:r>
            <a:r>
              <a:rPr lang="en-US" dirty="0">
                <a:solidFill>
                  <a:srgbClr val="C0504D"/>
                </a:solidFill>
              </a:rPr>
              <a:t>(4, 4</a:t>
            </a:r>
            <a:r>
              <a:rPr lang="en-US" baseline="30000" dirty="0">
                <a:solidFill>
                  <a:srgbClr val="C0504D"/>
                </a:solidFill>
              </a:rPr>
              <a:t>–4</a:t>
            </a:r>
            <a:r>
              <a:rPr lang="en-US" dirty="0">
                <a:solidFill>
                  <a:srgbClr val="C0504D"/>
                </a:solidFill>
              </a:rPr>
              <a:t>)</a:t>
            </a:r>
            <a:r>
              <a:rPr lang="en-US" dirty="0">
                <a:solidFill>
                  <a:schemeClr val="tx1"/>
                </a:solidFill>
              </a:rPr>
              <a:t>, so the corresponding point for the inverse is </a:t>
            </a:r>
            <a:r>
              <a:rPr lang="en-US" dirty="0">
                <a:solidFill>
                  <a:srgbClr val="C0504D"/>
                </a:solidFill>
              </a:rPr>
              <a:t>(4</a:t>
            </a:r>
            <a:r>
              <a:rPr lang="en-US" baseline="30000" dirty="0">
                <a:solidFill>
                  <a:srgbClr val="C0504D"/>
                </a:solidFill>
              </a:rPr>
              <a:t>–4</a:t>
            </a:r>
            <a:r>
              <a:rPr lang="en-US" dirty="0">
                <a:solidFill>
                  <a:srgbClr val="C0504D"/>
                </a:solidFill>
              </a:rPr>
              <a:t>, 4)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  <a:p>
            <a:pPr lvl="1" algn="l">
              <a:spcBef>
                <a:spcPts val="1800"/>
              </a:spcBef>
            </a:pPr>
            <a:r>
              <a:rPr lang="en-US" dirty="0">
                <a:solidFill>
                  <a:schemeClr val="tx1"/>
                </a:solidFill>
              </a:rPr>
              <a:t>The inverse implies that when a probability of </a:t>
            </a:r>
            <a:r>
              <a:rPr lang="en-US" dirty="0">
                <a:solidFill>
                  <a:srgbClr val="C0504D"/>
                </a:solidFill>
              </a:rPr>
              <a:t>4</a:t>
            </a:r>
            <a:r>
              <a:rPr lang="en-US" baseline="30000" dirty="0">
                <a:solidFill>
                  <a:srgbClr val="C0504D"/>
                </a:solidFill>
              </a:rPr>
              <a:t>–4</a:t>
            </a:r>
            <a:r>
              <a:rPr lang="en-US" dirty="0">
                <a:solidFill>
                  <a:srgbClr val="C0504D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occurs, the token has been rolled </a:t>
            </a:r>
            <a:r>
              <a:rPr lang="en-US" dirty="0">
                <a:solidFill>
                  <a:srgbClr val="C0504D"/>
                </a:solidFill>
              </a:rPr>
              <a:t>4</a:t>
            </a:r>
            <a:r>
              <a:rPr lang="en-US" dirty="0">
                <a:solidFill>
                  <a:schemeClr val="tx1"/>
                </a:solidFill>
              </a:rPr>
              <a:t> times with the same outcome </a:t>
            </a:r>
            <a:r>
              <a:rPr lang="en-US" dirty="0">
                <a:solidFill>
                  <a:srgbClr val="C0504D"/>
                </a:solidFill>
              </a:rPr>
              <a:t>(4</a:t>
            </a:r>
            <a:r>
              <a:rPr lang="en-US" baseline="30000" dirty="0">
                <a:solidFill>
                  <a:srgbClr val="C0504D"/>
                </a:solidFill>
              </a:rPr>
              <a:t>–1</a:t>
            </a:r>
            <a:r>
              <a:rPr lang="en-US" dirty="0">
                <a:solidFill>
                  <a:srgbClr val="C0504D"/>
                </a:solidFill>
              </a:rPr>
              <a:t>) </a:t>
            </a:r>
            <a:r>
              <a:rPr lang="en-US" dirty="0">
                <a:solidFill>
                  <a:schemeClr val="tx1"/>
                </a:solidFill>
              </a:rPr>
              <a:t>each time.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836CCA9-1D01-9245-AFDA-6E49C04915D4}" type="slidenum">
              <a:rPr lang="en-US" smtClean="0"/>
              <a:pPr>
                <a:defRPr/>
              </a:pPr>
              <a:t>48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Interpreting Logarithmic Models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881813" y="4508250"/>
            <a:ext cx="1614487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en-US" sz="9600" dirty="0">
                <a:solidFill>
                  <a:srgbClr val="000090"/>
                </a:solidFill>
                <a:latin typeface="Arial"/>
                <a:ea typeface="Arial"/>
                <a:cs typeface="Arial"/>
                <a:sym typeface="Zapf Dingbats" charset="0"/>
              </a:rPr>
              <a:t>✔</a:t>
            </a:r>
            <a:endParaRPr lang="en-US" sz="9600" dirty="0">
              <a:solidFill>
                <a:srgbClr val="000090"/>
              </a:solidFill>
              <a:latin typeface="Arial"/>
              <a:ea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382407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25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25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25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Guided Practice: </a:t>
            </a:r>
            <a:r>
              <a:rPr lang="en-US" sz="2800" b="1" dirty="0">
                <a:solidFill>
                  <a:srgbClr val="000090"/>
                </a:solidFill>
              </a:rPr>
              <a:t>Example 2, </a:t>
            </a:r>
            <a:r>
              <a:rPr lang="en-US" sz="2800" b="1" i="1" dirty="0">
                <a:solidFill>
                  <a:srgbClr val="000090"/>
                </a:solidFill>
              </a:rPr>
              <a:t>continued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A28DBB7-6366-7443-A6B3-31C63E357D05}" type="slidenum">
              <a:rPr lang="en-US" smtClean="0"/>
              <a:pPr>
                <a:defRPr/>
              </a:pPr>
              <a:t>49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Interpreting Logarithmic Models</a:t>
            </a:r>
          </a:p>
        </p:txBody>
      </p:sp>
      <p:pic>
        <p:nvPicPr>
          <p:cNvPr id="7" name="Picture 4" descr="play-button-lg.png">
            <a:hlinkClick r:id="rId3"/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0" y="2095500"/>
            <a:ext cx="2654300" cy="265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33027818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ubtitle 1"/>
          <p:cNvSpPr txBox="1">
            <a:spLocks/>
          </p:cNvSpPr>
          <p:nvPr/>
        </p:nvSpPr>
        <p:spPr bwMode="auto">
          <a:xfrm>
            <a:off x="592138" y="557104"/>
            <a:ext cx="7961345" cy="4856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endParaRPr lang="en-US" dirty="0">
              <a:latin typeface="Arial"/>
              <a:ea typeface="Arial"/>
              <a:cs typeface="Arial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F92D9DB-6622-9646-BC27-5F8D490800CF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lvl="0"/>
            <a:r>
              <a:rPr lang="en-US" dirty="0">
                <a:solidFill>
                  <a:srgbClr val="000000"/>
                </a:solidFill>
              </a:rPr>
              <a:t>Interpreting Logarithmic Models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1651210" y="544661"/>
            <a:ext cx="5841579" cy="5175246"/>
            <a:chOff x="1651210" y="544661"/>
            <a:chExt cx="5841579" cy="5175246"/>
          </a:xfrm>
        </p:grpSpPr>
        <p:pic>
          <p:nvPicPr>
            <p:cNvPr id="4" name="Picture 3" descr="ins U4AL2_040 art-2.pdf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1335" t="29043" r="4275" b="36071"/>
            <a:stretch/>
          </p:blipFill>
          <p:spPr>
            <a:xfrm>
              <a:off x="1651210" y="544661"/>
              <a:ext cx="5841579" cy="4848799"/>
            </a:xfrm>
            <a:prstGeom prst="rect">
              <a:avLst/>
            </a:prstGeom>
            <a:noFill/>
          </p:spPr>
        </p:pic>
        <p:sp>
          <p:nvSpPr>
            <p:cNvPr id="5" name="TextBox 4"/>
            <p:cNvSpPr txBox="1"/>
            <p:nvPr/>
          </p:nvSpPr>
          <p:spPr>
            <a:xfrm>
              <a:off x="2153356" y="5258242"/>
              <a:ext cx="51446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Myriad Pro"/>
                  <a:cs typeface="Myriad Pro"/>
                </a:rPr>
                <a:t>Time (years)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1337482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ubtitle 1"/>
          <p:cNvSpPr>
            <a:spLocks noGrp="1"/>
          </p:cNvSpPr>
          <p:nvPr>
            <p:ph type="subTitle" idx="1"/>
          </p:nvPr>
        </p:nvSpPr>
        <p:spPr>
          <a:xfrm>
            <a:off x="454191" y="542465"/>
            <a:ext cx="8262019" cy="5462095"/>
          </a:xfrm>
        </p:spPr>
        <p:txBody>
          <a:bodyPr>
            <a:normAutofit/>
          </a:bodyPr>
          <a:lstStyle/>
          <a:p>
            <a:pPr eaLnBrk="1" hangingPunct="1">
              <a:spcBef>
                <a:spcPts val="372"/>
              </a:spcBef>
            </a:pPr>
            <a:r>
              <a:rPr lang="en-US" sz="2800" b="1" dirty="0"/>
              <a:t>Guided Practice</a:t>
            </a:r>
            <a:endParaRPr lang="en-US" sz="2000" b="1" dirty="0"/>
          </a:p>
          <a:p>
            <a:pPr eaLnBrk="1" hangingPunct="1">
              <a:spcBef>
                <a:spcPts val="1800"/>
              </a:spcBef>
              <a:spcAft>
                <a:spcPts val="1800"/>
              </a:spcAft>
            </a:pPr>
            <a:r>
              <a:rPr lang="en-US" sz="2800" b="1" dirty="0">
                <a:solidFill>
                  <a:srgbClr val="000090"/>
                </a:solidFill>
              </a:rPr>
              <a:t>Example 3</a:t>
            </a:r>
            <a:endParaRPr lang="en-US" sz="1100" b="1" dirty="0">
              <a:solidFill>
                <a:srgbClr val="558ED5"/>
              </a:solidFill>
            </a:endParaRPr>
          </a:p>
          <a:p>
            <a:pPr>
              <a:lnSpc>
                <a:spcPct val="105000"/>
              </a:lnSpc>
            </a:pPr>
            <a:r>
              <a:rPr lang="en-US" dirty="0"/>
              <a:t>The owners of a West Virginia pine forest and grasslands preserve introduced a breeding pair of quail to a specific part of the property. </a:t>
            </a:r>
            <a:endParaRPr lang="en-US" sz="1000" dirty="0"/>
          </a:p>
          <a:p>
            <a:pPr>
              <a:lnSpc>
                <a:spcPct val="105000"/>
              </a:lnSpc>
              <a:spcBef>
                <a:spcPts val="1200"/>
              </a:spcBef>
            </a:pPr>
            <a:r>
              <a:rPr lang="en-US" dirty="0"/>
              <a:t>The population of quail can be modeled by an </a:t>
            </a:r>
            <a:r>
              <a:rPr lang="en-US" dirty="0">
                <a:solidFill>
                  <a:srgbClr val="C0504D"/>
                </a:solidFill>
              </a:rPr>
              <a:t>exponential function</a:t>
            </a:r>
            <a:r>
              <a:rPr lang="en-US" dirty="0"/>
              <a:t>, but a statistics teacher at the local college came up with the </a:t>
            </a:r>
            <a:r>
              <a:rPr lang="en-US" dirty="0">
                <a:solidFill>
                  <a:srgbClr val="C0504D"/>
                </a:solidFill>
              </a:rPr>
              <a:t>logarithmic function </a:t>
            </a:r>
            <a:r>
              <a:rPr lang="en-US" i="1" dirty="0">
                <a:solidFill>
                  <a:srgbClr val="C0504D"/>
                </a:solidFill>
              </a:rPr>
              <a:t>M</a:t>
            </a:r>
            <a:r>
              <a:rPr lang="en-US" dirty="0">
                <a:solidFill>
                  <a:srgbClr val="C0504D"/>
                </a:solidFill>
              </a:rPr>
              <a:t>(</a:t>
            </a:r>
            <a:r>
              <a:rPr lang="en-US" i="1" dirty="0">
                <a:solidFill>
                  <a:srgbClr val="C0504D"/>
                </a:solidFill>
              </a:rPr>
              <a:t>n</a:t>
            </a:r>
            <a:r>
              <a:rPr lang="en-US" dirty="0">
                <a:solidFill>
                  <a:srgbClr val="C0504D"/>
                </a:solidFill>
              </a:rPr>
              <a:t>) = 8.33 – log (50 – </a:t>
            </a:r>
            <a:r>
              <a:rPr lang="en-US" i="1" dirty="0">
                <a:solidFill>
                  <a:srgbClr val="C0504D"/>
                </a:solidFill>
              </a:rPr>
              <a:t>n</a:t>
            </a:r>
            <a:r>
              <a:rPr lang="en-US" dirty="0">
                <a:solidFill>
                  <a:srgbClr val="C0504D"/>
                </a:solidFill>
              </a:rPr>
              <a:t>)</a:t>
            </a:r>
            <a:r>
              <a:rPr lang="en-US" baseline="30000" dirty="0">
                <a:solidFill>
                  <a:srgbClr val="C0504D"/>
                </a:solidFill>
              </a:rPr>
              <a:t>4</a:t>
            </a:r>
            <a:r>
              <a:rPr lang="en-US" dirty="0"/>
              <a:t>, which models how the number of quail </a:t>
            </a:r>
            <a:r>
              <a:rPr lang="en-US" i="1" dirty="0">
                <a:solidFill>
                  <a:srgbClr val="C0504D"/>
                </a:solidFill>
              </a:rPr>
              <a:t>n</a:t>
            </a:r>
            <a:r>
              <a:rPr lang="en-US" dirty="0">
                <a:solidFill>
                  <a:srgbClr val="C0504D"/>
                </a:solidFill>
              </a:rPr>
              <a:t> </a:t>
            </a:r>
            <a:r>
              <a:rPr lang="en-US" dirty="0"/>
              <a:t>relates to the number of months </a:t>
            </a:r>
            <a:r>
              <a:rPr lang="en-US" i="1" dirty="0">
                <a:solidFill>
                  <a:srgbClr val="C0504D"/>
                </a:solidFill>
              </a:rPr>
              <a:t>M</a:t>
            </a:r>
            <a:r>
              <a:rPr lang="en-US" dirty="0">
                <a:solidFill>
                  <a:srgbClr val="C0504D"/>
                </a:solidFill>
              </a:rPr>
              <a:t> </a:t>
            </a:r>
            <a:r>
              <a:rPr lang="en-US" dirty="0"/>
              <a:t>since the introduction of the first pair to the preserve. </a:t>
            </a:r>
            <a:endParaRPr lang="en-US" spc="-2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498F616-E243-784C-ADDB-FC1FAF542744}" type="slidenum">
              <a:rPr lang="en-US" smtClean="0"/>
              <a:pPr>
                <a:defRPr/>
              </a:pPr>
              <a:t>50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Interpreting Logarithmic Models</a:t>
            </a:r>
          </a:p>
        </p:txBody>
      </p:sp>
    </p:spTree>
    <p:extLst>
      <p:ext uri="{BB962C8B-B14F-4D97-AF65-F5344CB8AC3E}">
        <p14:creationId xmlns:p14="http://schemas.microsoft.com/office/powerpoint/2010/main" val="126920989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09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ubtitle 1"/>
          <p:cNvSpPr>
            <a:spLocks noGrp="1"/>
          </p:cNvSpPr>
          <p:nvPr>
            <p:ph type="subTitle" idx="1"/>
          </p:nvPr>
        </p:nvSpPr>
        <p:spPr>
          <a:xfrm>
            <a:off x="641349" y="641349"/>
            <a:ext cx="8075697" cy="5605321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b="1" dirty="0"/>
              <a:t>Guided Practice</a:t>
            </a:r>
            <a:endParaRPr lang="en-US" sz="2000" b="1" dirty="0"/>
          </a:p>
          <a:p>
            <a:pPr eaLnBrk="1" hangingPunct="1">
              <a:spcBef>
                <a:spcPts val="1800"/>
              </a:spcBef>
              <a:spcAft>
                <a:spcPts val="1800"/>
              </a:spcAft>
            </a:pPr>
            <a:r>
              <a:rPr lang="en-US" sz="2800" b="1" dirty="0">
                <a:solidFill>
                  <a:srgbClr val="000090"/>
                </a:solidFill>
              </a:rPr>
              <a:t>Example 3</a:t>
            </a:r>
            <a:endParaRPr lang="en-US" sz="1100" b="1" dirty="0">
              <a:solidFill>
                <a:srgbClr val="558ED5"/>
              </a:solidFill>
            </a:endParaRPr>
          </a:p>
          <a:p>
            <a:pPr>
              <a:lnSpc>
                <a:spcPct val="108000"/>
              </a:lnSpc>
            </a:pPr>
            <a:r>
              <a:rPr lang="en-US" dirty="0"/>
              <a:t>What is the </a:t>
            </a:r>
            <a:r>
              <a:rPr lang="en-US" dirty="0">
                <a:solidFill>
                  <a:srgbClr val="C0504D"/>
                </a:solidFill>
              </a:rPr>
              <a:t>maximum</a:t>
            </a:r>
            <a:r>
              <a:rPr lang="en-US" dirty="0"/>
              <a:t> number of quail (</a:t>
            </a:r>
            <a:r>
              <a:rPr lang="en-US" i="1" dirty="0" err="1">
                <a:solidFill>
                  <a:srgbClr val="C0504D"/>
                </a:solidFill>
              </a:rPr>
              <a:t>n</a:t>
            </a:r>
            <a:r>
              <a:rPr lang="en-US" baseline="-25000" dirty="0" err="1">
                <a:solidFill>
                  <a:srgbClr val="C0504D"/>
                </a:solidFill>
              </a:rPr>
              <a:t>max</a:t>
            </a:r>
            <a:r>
              <a:rPr lang="en-US" dirty="0"/>
              <a:t>) that can be estimated using this model? </a:t>
            </a:r>
          </a:p>
          <a:p>
            <a:pPr>
              <a:lnSpc>
                <a:spcPct val="118000"/>
              </a:lnSpc>
              <a:spcBef>
                <a:spcPts val="1800"/>
              </a:spcBef>
            </a:pPr>
            <a:r>
              <a:rPr lang="en-US" dirty="0"/>
              <a:t>Explain your answer, and state the </a:t>
            </a:r>
            <a:r>
              <a:rPr lang="en-US" dirty="0">
                <a:solidFill>
                  <a:srgbClr val="C0504D"/>
                </a:solidFill>
              </a:rPr>
              <a:t>domain</a:t>
            </a:r>
            <a:r>
              <a:rPr lang="en-US" dirty="0"/>
              <a:t> for the function. </a:t>
            </a:r>
          </a:p>
          <a:p>
            <a:pPr>
              <a:lnSpc>
                <a:spcPct val="118000"/>
              </a:lnSpc>
              <a:spcBef>
                <a:spcPts val="1800"/>
              </a:spcBef>
            </a:pPr>
            <a:r>
              <a:rPr lang="en-US" dirty="0"/>
              <a:t>What does the constant </a:t>
            </a:r>
            <a:r>
              <a:rPr lang="en-US" dirty="0">
                <a:solidFill>
                  <a:srgbClr val="C0504D"/>
                </a:solidFill>
              </a:rPr>
              <a:t>8.33</a:t>
            </a:r>
            <a:r>
              <a:rPr lang="en-US" dirty="0"/>
              <a:t> mean in terms of this function model? Write the </a:t>
            </a:r>
            <a:r>
              <a:rPr lang="en-US" dirty="0">
                <a:solidFill>
                  <a:srgbClr val="C0504D"/>
                </a:solidFill>
              </a:rPr>
              <a:t>inverse</a:t>
            </a:r>
            <a:r>
              <a:rPr lang="en-US" dirty="0"/>
              <a:t> of the logarithmic function.</a:t>
            </a:r>
            <a:endParaRPr lang="en-US" spc="-2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498F616-E243-784C-ADDB-FC1FAF542744}" type="slidenum">
              <a:rPr lang="en-US" smtClean="0"/>
              <a:pPr>
                <a:defRPr/>
              </a:pPr>
              <a:t>51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Interpreting Logarithmic Models</a:t>
            </a:r>
          </a:p>
        </p:txBody>
      </p:sp>
    </p:spTree>
    <p:extLst>
      <p:ext uri="{BB962C8B-B14F-4D97-AF65-F5344CB8AC3E}">
        <p14:creationId xmlns:p14="http://schemas.microsoft.com/office/powerpoint/2010/main" val="38003252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09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09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ubtitle 1"/>
          <p:cNvSpPr>
            <a:spLocks noGrp="1"/>
          </p:cNvSpPr>
          <p:nvPr>
            <p:ph type="subTitle" idx="1"/>
          </p:nvPr>
        </p:nvSpPr>
        <p:spPr>
          <a:xfrm>
            <a:off x="640600" y="679849"/>
            <a:ext cx="7855776" cy="4998233"/>
          </a:xfrm>
        </p:spPr>
        <p:txBody>
          <a:bodyPr>
            <a:normAutofit/>
          </a:bodyPr>
          <a:lstStyle/>
          <a:p>
            <a:pPr eaLnBrk="1" hangingPunct="1">
              <a:spcAft>
                <a:spcPts val="2400"/>
              </a:spcAft>
              <a:defRPr/>
            </a:pPr>
            <a:r>
              <a:rPr lang="en-US" sz="2800" b="1" dirty="0"/>
              <a:t>Guided Practice: </a:t>
            </a:r>
            <a:r>
              <a:rPr lang="en-US" sz="2800" b="1" dirty="0">
                <a:solidFill>
                  <a:srgbClr val="000090"/>
                </a:solidFill>
              </a:rPr>
              <a:t>Example 3, </a:t>
            </a:r>
            <a:r>
              <a:rPr lang="en-US" sz="2800" b="1" i="1" dirty="0">
                <a:solidFill>
                  <a:srgbClr val="000090"/>
                </a:solidFill>
              </a:rPr>
              <a:t>continued</a:t>
            </a:r>
          </a:p>
          <a:p>
            <a:pPr marL="514350" indent="-557784">
              <a:lnSpc>
                <a:spcPct val="110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rabicPeriod"/>
            </a:pPr>
            <a:r>
              <a:rPr lang="en-US" sz="2800" b="1" dirty="0">
                <a:solidFill>
                  <a:srgbClr val="660066"/>
                </a:solidFill>
              </a:rPr>
              <a:t>Name the type of number that has to be used for the variable </a:t>
            </a:r>
            <a:r>
              <a:rPr lang="en-US" sz="2800" b="1" i="1" dirty="0">
                <a:solidFill>
                  <a:srgbClr val="660066"/>
                </a:solidFill>
              </a:rPr>
              <a:t>n</a:t>
            </a:r>
            <a:r>
              <a:rPr lang="en-US" sz="2800" b="1" dirty="0">
                <a:solidFill>
                  <a:srgbClr val="660066"/>
                </a:solidFill>
              </a:rPr>
              <a:t>.  </a:t>
            </a:r>
          </a:p>
          <a:p>
            <a:pPr>
              <a:lnSpc>
                <a:spcPct val="110000"/>
              </a:lnSpc>
            </a:pPr>
            <a:r>
              <a:rPr lang="en-US" dirty="0"/>
              <a:t>	The answer to this will also help in describing the 	</a:t>
            </a:r>
            <a:r>
              <a:rPr lang="en-US" dirty="0">
                <a:solidFill>
                  <a:srgbClr val="C0504D"/>
                </a:solidFill>
              </a:rPr>
              <a:t>domain</a:t>
            </a:r>
            <a:r>
              <a:rPr lang="en-US" dirty="0"/>
              <a:t>.</a:t>
            </a:r>
          </a:p>
          <a:p>
            <a:pPr>
              <a:lnSpc>
                <a:spcPct val="110000"/>
              </a:lnSpc>
              <a:spcBef>
                <a:spcPts val="1800"/>
              </a:spcBef>
            </a:pPr>
            <a:r>
              <a:rPr lang="en-US" dirty="0"/>
              <a:t>	The variable </a:t>
            </a:r>
            <a:r>
              <a:rPr lang="en-US" i="1" dirty="0">
                <a:solidFill>
                  <a:srgbClr val="C0504D"/>
                </a:solidFill>
              </a:rPr>
              <a:t>n</a:t>
            </a:r>
            <a:r>
              <a:rPr lang="en-US" dirty="0">
                <a:solidFill>
                  <a:srgbClr val="C0504D"/>
                </a:solidFill>
              </a:rPr>
              <a:t> </a:t>
            </a:r>
            <a:r>
              <a:rPr lang="en-US" dirty="0"/>
              <a:t>refers to individual quail, so </a:t>
            </a:r>
            <a:r>
              <a:rPr lang="en-US" i="1" dirty="0">
                <a:solidFill>
                  <a:srgbClr val="C0504D"/>
                </a:solidFill>
              </a:rPr>
              <a:t>n</a:t>
            </a:r>
            <a:r>
              <a:rPr lang="en-US" dirty="0">
                <a:solidFill>
                  <a:srgbClr val="C0504D"/>
                </a:solidFill>
              </a:rPr>
              <a:t> </a:t>
            </a:r>
            <a:r>
              <a:rPr lang="en-US" dirty="0"/>
              <a:t>has to 	be a </a:t>
            </a:r>
            <a:r>
              <a:rPr lang="en-US" dirty="0">
                <a:solidFill>
                  <a:srgbClr val="C0504D"/>
                </a:solidFill>
              </a:rPr>
              <a:t>positive whole number </a:t>
            </a:r>
            <a:r>
              <a:rPr lang="en-US" dirty="0"/>
              <a:t>that is equal to at least </a:t>
            </a:r>
            <a:r>
              <a:rPr lang="en-US" dirty="0">
                <a:solidFill>
                  <a:srgbClr val="C0504D"/>
                </a:solidFill>
              </a:rPr>
              <a:t>2</a:t>
            </a:r>
            <a:r>
              <a:rPr lang="en-US" dirty="0"/>
              <a:t>, 	since the problem specifies a breeding pair.</a:t>
            </a:r>
            <a:endParaRPr lang="en-US" sz="4400" b="1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33714D1-3EA9-6C48-9293-DF4C317D6D87}" type="slidenum">
              <a:rPr lang="en-US" smtClean="0"/>
              <a:pPr>
                <a:defRPr/>
              </a:pPr>
              <a:t>52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Interpreting Logarithmic Models</a:t>
            </a:r>
          </a:p>
        </p:txBody>
      </p:sp>
    </p:spTree>
    <p:extLst>
      <p:ext uri="{BB962C8B-B14F-4D97-AF65-F5344CB8AC3E}">
        <p14:creationId xmlns:p14="http://schemas.microsoft.com/office/powerpoint/2010/main" val="399671625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04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04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ubtitle 1"/>
          <p:cNvSpPr>
            <a:spLocks noGrp="1"/>
          </p:cNvSpPr>
          <p:nvPr>
            <p:ph type="subTitle" idx="1"/>
          </p:nvPr>
        </p:nvSpPr>
        <p:spPr>
          <a:xfrm>
            <a:off x="640600" y="679849"/>
            <a:ext cx="7855776" cy="4998233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2800" b="1" dirty="0"/>
              <a:t>Guided Practice: </a:t>
            </a:r>
            <a:r>
              <a:rPr lang="en-US" sz="2800" b="1" dirty="0">
                <a:solidFill>
                  <a:srgbClr val="000090"/>
                </a:solidFill>
              </a:rPr>
              <a:t>Example 3, </a:t>
            </a:r>
            <a:r>
              <a:rPr lang="en-US" sz="2800" b="1" i="1" dirty="0">
                <a:solidFill>
                  <a:srgbClr val="000090"/>
                </a:solidFill>
              </a:rPr>
              <a:t>continued</a:t>
            </a:r>
          </a:p>
          <a:p>
            <a:pPr marL="514350" indent="-557784">
              <a:lnSpc>
                <a:spcPct val="110000"/>
              </a:lnSpc>
              <a:spcAft>
                <a:spcPts val="2400"/>
              </a:spcAft>
              <a:buFont typeface="+mj-lt"/>
              <a:buAutoNum type="arabicPeriod" startAt="2"/>
            </a:pPr>
            <a:r>
              <a:rPr lang="en-US" sz="2800" b="1" dirty="0">
                <a:solidFill>
                  <a:srgbClr val="660066"/>
                </a:solidFill>
              </a:rPr>
              <a:t>State the value of </a:t>
            </a:r>
            <a:r>
              <a:rPr lang="en-US" sz="2800" b="1" i="1" dirty="0">
                <a:solidFill>
                  <a:srgbClr val="660066"/>
                </a:solidFill>
              </a:rPr>
              <a:t>n </a:t>
            </a:r>
            <a:r>
              <a:rPr lang="en-US" sz="2800" b="1" dirty="0">
                <a:solidFill>
                  <a:srgbClr val="660066"/>
                </a:solidFill>
              </a:rPr>
              <a:t>for which the logarithmic term of the function is undefined.  </a:t>
            </a:r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en-US" dirty="0"/>
              <a:t>	This has to be considered since a </a:t>
            </a:r>
            <a:r>
              <a:rPr lang="en-US" dirty="0">
                <a:solidFill>
                  <a:srgbClr val="C0504D"/>
                </a:solidFill>
              </a:rPr>
              <a:t>logarithm</a:t>
            </a:r>
            <a:r>
              <a:rPr lang="en-US" dirty="0"/>
              <a:t> is 	involved.</a:t>
            </a:r>
          </a:p>
          <a:p>
            <a:pPr>
              <a:lnSpc>
                <a:spcPct val="114000"/>
              </a:lnSpc>
            </a:pPr>
            <a:endParaRPr lang="en-US" dirty="0"/>
          </a:p>
          <a:p>
            <a:pPr>
              <a:lnSpc>
                <a:spcPct val="114000"/>
              </a:lnSpc>
            </a:pPr>
            <a:r>
              <a:rPr lang="en-US" dirty="0"/>
              <a:t>	The argument of the logarithm, </a:t>
            </a:r>
            <a:r>
              <a:rPr lang="en-US" dirty="0">
                <a:solidFill>
                  <a:srgbClr val="C0504D"/>
                </a:solidFill>
              </a:rPr>
              <a:t>50 – </a:t>
            </a:r>
            <a:r>
              <a:rPr lang="en-US" i="1" dirty="0">
                <a:solidFill>
                  <a:srgbClr val="C0504D"/>
                </a:solidFill>
              </a:rPr>
              <a:t>n</a:t>
            </a:r>
            <a:r>
              <a:rPr lang="en-US" dirty="0">
                <a:solidFill>
                  <a:srgbClr val="C0504D"/>
                </a:solidFill>
              </a:rPr>
              <a:t>,</a:t>
            </a:r>
            <a:r>
              <a:rPr lang="en-US" dirty="0"/>
              <a:t> </a:t>
            </a:r>
            <a:r>
              <a:rPr lang="en-US" u="sng" dirty="0"/>
              <a:t>cannot</a:t>
            </a:r>
            <a:r>
              <a:rPr lang="en-US" dirty="0"/>
              <a:t> </a:t>
            </a:r>
            <a:r>
              <a:rPr lang="en-US" u="sng" dirty="0"/>
              <a:t>be</a:t>
            </a:r>
            <a:r>
              <a:rPr lang="en-US" dirty="0"/>
              <a:t> 	less than or equal to </a:t>
            </a:r>
            <a:r>
              <a:rPr lang="en-US" dirty="0">
                <a:solidFill>
                  <a:srgbClr val="C0504D"/>
                </a:solidFill>
              </a:rPr>
              <a:t>0</a:t>
            </a:r>
            <a:r>
              <a:rPr lang="en-US" dirty="0"/>
              <a:t>.</a:t>
            </a:r>
            <a:endParaRPr lang="en-US" sz="4400" b="1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33714D1-3EA9-6C48-9293-DF4C317D6D87}" type="slidenum">
              <a:rPr lang="en-US" smtClean="0"/>
              <a:pPr>
                <a:defRPr/>
              </a:pPr>
              <a:t>53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Interpreting Logarithmic Models</a:t>
            </a:r>
          </a:p>
        </p:txBody>
      </p:sp>
    </p:spTree>
    <p:extLst>
      <p:ext uri="{BB962C8B-B14F-4D97-AF65-F5344CB8AC3E}">
        <p14:creationId xmlns:p14="http://schemas.microsoft.com/office/powerpoint/2010/main" val="419826670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04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04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ubtitle 1"/>
          <p:cNvSpPr>
            <a:spLocks noGrp="1"/>
          </p:cNvSpPr>
          <p:nvPr>
            <p:ph type="subTitle" idx="1"/>
          </p:nvPr>
        </p:nvSpPr>
        <p:spPr>
          <a:xfrm>
            <a:off x="640600" y="679849"/>
            <a:ext cx="7855776" cy="4998233"/>
          </a:xfrm>
        </p:spPr>
        <p:txBody>
          <a:bodyPr>
            <a:normAutofit/>
          </a:bodyPr>
          <a:lstStyle/>
          <a:p>
            <a:pPr eaLnBrk="1" hangingPunct="1">
              <a:spcAft>
                <a:spcPts val="2400"/>
              </a:spcAft>
              <a:defRPr/>
            </a:pPr>
            <a:r>
              <a:rPr lang="en-US" sz="2800" b="1" dirty="0"/>
              <a:t>Guided Practice: </a:t>
            </a:r>
            <a:r>
              <a:rPr lang="en-US" sz="2800" b="1" dirty="0">
                <a:solidFill>
                  <a:srgbClr val="000090"/>
                </a:solidFill>
              </a:rPr>
              <a:t>Example 3, </a:t>
            </a:r>
            <a:r>
              <a:rPr lang="en-US" sz="2800" b="1" i="1" dirty="0">
                <a:solidFill>
                  <a:srgbClr val="000090"/>
                </a:solidFill>
              </a:rPr>
              <a:t>continued</a:t>
            </a:r>
          </a:p>
          <a:p>
            <a:pPr marL="514350" indent="-557784">
              <a:lnSpc>
                <a:spcPct val="110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rabicPeriod" startAt="3"/>
            </a:pPr>
            <a:r>
              <a:rPr lang="en-US" sz="2800" b="1" dirty="0">
                <a:solidFill>
                  <a:srgbClr val="660066"/>
                </a:solidFill>
              </a:rPr>
              <a:t>Use the results of steps 1 and 2 to list the domain.  </a:t>
            </a:r>
          </a:p>
          <a:p>
            <a:pPr>
              <a:lnSpc>
                <a:spcPct val="120000"/>
              </a:lnSpc>
            </a:pPr>
            <a:r>
              <a:rPr lang="en-US" dirty="0"/>
              <a:t>	The variable </a:t>
            </a:r>
            <a:r>
              <a:rPr lang="en-US" i="1" dirty="0">
                <a:solidFill>
                  <a:srgbClr val="C0504D"/>
                </a:solidFill>
              </a:rPr>
              <a:t>n</a:t>
            </a:r>
            <a:r>
              <a:rPr lang="en-US" dirty="0">
                <a:solidFill>
                  <a:srgbClr val="C0504D"/>
                </a:solidFill>
              </a:rPr>
              <a:t> </a:t>
            </a:r>
            <a:r>
              <a:rPr lang="en-US" dirty="0"/>
              <a:t>is a </a:t>
            </a:r>
            <a:r>
              <a:rPr lang="en-US" dirty="0">
                <a:solidFill>
                  <a:srgbClr val="C0504D"/>
                </a:solidFill>
              </a:rPr>
              <a:t>positive</a:t>
            </a:r>
            <a:r>
              <a:rPr lang="en-US" dirty="0"/>
              <a:t> whole number that is at 	least </a:t>
            </a:r>
            <a:r>
              <a:rPr lang="en-US" dirty="0">
                <a:solidFill>
                  <a:srgbClr val="C0504D"/>
                </a:solidFill>
              </a:rPr>
              <a:t>2</a:t>
            </a:r>
            <a:r>
              <a:rPr lang="en-US" dirty="0"/>
              <a:t> but less than </a:t>
            </a:r>
            <a:r>
              <a:rPr lang="en-US" dirty="0">
                <a:solidFill>
                  <a:srgbClr val="C0504D"/>
                </a:solidFill>
              </a:rPr>
              <a:t>50</a:t>
            </a:r>
            <a:r>
              <a:rPr lang="en-US" dirty="0"/>
              <a:t>, so the </a:t>
            </a:r>
            <a:r>
              <a:rPr lang="en-US" dirty="0">
                <a:solidFill>
                  <a:srgbClr val="C0504D"/>
                </a:solidFill>
              </a:rPr>
              <a:t>domain</a:t>
            </a:r>
            <a:r>
              <a:rPr lang="en-US" dirty="0"/>
              <a:t> is </a:t>
            </a:r>
            <a:r>
              <a:rPr lang="en-US" dirty="0">
                <a:solidFill>
                  <a:srgbClr val="C0504D"/>
                </a:solidFill>
              </a:rPr>
              <a:t>[2, 49]</a:t>
            </a:r>
            <a:r>
              <a:rPr lang="en-US" dirty="0"/>
              <a:t>.</a:t>
            </a:r>
            <a:endParaRPr lang="en-US" sz="4400" b="1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33714D1-3EA9-6C48-9293-DF4C317D6D87}" type="slidenum">
              <a:rPr lang="en-US" smtClean="0"/>
              <a:pPr>
                <a:defRPr/>
              </a:pPr>
              <a:t>54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Interpreting Logarithmic Models</a:t>
            </a:r>
          </a:p>
        </p:txBody>
      </p:sp>
    </p:spTree>
    <p:extLst>
      <p:ext uri="{BB962C8B-B14F-4D97-AF65-F5344CB8AC3E}">
        <p14:creationId xmlns:p14="http://schemas.microsoft.com/office/powerpoint/2010/main" val="298794983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04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ubtitle 1"/>
          <p:cNvSpPr>
            <a:spLocks noGrp="1"/>
          </p:cNvSpPr>
          <p:nvPr>
            <p:ph type="subTitle" idx="1"/>
          </p:nvPr>
        </p:nvSpPr>
        <p:spPr>
          <a:xfrm>
            <a:off x="640600" y="679849"/>
            <a:ext cx="7855776" cy="4998233"/>
          </a:xfrm>
        </p:spPr>
        <p:txBody>
          <a:bodyPr>
            <a:normAutofit/>
          </a:bodyPr>
          <a:lstStyle/>
          <a:p>
            <a:pPr eaLnBrk="1" hangingPunct="1">
              <a:spcAft>
                <a:spcPts val="3600"/>
              </a:spcAft>
              <a:defRPr/>
            </a:pPr>
            <a:r>
              <a:rPr lang="en-US" sz="2800" b="1" dirty="0"/>
              <a:t>Guided Practice: </a:t>
            </a:r>
            <a:r>
              <a:rPr lang="en-US" sz="2800" b="1" dirty="0">
                <a:solidFill>
                  <a:srgbClr val="000090"/>
                </a:solidFill>
              </a:rPr>
              <a:t>Example 3, </a:t>
            </a:r>
            <a:r>
              <a:rPr lang="en-US" sz="2800" b="1" i="1" dirty="0">
                <a:solidFill>
                  <a:srgbClr val="000090"/>
                </a:solidFill>
              </a:rPr>
              <a:t>continued</a:t>
            </a:r>
          </a:p>
          <a:p>
            <a:pPr marL="514350" indent="-557784">
              <a:lnSpc>
                <a:spcPct val="110000"/>
              </a:lnSpc>
              <a:spcAft>
                <a:spcPts val="1200"/>
              </a:spcAft>
              <a:buFont typeface="+mj-lt"/>
              <a:buAutoNum type="arabicPeriod" startAt="4"/>
            </a:pPr>
            <a:r>
              <a:rPr lang="en-US" sz="2800" b="1" dirty="0">
                <a:solidFill>
                  <a:srgbClr val="660066"/>
                </a:solidFill>
              </a:rPr>
              <a:t>Name the maximum number of quail that can be estimated using the logarithmic model.  </a:t>
            </a:r>
          </a:p>
          <a:p>
            <a:pPr>
              <a:lnSpc>
                <a:spcPct val="120000"/>
              </a:lnSpc>
            </a:pPr>
            <a:r>
              <a:rPr lang="en-US" dirty="0"/>
              <a:t>	The maximum number of quail is </a:t>
            </a:r>
            <a:r>
              <a:rPr lang="en-US" dirty="0">
                <a:solidFill>
                  <a:srgbClr val="C0504D"/>
                </a:solidFill>
              </a:rPr>
              <a:t>49</a:t>
            </a:r>
            <a:r>
              <a:rPr lang="en-US" dirty="0"/>
              <a:t>, since that is the 	</a:t>
            </a:r>
            <a:r>
              <a:rPr lang="en-US" dirty="0">
                <a:solidFill>
                  <a:srgbClr val="C0504D"/>
                </a:solidFill>
              </a:rPr>
              <a:t>largest number </a:t>
            </a:r>
            <a:r>
              <a:rPr lang="en-US" dirty="0"/>
              <a:t>for </a:t>
            </a:r>
            <a:r>
              <a:rPr lang="en-US" i="1" dirty="0">
                <a:solidFill>
                  <a:srgbClr val="C0504D"/>
                </a:solidFill>
              </a:rPr>
              <a:t>n</a:t>
            </a:r>
            <a:r>
              <a:rPr lang="en-US" dirty="0">
                <a:solidFill>
                  <a:srgbClr val="C0504D"/>
                </a:solidFill>
              </a:rPr>
              <a:t> </a:t>
            </a:r>
            <a:r>
              <a:rPr lang="en-US" dirty="0"/>
              <a:t>in the </a:t>
            </a:r>
            <a:r>
              <a:rPr lang="en-US" dirty="0">
                <a:solidFill>
                  <a:srgbClr val="C0504D"/>
                </a:solidFill>
              </a:rPr>
              <a:t>domain</a:t>
            </a:r>
            <a:r>
              <a:rPr lang="en-US" dirty="0"/>
              <a:t>.</a:t>
            </a:r>
            <a:endParaRPr lang="en-US" sz="4400" b="1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33714D1-3EA9-6C48-9293-DF4C317D6D87}" type="slidenum">
              <a:rPr lang="en-US" smtClean="0"/>
              <a:pPr>
                <a:defRPr/>
              </a:pPr>
              <a:t>55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Interpreting Logarithmic Models</a:t>
            </a:r>
          </a:p>
        </p:txBody>
      </p:sp>
    </p:spTree>
    <p:extLst>
      <p:ext uri="{BB962C8B-B14F-4D97-AF65-F5344CB8AC3E}">
        <p14:creationId xmlns:p14="http://schemas.microsoft.com/office/powerpoint/2010/main" val="340056846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04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ubtitle 1"/>
          <p:cNvSpPr>
            <a:spLocks noGrp="1"/>
          </p:cNvSpPr>
          <p:nvPr>
            <p:ph type="subTitle" idx="1"/>
          </p:nvPr>
        </p:nvSpPr>
        <p:spPr>
          <a:xfrm>
            <a:off x="640599" y="679849"/>
            <a:ext cx="8195927" cy="4998233"/>
          </a:xfrm>
        </p:spPr>
        <p:txBody>
          <a:bodyPr>
            <a:normAutofit/>
          </a:bodyPr>
          <a:lstStyle/>
          <a:p>
            <a:pPr eaLnBrk="1" hangingPunct="1">
              <a:spcAft>
                <a:spcPts val="1800"/>
              </a:spcAft>
              <a:defRPr/>
            </a:pPr>
            <a:r>
              <a:rPr lang="en-US" sz="2800" b="1" dirty="0"/>
              <a:t>Guided Practice: </a:t>
            </a:r>
            <a:r>
              <a:rPr lang="en-US" sz="2800" b="1" dirty="0">
                <a:solidFill>
                  <a:srgbClr val="000090"/>
                </a:solidFill>
              </a:rPr>
              <a:t>Example 3, </a:t>
            </a:r>
            <a:r>
              <a:rPr lang="en-US" sz="2800" b="1" i="1" dirty="0">
                <a:solidFill>
                  <a:srgbClr val="000090"/>
                </a:solidFill>
              </a:rPr>
              <a:t>continued</a:t>
            </a:r>
          </a:p>
          <a:p>
            <a:pPr marL="514350" indent="-557784">
              <a:lnSpc>
                <a:spcPct val="110000"/>
              </a:lnSpc>
              <a:spcAft>
                <a:spcPts val="1200"/>
              </a:spcAft>
              <a:buFont typeface="+mj-lt"/>
              <a:buAutoNum type="arabicPeriod" startAt="5"/>
            </a:pPr>
            <a:r>
              <a:rPr lang="en-US" sz="2800" b="1" dirty="0">
                <a:solidFill>
                  <a:srgbClr val="660066"/>
                </a:solidFill>
              </a:rPr>
              <a:t>Determine the range of the function </a:t>
            </a:r>
            <a:r>
              <a:rPr lang="en-US" sz="2800" b="1" i="1" dirty="0">
                <a:solidFill>
                  <a:srgbClr val="660066"/>
                </a:solidFill>
              </a:rPr>
              <a:t>M</a:t>
            </a:r>
            <a:r>
              <a:rPr lang="en-US" sz="2800" b="1" dirty="0">
                <a:solidFill>
                  <a:srgbClr val="660066"/>
                </a:solidFill>
              </a:rPr>
              <a:t>(</a:t>
            </a:r>
            <a:r>
              <a:rPr lang="en-US" sz="2800" b="1" i="1" dirty="0">
                <a:solidFill>
                  <a:srgbClr val="660066"/>
                </a:solidFill>
              </a:rPr>
              <a:t>n</a:t>
            </a:r>
            <a:r>
              <a:rPr lang="en-US" sz="2800" b="1" dirty="0">
                <a:solidFill>
                  <a:srgbClr val="660066"/>
                </a:solidFill>
              </a:rPr>
              <a:t>).  </a:t>
            </a:r>
          </a:p>
          <a:p>
            <a:pPr>
              <a:lnSpc>
                <a:spcPct val="120000"/>
              </a:lnSpc>
            </a:pPr>
            <a:r>
              <a:rPr lang="en-US" dirty="0"/>
              <a:t>	</a:t>
            </a:r>
            <a:r>
              <a:rPr lang="en-US" i="1" dirty="0">
                <a:solidFill>
                  <a:srgbClr val="C0504D"/>
                </a:solidFill>
              </a:rPr>
              <a:t>M</a:t>
            </a:r>
            <a:r>
              <a:rPr lang="en-US" dirty="0">
                <a:solidFill>
                  <a:srgbClr val="C0504D"/>
                </a:solidFill>
              </a:rPr>
              <a:t> </a:t>
            </a:r>
            <a:r>
              <a:rPr lang="en-US" dirty="0"/>
              <a:t>is the number of </a:t>
            </a:r>
            <a:r>
              <a:rPr lang="en-US" dirty="0">
                <a:solidFill>
                  <a:srgbClr val="C0504D"/>
                </a:solidFill>
              </a:rPr>
              <a:t>months</a:t>
            </a:r>
            <a:r>
              <a:rPr lang="en-US" dirty="0"/>
              <a:t>, so </a:t>
            </a:r>
            <a:r>
              <a:rPr lang="en-US" i="1" dirty="0">
                <a:solidFill>
                  <a:srgbClr val="C0504D"/>
                </a:solidFill>
              </a:rPr>
              <a:t>M</a:t>
            </a:r>
            <a:r>
              <a:rPr lang="en-US" dirty="0">
                <a:solidFill>
                  <a:srgbClr val="C0504D"/>
                </a:solidFill>
              </a:rPr>
              <a:t>(</a:t>
            </a:r>
            <a:r>
              <a:rPr lang="en-US" i="1" dirty="0">
                <a:solidFill>
                  <a:srgbClr val="C0504D"/>
                </a:solidFill>
              </a:rPr>
              <a:t>n</a:t>
            </a:r>
            <a:r>
              <a:rPr lang="en-US" dirty="0">
                <a:solidFill>
                  <a:srgbClr val="C0504D"/>
                </a:solidFill>
              </a:rPr>
              <a:t>) </a:t>
            </a:r>
            <a:r>
              <a:rPr lang="en-US" dirty="0"/>
              <a:t>should be 	computed using the </a:t>
            </a:r>
            <a:r>
              <a:rPr lang="en-US" dirty="0">
                <a:solidFill>
                  <a:srgbClr val="C0504D"/>
                </a:solidFill>
              </a:rPr>
              <a:t>end points </a:t>
            </a:r>
            <a:r>
              <a:rPr lang="en-US" dirty="0"/>
              <a:t>of the domain.</a:t>
            </a:r>
          </a:p>
          <a:p>
            <a:pPr>
              <a:lnSpc>
                <a:spcPct val="130000"/>
              </a:lnSpc>
              <a:spcBef>
                <a:spcPts val="2400"/>
              </a:spcBef>
            </a:pPr>
            <a:r>
              <a:rPr lang="en-US" dirty="0"/>
              <a:t>	Evaluate </a:t>
            </a:r>
            <a:r>
              <a:rPr lang="en-US" i="1" dirty="0">
                <a:solidFill>
                  <a:srgbClr val="C0504D"/>
                </a:solidFill>
              </a:rPr>
              <a:t>M</a:t>
            </a:r>
            <a:r>
              <a:rPr lang="en-US" dirty="0">
                <a:solidFill>
                  <a:srgbClr val="C0504D"/>
                </a:solidFill>
              </a:rPr>
              <a:t>(</a:t>
            </a:r>
            <a:r>
              <a:rPr lang="en-US" i="1" dirty="0">
                <a:solidFill>
                  <a:srgbClr val="C0504D"/>
                </a:solidFill>
              </a:rPr>
              <a:t>n</a:t>
            </a:r>
            <a:r>
              <a:rPr lang="en-US" dirty="0">
                <a:solidFill>
                  <a:srgbClr val="C0504D"/>
                </a:solidFill>
              </a:rPr>
              <a:t>)</a:t>
            </a:r>
            <a:r>
              <a:rPr lang="en-US" dirty="0"/>
              <a:t> at the beginning of the domain values, </a:t>
            </a:r>
            <a:r>
              <a:rPr lang="en-US" dirty="0">
                <a:solidFill>
                  <a:srgbClr val="C0504D"/>
                </a:solidFill>
              </a:rPr>
              <a:t>2</a:t>
            </a:r>
            <a:r>
              <a:rPr lang="en-US" dirty="0"/>
              <a:t>.</a:t>
            </a:r>
          </a:p>
          <a:p>
            <a:pPr>
              <a:lnSpc>
                <a:spcPct val="130000"/>
              </a:lnSpc>
            </a:pPr>
            <a:r>
              <a:rPr lang="is-IS" dirty="0"/>
              <a:t>			M(</a:t>
            </a:r>
            <a:r>
              <a:rPr lang="is-IS" dirty="0">
                <a:solidFill>
                  <a:srgbClr val="0000FF"/>
                </a:solidFill>
              </a:rPr>
              <a:t>2</a:t>
            </a:r>
            <a:r>
              <a:rPr lang="is-IS" dirty="0"/>
              <a:t>) = 8.33 – log (50 – </a:t>
            </a:r>
            <a:r>
              <a:rPr lang="is-IS" dirty="0">
                <a:solidFill>
                  <a:srgbClr val="0000FF"/>
                </a:solidFill>
              </a:rPr>
              <a:t>2</a:t>
            </a:r>
            <a:r>
              <a:rPr lang="is-IS" dirty="0"/>
              <a:t>)</a:t>
            </a:r>
            <a:r>
              <a:rPr lang="is-IS" baseline="30000" dirty="0"/>
              <a:t>4</a:t>
            </a:r>
          </a:p>
          <a:p>
            <a:pPr>
              <a:lnSpc>
                <a:spcPct val="130000"/>
              </a:lnSpc>
            </a:pPr>
            <a:r>
              <a:rPr lang="is-IS" dirty="0"/>
              <a:t>			M(</a:t>
            </a:r>
            <a:r>
              <a:rPr lang="is-IS" dirty="0">
                <a:solidFill>
                  <a:srgbClr val="0000FF"/>
                </a:solidFill>
              </a:rPr>
              <a:t>2</a:t>
            </a:r>
            <a:r>
              <a:rPr lang="is-IS" dirty="0"/>
              <a:t>) = 8.33 – log(</a:t>
            </a:r>
            <a:r>
              <a:rPr lang="is-IS" dirty="0">
                <a:solidFill>
                  <a:srgbClr val="0000FF"/>
                </a:solidFill>
              </a:rPr>
              <a:t>48</a:t>
            </a:r>
            <a:r>
              <a:rPr lang="is-IS" dirty="0"/>
              <a:t>)</a:t>
            </a:r>
            <a:r>
              <a:rPr lang="is-IS" baseline="30000" dirty="0"/>
              <a:t>4</a:t>
            </a:r>
          </a:p>
          <a:p>
            <a:pPr>
              <a:lnSpc>
                <a:spcPct val="130000"/>
              </a:lnSpc>
            </a:pPr>
            <a:r>
              <a:rPr lang="en-US" dirty="0"/>
              <a:t>			M(</a:t>
            </a:r>
            <a:r>
              <a:rPr lang="en-US" dirty="0">
                <a:solidFill>
                  <a:srgbClr val="0000FF"/>
                </a:solidFill>
              </a:rPr>
              <a:t>2</a:t>
            </a:r>
            <a:r>
              <a:rPr lang="en-US" dirty="0"/>
              <a:t>) ≈ </a:t>
            </a:r>
            <a:r>
              <a:rPr lang="en-US" dirty="0">
                <a:solidFill>
                  <a:srgbClr val="0000FF"/>
                </a:solidFill>
              </a:rPr>
              <a:t>1.6</a:t>
            </a:r>
            <a:r>
              <a:rPr lang="en-US" dirty="0"/>
              <a:t> months</a:t>
            </a:r>
            <a:endParaRPr lang="en-US" sz="4400" b="1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33714D1-3EA9-6C48-9293-DF4C317D6D87}" type="slidenum">
              <a:rPr lang="en-US" smtClean="0"/>
              <a:pPr>
                <a:defRPr/>
              </a:pPr>
              <a:t>56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Interpreting Logarithmic Models</a:t>
            </a:r>
          </a:p>
        </p:txBody>
      </p:sp>
    </p:spTree>
    <p:extLst>
      <p:ext uri="{BB962C8B-B14F-4D97-AF65-F5344CB8AC3E}">
        <p14:creationId xmlns:p14="http://schemas.microsoft.com/office/powerpoint/2010/main" val="190775780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04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04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04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04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04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ubtitle 1"/>
          <p:cNvSpPr>
            <a:spLocks noGrp="1"/>
          </p:cNvSpPr>
          <p:nvPr>
            <p:ph type="subTitle" idx="1"/>
          </p:nvPr>
        </p:nvSpPr>
        <p:spPr>
          <a:xfrm>
            <a:off x="640599" y="679849"/>
            <a:ext cx="8195927" cy="4998233"/>
          </a:xfrm>
        </p:spPr>
        <p:txBody>
          <a:bodyPr>
            <a:normAutofit/>
          </a:bodyPr>
          <a:lstStyle/>
          <a:p>
            <a:pPr eaLnBrk="1" hangingPunct="1">
              <a:spcAft>
                <a:spcPts val="1800"/>
              </a:spcAft>
              <a:defRPr/>
            </a:pPr>
            <a:r>
              <a:rPr lang="en-US" sz="2800" b="1" dirty="0"/>
              <a:t>Guided Practice: </a:t>
            </a:r>
            <a:r>
              <a:rPr lang="en-US" sz="2800" b="1" dirty="0">
                <a:solidFill>
                  <a:srgbClr val="000090"/>
                </a:solidFill>
              </a:rPr>
              <a:t>Example 3, </a:t>
            </a:r>
            <a:r>
              <a:rPr lang="en-US" sz="2800" b="1" i="1" dirty="0">
                <a:solidFill>
                  <a:srgbClr val="000090"/>
                </a:solidFill>
              </a:rPr>
              <a:t>continued</a:t>
            </a:r>
          </a:p>
          <a:p>
            <a:pPr>
              <a:lnSpc>
                <a:spcPct val="130000"/>
              </a:lnSpc>
            </a:pPr>
            <a:r>
              <a:rPr lang="en-US" dirty="0"/>
              <a:t>	Evaluate </a:t>
            </a:r>
            <a:r>
              <a:rPr lang="en-US" i="1" dirty="0">
                <a:solidFill>
                  <a:srgbClr val="C0504D"/>
                </a:solidFill>
              </a:rPr>
              <a:t>M</a:t>
            </a:r>
            <a:r>
              <a:rPr lang="en-US" dirty="0">
                <a:solidFill>
                  <a:srgbClr val="C0504D"/>
                </a:solidFill>
              </a:rPr>
              <a:t>(</a:t>
            </a:r>
            <a:r>
              <a:rPr lang="en-US" i="1" dirty="0">
                <a:solidFill>
                  <a:srgbClr val="C0504D"/>
                </a:solidFill>
              </a:rPr>
              <a:t>n</a:t>
            </a:r>
            <a:r>
              <a:rPr lang="en-US" dirty="0">
                <a:solidFill>
                  <a:srgbClr val="C0504D"/>
                </a:solidFill>
              </a:rPr>
              <a:t>)</a:t>
            </a:r>
            <a:r>
              <a:rPr lang="en-US" dirty="0"/>
              <a:t> at the </a:t>
            </a:r>
            <a:r>
              <a:rPr lang="en-US" u="sng" dirty="0"/>
              <a:t>end</a:t>
            </a:r>
            <a:r>
              <a:rPr lang="en-US" dirty="0"/>
              <a:t> of the domain values, </a:t>
            </a:r>
            <a:r>
              <a:rPr lang="en-US" dirty="0">
                <a:solidFill>
                  <a:srgbClr val="C0504D"/>
                </a:solidFill>
              </a:rPr>
              <a:t>49</a:t>
            </a:r>
            <a:r>
              <a:rPr lang="en-US" dirty="0"/>
              <a:t>.</a:t>
            </a:r>
          </a:p>
          <a:p>
            <a:pPr>
              <a:lnSpc>
                <a:spcPct val="130000"/>
              </a:lnSpc>
            </a:pPr>
            <a:r>
              <a:rPr lang="en-US" dirty="0"/>
              <a:t>			</a:t>
            </a:r>
            <a:r>
              <a:rPr lang="mr-IN" i="1" dirty="0"/>
              <a:t>M</a:t>
            </a:r>
            <a:r>
              <a:rPr lang="mr-IN" dirty="0"/>
              <a:t>(</a:t>
            </a:r>
            <a:r>
              <a:rPr lang="mr-IN" dirty="0">
                <a:solidFill>
                  <a:srgbClr val="0000FF"/>
                </a:solidFill>
              </a:rPr>
              <a:t>49</a:t>
            </a:r>
            <a:r>
              <a:rPr lang="mr-IN" dirty="0"/>
              <a:t>) = 8.33 – log (50 – </a:t>
            </a:r>
            <a:r>
              <a:rPr lang="mr-IN" dirty="0">
                <a:solidFill>
                  <a:srgbClr val="0000FF"/>
                </a:solidFill>
              </a:rPr>
              <a:t>49</a:t>
            </a:r>
            <a:r>
              <a:rPr lang="mr-IN" dirty="0"/>
              <a:t>)</a:t>
            </a:r>
          </a:p>
          <a:p>
            <a:pPr>
              <a:lnSpc>
                <a:spcPct val="130000"/>
              </a:lnSpc>
            </a:pPr>
            <a:r>
              <a:rPr lang="en-US" dirty="0"/>
              <a:t>			</a:t>
            </a:r>
            <a:r>
              <a:rPr lang="mr-IN" i="1" dirty="0"/>
              <a:t>M</a:t>
            </a:r>
            <a:r>
              <a:rPr lang="mr-IN" dirty="0"/>
              <a:t>(</a:t>
            </a:r>
            <a:r>
              <a:rPr lang="mr-IN" dirty="0">
                <a:solidFill>
                  <a:srgbClr val="0000FF"/>
                </a:solidFill>
              </a:rPr>
              <a:t>49</a:t>
            </a:r>
            <a:r>
              <a:rPr lang="mr-IN" dirty="0"/>
              <a:t>) = 8.33 – log </a:t>
            </a:r>
            <a:r>
              <a:rPr lang="mr-IN" dirty="0">
                <a:solidFill>
                  <a:srgbClr val="0000FF"/>
                </a:solidFill>
              </a:rPr>
              <a:t>1</a:t>
            </a:r>
          </a:p>
          <a:p>
            <a:pPr>
              <a:lnSpc>
                <a:spcPct val="130000"/>
              </a:lnSpc>
            </a:pPr>
            <a:r>
              <a:rPr lang="en-US" dirty="0"/>
              <a:t>			</a:t>
            </a:r>
            <a:r>
              <a:rPr lang="en-US" i="1" dirty="0"/>
              <a:t>M</a:t>
            </a:r>
            <a:r>
              <a:rPr lang="en-US" dirty="0"/>
              <a:t>(</a:t>
            </a:r>
            <a:r>
              <a:rPr lang="en-US" dirty="0">
                <a:solidFill>
                  <a:srgbClr val="0000FF"/>
                </a:solidFill>
              </a:rPr>
              <a:t>49</a:t>
            </a:r>
            <a:r>
              <a:rPr lang="en-US" dirty="0"/>
              <a:t>) = </a:t>
            </a:r>
            <a:r>
              <a:rPr lang="en-US" dirty="0">
                <a:solidFill>
                  <a:srgbClr val="0000FF"/>
                </a:solidFill>
              </a:rPr>
              <a:t>8.33</a:t>
            </a:r>
            <a:r>
              <a:rPr lang="en-US" dirty="0"/>
              <a:t> months</a:t>
            </a:r>
          </a:p>
          <a:p>
            <a:pPr>
              <a:lnSpc>
                <a:spcPct val="130000"/>
              </a:lnSpc>
            </a:pPr>
            <a:endParaRPr lang="en-US" sz="1500" dirty="0"/>
          </a:p>
          <a:p>
            <a:pPr>
              <a:lnSpc>
                <a:spcPct val="130000"/>
              </a:lnSpc>
            </a:pPr>
            <a:r>
              <a:rPr lang="en-US" dirty="0"/>
              <a:t>The time of </a:t>
            </a:r>
            <a:r>
              <a:rPr lang="en-US" dirty="0">
                <a:solidFill>
                  <a:schemeClr val="accent2"/>
                </a:solidFill>
              </a:rPr>
              <a:t>8.33</a:t>
            </a:r>
            <a:r>
              <a:rPr lang="en-US" dirty="0"/>
              <a:t> is the </a:t>
            </a:r>
            <a:r>
              <a:rPr lang="en-US" dirty="0">
                <a:solidFill>
                  <a:srgbClr val="C0504D"/>
                </a:solidFill>
              </a:rPr>
              <a:t>maximum</a:t>
            </a:r>
            <a:r>
              <a:rPr lang="en-US" dirty="0"/>
              <a:t> time it will take for the quail population to “</a:t>
            </a:r>
            <a:r>
              <a:rPr lang="en-US" dirty="0">
                <a:solidFill>
                  <a:srgbClr val="C0504D"/>
                </a:solidFill>
              </a:rPr>
              <a:t>max out</a:t>
            </a:r>
            <a:r>
              <a:rPr lang="en-US" dirty="0"/>
              <a:t>” at </a:t>
            </a:r>
            <a:r>
              <a:rPr lang="en-US" dirty="0">
                <a:solidFill>
                  <a:srgbClr val="C0504D"/>
                </a:solidFill>
              </a:rPr>
              <a:t>49</a:t>
            </a:r>
            <a:r>
              <a:rPr lang="en-US" dirty="0"/>
              <a:t> birds.</a:t>
            </a:r>
            <a:endParaRPr lang="en-US" sz="4400" b="1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33714D1-3EA9-6C48-9293-DF4C317D6D87}" type="slidenum">
              <a:rPr lang="en-US" smtClean="0"/>
              <a:pPr>
                <a:defRPr/>
              </a:pPr>
              <a:t>57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Interpreting Logarithmic Models</a:t>
            </a:r>
          </a:p>
        </p:txBody>
      </p:sp>
    </p:spTree>
    <p:extLst>
      <p:ext uri="{BB962C8B-B14F-4D97-AF65-F5344CB8AC3E}">
        <p14:creationId xmlns:p14="http://schemas.microsoft.com/office/powerpoint/2010/main" val="136309140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04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04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04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04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ubtitle 1"/>
          <p:cNvSpPr>
            <a:spLocks noGrp="1"/>
          </p:cNvSpPr>
          <p:nvPr>
            <p:ph type="subTitle" idx="1"/>
          </p:nvPr>
        </p:nvSpPr>
        <p:spPr>
          <a:xfrm>
            <a:off x="640599" y="482216"/>
            <a:ext cx="8195927" cy="5324224"/>
          </a:xfrm>
        </p:spPr>
        <p:txBody>
          <a:bodyPr>
            <a:normAutofit/>
          </a:bodyPr>
          <a:lstStyle/>
          <a:p>
            <a:pPr eaLnBrk="1" hangingPunct="1">
              <a:spcAft>
                <a:spcPts val="1800"/>
              </a:spcAft>
              <a:defRPr/>
            </a:pPr>
            <a:r>
              <a:rPr lang="en-US" sz="2800" b="1" dirty="0"/>
              <a:t>Guided Practice: </a:t>
            </a:r>
            <a:r>
              <a:rPr lang="en-US" sz="2800" b="1" dirty="0">
                <a:solidFill>
                  <a:srgbClr val="000090"/>
                </a:solidFill>
              </a:rPr>
              <a:t>Example 3, </a:t>
            </a:r>
            <a:r>
              <a:rPr lang="en-US" sz="2800" b="1" i="1" dirty="0">
                <a:solidFill>
                  <a:srgbClr val="000090"/>
                </a:solidFill>
              </a:rPr>
              <a:t>continued</a:t>
            </a:r>
          </a:p>
          <a:p>
            <a:pPr marL="514350" indent="-557784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 startAt="5"/>
            </a:pPr>
            <a:r>
              <a:rPr lang="en-US" sz="2800" b="1" dirty="0">
                <a:solidFill>
                  <a:srgbClr val="660066"/>
                </a:solidFill>
              </a:rPr>
              <a:t>Write the inverse of the logarithmic function.  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	Simplify the logarithmic function using</a:t>
            </a:r>
            <a:r>
              <a:rPr lang="en-US" dirty="0">
                <a:solidFill>
                  <a:schemeClr val="accent2"/>
                </a:solidFill>
              </a:rPr>
              <a:t> algebraic 	methods </a:t>
            </a:r>
            <a:r>
              <a:rPr lang="en-US" dirty="0"/>
              <a:t>and the </a:t>
            </a:r>
            <a:r>
              <a:rPr lang="en-US" dirty="0">
                <a:solidFill>
                  <a:srgbClr val="C0504D"/>
                </a:solidFill>
              </a:rPr>
              <a:t>power rule </a:t>
            </a:r>
            <a:r>
              <a:rPr lang="en-US" dirty="0"/>
              <a:t>of logarithms in order to 	write the inverse.</a:t>
            </a:r>
          </a:p>
          <a:p>
            <a:r>
              <a:rPr lang="en-US" dirty="0"/>
              <a:t>			</a:t>
            </a:r>
            <a:r>
              <a:rPr lang="mr-IN" i="1" dirty="0"/>
              <a:t>M</a:t>
            </a:r>
            <a:r>
              <a:rPr lang="mr-IN" dirty="0"/>
              <a:t>(</a:t>
            </a:r>
            <a:r>
              <a:rPr lang="mr-IN" i="1" dirty="0"/>
              <a:t>n</a:t>
            </a:r>
            <a:r>
              <a:rPr lang="mr-IN" dirty="0"/>
              <a:t>) = 8.33 – log (50 – </a:t>
            </a:r>
            <a:r>
              <a:rPr lang="mr-IN" i="1" dirty="0"/>
              <a:t>n</a:t>
            </a:r>
            <a:r>
              <a:rPr lang="mr-IN" dirty="0"/>
              <a:t>)</a:t>
            </a:r>
            <a:r>
              <a:rPr lang="mr-IN" baseline="30000" dirty="0"/>
              <a:t>4</a:t>
            </a:r>
          </a:p>
          <a:p>
            <a:r>
              <a:rPr lang="en-US" dirty="0"/>
              <a:t>			</a:t>
            </a:r>
            <a:r>
              <a:rPr lang="mr-IN" i="1" dirty="0"/>
              <a:t>M</a:t>
            </a:r>
            <a:r>
              <a:rPr lang="mr-IN" dirty="0"/>
              <a:t>(</a:t>
            </a:r>
            <a:r>
              <a:rPr lang="mr-IN" i="1" dirty="0"/>
              <a:t>n</a:t>
            </a:r>
            <a:r>
              <a:rPr lang="mr-IN" dirty="0"/>
              <a:t>) – 8.33 = –</a:t>
            </a:r>
            <a:r>
              <a:rPr lang="mr-IN" dirty="0">
                <a:solidFill>
                  <a:srgbClr val="0000FF"/>
                </a:solidFill>
              </a:rPr>
              <a:t>4</a:t>
            </a:r>
            <a:r>
              <a:rPr lang="mr-IN" dirty="0"/>
              <a:t> • log (50 – </a:t>
            </a:r>
            <a:r>
              <a:rPr lang="mr-IN" i="1" dirty="0"/>
              <a:t>n</a:t>
            </a:r>
            <a:r>
              <a:rPr lang="mr-IN" dirty="0"/>
              <a:t>)</a:t>
            </a:r>
          </a:p>
          <a:p>
            <a:r>
              <a:rPr lang="en-US" dirty="0"/>
              <a:t>			</a:t>
            </a:r>
            <a:r>
              <a:rPr lang="mr-IN" dirty="0">
                <a:solidFill>
                  <a:srgbClr val="0000FF"/>
                </a:solidFill>
              </a:rPr>
              <a:t>8.33</a:t>
            </a:r>
            <a:r>
              <a:rPr lang="mr-IN" dirty="0"/>
              <a:t> – </a:t>
            </a:r>
            <a:r>
              <a:rPr lang="mr-IN" i="1" dirty="0"/>
              <a:t>M</a:t>
            </a:r>
            <a:r>
              <a:rPr lang="mr-IN" dirty="0"/>
              <a:t>(</a:t>
            </a:r>
            <a:r>
              <a:rPr lang="mr-IN" i="1" dirty="0"/>
              <a:t>n</a:t>
            </a:r>
            <a:r>
              <a:rPr lang="mr-IN" dirty="0"/>
              <a:t>) = 4 • log (50 – </a:t>
            </a:r>
            <a:r>
              <a:rPr lang="mr-IN" i="1" dirty="0"/>
              <a:t>n</a:t>
            </a:r>
            <a:r>
              <a:rPr lang="mr-IN" dirty="0"/>
              <a:t>)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33714D1-3EA9-6C48-9293-DF4C317D6D87}" type="slidenum">
              <a:rPr lang="en-US" smtClean="0"/>
              <a:pPr>
                <a:defRPr/>
              </a:pPr>
              <a:t>58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Interpreting Logarithmic Models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9930672"/>
              </p:ext>
            </p:extLst>
          </p:nvPr>
        </p:nvGraphicFramePr>
        <p:xfrm>
          <a:off x="2049881" y="4865282"/>
          <a:ext cx="33274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18" name="Equation" r:id="rId3" imgW="3327400" imgH="812800" progId="Equation.DSMT4">
                  <p:embed/>
                </p:oleObj>
              </mc:Choice>
              <mc:Fallback>
                <p:oleObj name="Equation" r:id="rId3" imgW="3327400" imgH="812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49881" y="4865282"/>
                        <a:ext cx="3327400" cy="812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6326730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04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04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04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04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ubtitle 1"/>
          <p:cNvSpPr>
            <a:spLocks noGrp="1"/>
          </p:cNvSpPr>
          <p:nvPr>
            <p:ph type="subTitle" idx="1"/>
          </p:nvPr>
        </p:nvSpPr>
        <p:spPr>
          <a:xfrm>
            <a:off x="640599" y="679849"/>
            <a:ext cx="8195927" cy="4998233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2800" b="1" dirty="0"/>
              <a:t>Guided Practice: </a:t>
            </a:r>
            <a:r>
              <a:rPr lang="en-US" sz="2800" b="1" dirty="0">
                <a:solidFill>
                  <a:srgbClr val="000090"/>
                </a:solidFill>
              </a:rPr>
              <a:t>Example 3, </a:t>
            </a:r>
            <a:r>
              <a:rPr lang="en-US" sz="2800" b="1" i="1" dirty="0">
                <a:solidFill>
                  <a:srgbClr val="000090"/>
                </a:solidFill>
              </a:rPr>
              <a:t>continued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en-US" dirty="0"/>
              <a:t>Switch the variables, and change </a:t>
            </a:r>
            <a:r>
              <a:rPr lang="en-US" i="1" dirty="0">
                <a:solidFill>
                  <a:srgbClr val="C0504D"/>
                </a:solidFill>
              </a:rPr>
              <a:t>n</a:t>
            </a:r>
            <a:r>
              <a:rPr lang="en-US" dirty="0">
                <a:solidFill>
                  <a:srgbClr val="C0504D"/>
                </a:solidFill>
              </a:rPr>
              <a:t> </a:t>
            </a:r>
            <a:r>
              <a:rPr lang="en-US" dirty="0"/>
              <a:t>to </a:t>
            </a:r>
            <a:r>
              <a:rPr lang="en-US" i="1" dirty="0">
                <a:solidFill>
                  <a:schemeClr val="accent2"/>
                </a:solidFill>
              </a:rPr>
              <a:t>m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/>
              <a:t>and </a:t>
            </a:r>
            <a:r>
              <a:rPr lang="en-US" i="1" dirty="0">
                <a:solidFill>
                  <a:srgbClr val="C0504D"/>
                </a:solidFill>
              </a:rPr>
              <a:t>M</a:t>
            </a:r>
            <a:r>
              <a:rPr lang="en-US" dirty="0">
                <a:solidFill>
                  <a:srgbClr val="C0504D"/>
                </a:solidFill>
              </a:rPr>
              <a:t>(</a:t>
            </a:r>
            <a:r>
              <a:rPr lang="en-US" i="1" dirty="0">
                <a:solidFill>
                  <a:srgbClr val="C0504D"/>
                </a:solidFill>
              </a:rPr>
              <a:t>n</a:t>
            </a:r>
            <a:r>
              <a:rPr lang="en-US" dirty="0">
                <a:solidFill>
                  <a:srgbClr val="C0504D"/>
                </a:solidFill>
              </a:rPr>
              <a:t>) </a:t>
            </a:r>
            <a:r>
              <a:rPr lang="en-US" dirty="0"/>
              <a:t>to </a:t>
            </a:r>
            <a:r>
              <a:rPr lang="en-US" i="1" dirty="0">
                <a:solidFill>
                  <a:srgbClr val="C0504D"/>
                </a:solidFill>
              </a:rPr>
              <a:t>N</a:t>
            </a:r>
            <a:r>
              <a:rPr lang="en-US" dirty="0">
                <a:solidFill>
                  <a:srgbClr val="C0504D"/>
                </a:solidFill>
              </a:rPr>
              <a:t>(</a:t>
            </a:r>
            <a:r>
              <a:rPr lang="en-US" i="1" dirty="0">
                <a:solidFill>
                  <a:srgbClr val="C0504D"/>
                </a:solidFill>
              </a:rPr>
              <a:t>m</a:t>
            </a:r>
            <a:r>
              <a:rPr lang="en-US" dirty="0">
                <a:solidFill>
                  <a:srgbClr val="C0504D"/>
                </a:solidFill>
              </a:rPr>
              <a:t>) </a:t>
            </a:r>
            <a:r>
              <a:rPr lang="en-US" dirty="0"/>
              <a:t>to indicate that the inverse of the logarithmic function will use the number of months </a:t>
            </a:r>
            <a:r>
              <a:rPr lang="en-US" i="1" dirty="0">
                <a:solidFill>
                  <a:srgbClr val="C0504D"/>
                </a:solidFill>
              </a:rPr>
              <a:t>m</a:t>
            </a:r>
            <a:r>
              <a:rPr lang="en-US" dirty="0">
                <a:solidFill>
                  <a:srgbClr val="C0504D"/>
                </a:solidFill>
              </a:rPr>
              <a:t> </a:t>
            </a:r>
            <a:r>
              <a:rPr lang="en-US" dirty="0"/>
              <a:t>as the </a:t>
            </a:r>
            <a:r>
              <a:rPr lang="en-US" dirty="0">
                <a:solidFill>
                  <a:srgbClr val="C0504D"/>
                </a:solidFill>
              </a:rPr>
              <a:t>independent variable </a:t>
            </a:r>
            <a:r>
              <a:rPr lang="en-US" dirty="0"/>
              <a:t>and the variable </a:t>
            </a:r>
            <a:r>
              <a:rPr lang="en-US" i="1" dirty="0">
                <a:solidFill>
                  <a:srgbClr val="C0504D"/>
                </a:solidFill>
              </a:rPr>
              <a:t>N</a:t>
            </a:r>
            <a:r>
              <a:rPr lang="en-US" dirty="0">
                <a:solidFill>
                  <a:srgbClr val="C0504D"/>
                </a:solidFill>
              </a:rPr>
              <a:t>(</a:t>
            </a:r>
            <a:r>
              <a:rPr lang="en-US" i="1" dirty="0">
                <a:solidFill>
                  <a:srgbClr val="C0504D"/>
                </a:solidFill>
              </a:rPr>
              <a:t>m</a:t>
            </a:r>
            <a:r>
              <a:rPr lang="en-US" dirty="0">
                <a:solidFill>
                  <a:srgbClr val="C0504D"/>
                </a:solidFill>
              </a:rPr>
              <a:t>)</a:t>
            </a:r>
            <a:r>
              <a:rPr lang="en-US" dirty="0"/>
              <a:t> for the number of quail.</a:t>
            </a:r>
            <a:endParaRPr lang="en-US" b="1" i="1" dirty="0">
              <a:solidFill>
                <a:srgbClr val="000090"/>
              </a:solidFill>
            </a:endParaRPr>
          </a:p>
          <a:p>
            <a:pPr>
              <a:lnSpc>
                <a:spcPct val="250000"/>
              </a:lnSpc>
              <a:spcBef>
                <a:spcPts val="1200"/>
              </a:spcBef>
            </a:pPr>
            <a:r>
              <a:rPr lang="en-US" dirty="0"/>
              <a:t>The inverse is		       				 	which can be</a:t>
            </a:r>
            <a:br>
              <a:rPr lang="en-US" dirty="0"/>
            </a:br>
            <a:r>
              <a:rPr lang="en-US" dirty="0"/>
              <a:t>written							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33714D1-3EA9-6C48-9293-DF4C317D6D87}" type="slidenum">
              <a:rPr lang="en-US" smtClean="0"/>
              <a:pPr>
                <a:defRPr/>
              </a:pPr>
              <a:t>59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Interpreting Logarithmic Models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9898657"/>
              </p:ext>
            </p:extLst>
          </p:nvPr>
        </p:nvGraphicFramePr>
        <p:xfrm>
          <a:off x="2700338" y="3418955"/>
          <a:ext cx="33909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1" name="Equation" r:id="rId3" imgW="3390900" imgH="800100" progId="Equation.DSMT4">
                  <p:embed/>
                </p:oleObj>
              </mc:Choice>
              <mc:Fallback>
                <p:oleObj name="Equation" r:id="rId3" imgW="3390900" imgH="8001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00338" y="3418955"/>
                        <a:ext cx="3390900" cy="800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5757797"/>
              </p:ext>
            </p:extLst>
          </p:nvPr>
        </p:nvGraphicFramePr>
        <p:xfrm>
          <a:off x="1699711" y="4245929"/>
          <a:ext cx="27559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2" name="Equation" r:id="rId5" imgW="2755900" imgH="787400" progId="Equation.DSMT4">
                  <p:embed/>
                </p:oleObj>
              </mc:Choice>
              <mc:Fallback>
                <p:oleObj name="Equation" r:id="rId5" imgW="2755900" imgH="787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699711" y="4245929"/>
                        <a:ext cx="2755900" cy="787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/>
          <p:nvPr/>
        </p:nvSpPr>
        <p:spPr>
          <a:xfrm>
            <a:off x="4468979" y="4123607"/>
            <a:ext cx="400246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250000"/>
              </a:lnSpc>
            </a:pPr>
            <a:r>
              <a:rPr lang="mr-IN" dirty="0">
                <a:latin typeface="Arial"/>
                <a:cs typeface="Arial"/>
              </a:rPr>
              <a:t>or </a:t>
            </a:r>
            <a:r>
              <a:rPr lang="mr-IN" i="1" dirty="0">
                <a:solidFill>
                  <a:schemeClr val="accent2"/>
                </a:solidFill>
                <a:latin typeface="Arial"/>
                <a:cs typeface="Arial"/>
              </a:rPr>
              <a:t>N</a:t>
            </a:r>
            <a:r>
              <a:rPr lang="mr-IN" dirty="0">
                <a:solidFill>
                  <a:schemeClr val="accent2"/>
                </a:solidFill>
                <a:latin typeface="Arial"/>
                <a:cs typeface="Arial"/>
              </a:rPr>
              <a:t>(</a:t>
            </a:r>
            <a:r>
              <a:rPr lang="mr-IN" i="1" dirty="0">
                <a:solidFill>
                  <a:schemeClr val="accent2"/>
                </a:solidFill>
                <a:latin typeface="Arial"/>
                <a:cs typeface="Arial"/>
              </a:rPr>
              <a:t>m</a:t>
            </a:r>
            <a:r>
              <a:rPr lang="mr-IN" dirty="0">
                <a:solidFill>
                  <a:schemeClr val="accent2"/>
                </a:solidFill>
                <a:latin typeface="Arial"/>
                <a:cs typeface="Arial"/>
              </a:rPr>
              <a:t>) = 50 – </a:t>
            </a:r>
            <a:r>
              <a:rPr lang="mr-IN" baseline="30000" dirty="0">
                <a:solidFill>
                  <a:schemeClr val="accent2"/>
                </a:solidFill>
                <a:latin typeface="Arial"/>
                <a:cs typeface="Arial"/>
              </a:rPr>
              <a:t>102.0825 – 0.25</a:t>
            </a:r>
            <a:r>
              <a:rPr lang="mr-IN" i="1" baseline="30000" dirty="0">
                <a:solidFill>
                  <a:schemeClr val="accent2"/>
                </a:solidFill>
                <a:latin typeface="Arial"/>
                <a:cs typeface="Arial"/>
              </a:rPr>
              <a:t>m</a:t>
            </a:r>
            <a:r>
              <a:rPr lang="mr-IN" dirty="0">
                <a:latin typeface="Arial"/>
                <a:cs typeface="Arial"/>
              </a:rPr>
              <a:t>.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7311691" y="4548354"/>
            <a:ext cx="1614487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en-US" sz="9600" dirty="0">
                <a:solidFill>
                  <a:srgbClr val="000090"/>
                </a:solidFill>
                <a:latin typeface="Arial"/>
                <a:ea typeface="Arial"/>
                <a:cs typeface="Arial"/>
                <a:sym typeface="Zapf Dingbats" charset="0"/>
              </a:rPr>
              <a:t>✔</a:t>
            </a:r>
            <a:endParaRPr lang="en-US" sz="9600" dirty="0">
              <a:solidFill>
                <a:srgbClr val="000090"/>
              </a:solidFill>
              <a:latin typeface="Arial"/>
              <a:ea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5071798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04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ubtitle 1"/>
          <p:cNvSpPr txBox="1">
            <a:spLocks/>
          </p:cNvSpPr>
          <p:nvPr/>
        </p:nvSpPr>
        <p:spPr bwMode="auto">
          <a:xfrm>
            <a:off x="592138" y="709504"/>
            <a:ext cx="7961345" cy="5329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marL="457200" indent="-457200"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Arial"/>
                <a:cs typeface="Arial"/>
              </a:rPr>
              <a:t>How does the </a:t>
            </a:r>
            <a:r>
              <a:rPr lang="en-US" dirty="0">
                <a:solidFill>
                  <a:srgbClr val="C0504D"/>
                </a:solidFill>
                <a:latin typeface="Arial"/>
                <a:cs typeface="Arial"/>
              </a:rPr>
              <a:t>growth</a:t>
            </a:r>
            <a:r>
              <a:rPr lang="en-US" dirty="0">
                <a:latin typeface="Arial"/>
                <a:cs typeface="Arial"/>
              </a:rPr>
              <a:t> in the number of users for each technology correlate with the </a:t>
            </a:r>
            <a:r>
              <a:rPr lang="en-US" dirty="0">
                <a:solidFill>
                  <a:srgbClr val="C0504D"/>
                </a:solidFill>
                <a:latin typeface="Arial"/>
                <a:cs typeface="Arial"/>
              </a:rPr>
              <a:t>coefficient</a:t>
            </a:r>
            <a:r>
              <a:rPr lang="en-US" dirty="0">
                <a:latin typeface="Arial"/>
                <a:cs typeface="Arial"/>
              </a:rPr>
              <a:t> of the power in the exponential term of each function?</a:t>
            </a:r>
          </a:p>
          <a:p>
            <a:pPr marL="457200" indent="-457200">
              <a:spcBef>
                <a:spcPts val="18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Arial"/>
                <a:cs typeface="Arial"/>
              </a:rPr>
              <a:t>Write the </a:t>
            </a:r>
            <a:r>
              <a:rPr lang="en-US" dirty="0">
                <a:solidFill>
                  <a:srgbClr val="C0504D"/>
                </a:solidFill>
                <a:latin typeface="Arial"/>
                <a:cs typeface="Arial"/>
              </a:rPr>
              <a:t>inverse logarithmic function </a:t>
            </a:r>
            <a:r>
              <a:rPr lang="en-US" dirty="0">
                <a:latin typeface="Arial"/>
                <a:cs typeface="Arial"/>
              </a:rPr>
              <a:t>of each given exponential function.</a:t>
            </a:r>
          </a:p>
          <a:p>
            <a:pPr marL="457200" indent="-457200">
              <a:spcBef>
                <a:spcPts val="18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Arial"/>
                <a:cs typeface="Arial"/>
              </a:rPr>
              <a:t>How do the </a:t>
            </a:r>
            <a:r>
              <a:rPr lang="en-US" dirty="0">
                <a:solidFill>
                  <a:srgbClr val="C0504D"/>
                </a:solidFill>
                <a:latin typeface="Arial"/>
                <a:cs typeface="Arial"/>
              </a:rPr>
              <a:t>terms </a:t>
            </a:r>
            <a:r>
              <a:rPr lang="en-US" dirty="0">
                <a:latin typeface="Arial"/>
                <a:cs typeface="Arial"/>
              </a:rPr>
              <a:t>in the logarithmic functions </a:t>
            </a:r>
            <a:r>
              <a:rPr lang="en-US" dirty="0">
                <a:solidFill>
                  <a:srgbClr val="C0504D"/>
                </a:solidFill>
                <a:latin typeface="Arial"/>
                <a:cs typeface="Arial"/>
              </a:rPr>
              <a:t>compare</a:t>
            </a:r>
            <a:r>
              <a:rPr lang="en-US" dirty="0">
                <a:latin typeface="Arial"/>
                <a:cs typeface="Arial"/>
              </a:rPr>
              <a:t> in relation to the </a:t>
            </a:r>
            <a:r>
              <a:rPr lang="en-US" dirty="0">
                <a:solidFill>
                  <a:srgbClr val="C0504D"/>
                </a:solidFill>
                <a:latin typeface="Arial"/>
                <a:cs typeface="Arial"/>
              </a:rPr>
              <a:t>exponential growth </a:t>
            </a:r>
            <a:r>
              <a:rPr lang="en-US" dirty="0">
                <a:latin typeface="Arial"/>
                <a:cs typeface="Arial"/>
              </a:rPr>
              <a:t>of each technology?</a:t>
            </a:r>
          </a:p>
          <a:p>
            <a:pPr marL="457200" indent="-457200">
              <a:spcBef>
                <a:spcPts val="18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Arial"/>
                <a:cs typeface="Arial"/>
              </a:rPr>
              <a:t>How can the logarithmic functions describe the </a:t>
            </a:r>
            <a:r>
              <a:rPr lang="en-US" dirty="0">
                <a:solidFill>
                  <a:srgbClr val="C0504D"/>
                </a:solidFill>
                <a:latin typeface="Arial"/>
                <a:cs typeface="Arial"/>
              </a:rPr>
              <a:t>growth</a:t>
            </a:r>
            <a:r>
              <a:rPr lang="en-US" dirty="0">
                <a:latin typeface="Arial"/>
                <a:cs typeface="Arial"/>
              </a:rPr>
              <a:t> of each technology?</a:t>
            </a:r>
            <a:endParaRPr lang="en-US" dirty="0">
              <a:latin typeface="Arial"/>
              <a:ea typeface="Arial"/>
              <a:cs typeface="Arial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F92D9DB-6622-9646-BC27-5F8D490800CF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lvl="0"/>
            <a:r>
              <a:rPr lang="en-US" dirty="0">
                <a:solidFill>
                  <a:srgbClr val="000000"/>
                </a:solidFill>
              </a:rPr>
              <a:t>Interpreting Logarithmic Models</a:t>
            </a:r>
          </a:p>
        </p:txBody>
      </p:sp>
    </p:spTree>
    <p:extLst>
      <p:ext uri="{BB962C8B-B14F-4D97-AF65-F5344CB8AC3E}">
        <p14:creationId xmlns:p14="http://schemas.microsoft.com/office/powerpoint/2010/main" val="2947773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41350" y="702310"/>
            <a:ext cx="8071954" cy="4997450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14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n-US" b="1" dirty="0">
                <a:solidFill>
                  <a:srgbClr val="660066"/>
                </a:solidFill>
              </a:rPr>
              <a:t>How does the growth in the number of users for each technology correlate with the coefficient of the power in the exponential term of each function?</a:t>
            </a:r>
          </a:p>
          <a:p>
            <a:pPr marL="800100" lvl="1" indent="-342900" algn="l">
              <a:lnSpc>
                <a:spcPct val="114000"/>
              </a:lnSpc>
              <a:spcBef>
                <a:spcPts val="1800"/>
              </a:spcBef>
              <a:buFont typeface="Arial"/>
              <a:buChar char="•"/>
            </a:pPr>
            <a:r>
              <a:rPr lang="en-US" dirty="0">
                <a:solidFill>
                  <a:schemeClr val="tx1"/>
                </a:solidFill>
              </a:rPr>
              <a:t>As the coefficient of the power of </a:t>
            </a:r>
            <a:r>
              <a:rPr lang="en-US" i="1" dirty="0">
                <a:solidFill>
                  <a:schemeClr val="accent2"/>
                </a:solidFill>
              </a:rPr>
              <a:t>e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C0504D"/>
                </a:solidFill>
              </a:rPr>
              <a:t>decreases</a:t>
            </a:r>
            <a:r>
              <a:rPr lang="en-US" dirty="0">
                <a:solidFill>
                  <a:schemeClr val="tx1"/>
                </a:solidFill>
              </a:rPr>
              <a:t>,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the </a:t>
            </a:r>
            <a:r>
              <a:rPr lang="en-US" dirty="0">
                <a:solidFill>
                  <a:srgbClr val="C0504D"/>
                </a:solidFill>
              </a:rPr>
              <a:t>growth</a:t>
            </a:r>
            <a:r>
              <a:rPr lang="en-US" dirty="0">
                <a:solidFill>
                  <a:schemeClr val="tx1"/>
                </a:solidFill>
              </a:rPr>
              <a:t> of the number of users </a:t>
            </a:r>
            <a:r>
              <a:rPr lang="en-US" dirty="0">
                <a:solidFill>
                  <a:srgbClr val="C0504D"/>
                </a:solidFill>
              </a:rPr>
              <a:t>decreases</a:t>
            </a:r>
            <a:r>
              <a:rPr lang="en-US" dirty="0">
                <a:solidFill>
                  <a:schemeClr val="tx1"/>
                </a:solidFill>
              </a:rPr>
              <a:t> for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any given year </a:t>
            </a:r>
            <a:r>
              <a:rPr lang="en-US" i="1" dirty="0">
                <a:solidFill>
                  <a:srgbClr val="C0504D"/>
                </a:solidFill>
              </a:rPr>
              <a:t>t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  <a:p>
            <a:pPr lvl="6" algn="l">
              <a:lnSpc>
                <a:spcPct val="150000"/>
              </a:lnSpc>
            </a:pPr>
            <a:endParaRPr lang="en-US" sz="2400" dirty="0">
              <a:solidFill>
                <a:srgbClr val="660066"/>
              </a:solidFill>
              <a:latin typeface="Arial"/>
              <a:cs typeface="Arial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2CF5185-EBA8-1B4D-852A-C795CC4844D5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lvl="0"/>
            <a:r>
              <a:rPr lang="en-US" dirty="0">
                <a:solidFill>
                  <a:srgbClr val="000000"/>
                </a:solidFill>
              </a:rPr>
              <a:t>Interpreting Logarithmic Models</a:t>
            </a:r>
          </a:p>
        </p:txBody>
      </p:sp>
    </p:spTree>
    <p:extLst>
      <p:ext uri="{BB962C8B-B14F-4D97-AF65-F5344CB8AC3E}">
        <p14:creationId xmlns:p14="http://schemas.microsoft.com/office/powerpoint/2010/main" val="2701880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41350" y="641350"/>
            <a:ext cx="8071954" cy="4997450"/>
          </a:xfrm>
        </p:spPr>
        <p:txBody>
          <a:bodyPr>
            <a:normAutofit/>
          </a:bodyPr>
          <a:lstStyle/>
          <a:p>
            <a:pPr lvl="1" algn="l"/>
            <a:r>
              <a:rPr lang="en-US" dirty="0">
                <a:solidFill>
                  <a:schemeClr val="tx1"/>
                </a:solidFill>
              </a:rPr>
              <a:t>For example, the social media website users outnumber the smartphone users after 3 years, because </a:t>
            </a:r>
          </a:p>
          <a:p>
            <a:pPr lvl="1" algn="l"/>
            <a:endParaRPr lang="en-US" dirty="0">
              <a:solidFill>
                <a:schemeClr val="tx1"/>
              </a:solidFill>
            </a:endParaRPr>
          </a:p>
          <a:p>
            <a:pPr lvl="1" algn="l"/>
            <a:r>
              <a:rPr lang="en-US" i="1" dirty="0">
                <a:solidFill>
                  <a:schemeClr val="tx1"/>
                </a:solidFill>
              </a:rPr>
              <a:t>f</a:t>
            </a:r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en-US" dirty="0">
                <a:solidFill>
                  <a:srgbClr val="0000FF"/>
                </a:solidFill>
              </a:rPr>
              <a:t>3</a:t>
            </a:r>
            <a:r>
              <a:rPr lang="en-US" dirty="0">
                <a:solidFill>
                  <a:schemeClr val="tx1"/>
                </a:solidFill>
              </a:rPr>
              <a:t>) = </a:t>
            </a:r>
            <a:r>
              <a:rPr lang="en-US" i="1" dirty="0">
                <a:solidFill>
                  <a:schemeClr val="tx1"/>
                </a:solidFill>
              </a:rPr>
              <a:t>e</a:t>
            </a:r>
            <a:r>
              <a:rPr lang="en-US" baseline="30000" dirty="0">
                <a:solidFill>
                  <a:srgbClr val="0000FF"/>
                </a:solidFill>
              </a:rPr>
              <a:t>3</a:t>
            </a:r>
            <a:r>
              <a:rPr lang="en-US" dirty="0">
                <a:solidFill>
                  <a:schemeClr val="tx1"/>
                </a:solidFill>
              </a:rPr>
              <a:t> – 1</a:t>
            </a:r>
          </a:p>
          <a:p>
            <a:pPr lvl="1" algn="l">
              <a:spcBef>
                <a:spcPts val="900"/>
              </a:spcBef>
            </a:pPr>
            <a:r>
              <a:rPr lang="en-US" dirty="0">
                <a:solidFill>
                  <a:schemeClr val="tx1"/>
                </a:solidFill>
              </a:rPr>
              <a:t>	and</a:t>
            </a:r>
          </a:p>
          <a:p>
            <a:pPr lvl="1" algn="l">
              <a:spcBef>
                <a:spcPts val="900"/>
              </a:spcBef>
            </a:pPr>
            <a:r>
              <a:rPr lang="en-US" i="1" dirty="0">
                <a:solidFill>
                  <a:schemeClr val="tx1"/>
                </a:solidFill>
              </a:rPr>
              <a:t>g</a:t>
            </a:r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en-US" dirty="0">
                <a:solidFill>
                  <a:srgbClr val="0000FF"/>
                </a:solidFill>
              </a:rPr>
              <a:t>3</a:t>
            </a:r>
            <a:r>
              <a:rPr lang="en-US" dirty="0">
                <a:solidFill>
                  <a:schemeClr val="tx1"/>
                </a:solidFill>
              </a:rPr>
              <a:t>) = </a:t>
            </a:r>
            <a:r>
              <a:rPr lang="en-US" i="1" dirty="0">
                <a:solidFill>
                  <a:schemeClr val="tx1"/>
                </a:solidFill>
              </a:rPr>
              <a:t>e</a:t>
            </a:r>
            <a:r>
              <a:rPr lang="en-US" i="1" baseline="30000" dirty="0">
                <a:solidFill>
                  <a:schemeClr val="tx1"/>
                </a:solidFill>
              </a:rPr>
              <a:t> </a:t>
            </a:r>
            <a:r>
              <a:rPr lang="en-US" baseline="30000" dirty="0">
                <a:solidFill>
                  <a:schemeClr val="tx1"/>
                </a:solidFill>
              </a:rPr>
              <a:t>0.5(</a:t>
            </a:r>
            <a:r>
              <a:rPr lang="en-US" baseline="30000" dirty="0">
                <a:solidFill>
                  <a:srgbClr val="0000FF"/>
                </a:solidFill>
              </a:rPr>
              <a:t>3</a:t>
            </a:r>
            <a:r>
              <a:rPr lang="en-US" baseline="30000" dirty="0">
                <a:solidFill>
                  <a:schemeClr val="tx1"/>
                </a:solidFill>
              </a:rPr>
              <a:t>)</a:t>
            </a:r>
            <a:r>
              <a:rPr lang="en-US" dirty="0">
                <a:solidFill>
                  <a:schemeClr val="tx1"/>
                </a:solidFill>
              </a:rPr>
              <a:t> – 1 </a:t>
            </a:r>
          </a:p>
          <a:p>
            <a:pPr lvl="2" algn="l">
              <a:spcBef>
                <a:spcPts val="900"/>
              </a:spcBef>
            </a:pPr>
            <a:r>
              <a:rPr lang="en-US" dirty="0">
                <a:solidFill>
                  <a:schemeClr val="tx1"/>
                </a:solidFill>
              </a:rPr>
              <a:t>  = </a:t>
            </a:r>
            <a:r>
              <a:rPr lang="en-US" i="1" dirty="0">
                <a:solidFill>
                  <a:schemeClr val="tx1"/>
                </a:solidFill>
              </a:rPr>
              <a:t>e</a:t>
            </a:r>
            <a:r>
              <a:rPr lang="en-US" baseline="30000" dirty="0">
                <a:solidFill>
                  <a:srgbClr val="0000FF"/>
                </a:solidFill>
              </a:rPr>
              <a:t>1.5</a:t>
            </a:r>
            <a:r>
              <a:rPr lang="en-US" dirty="0">
                <a:solidFill>
                  <a:schemeClr val="tx1"/>
                </a:solidFill>
              </a:rPr>
              <a:t> – 1. </a:t>
            </a:r>
          </a:p>
          <a:p>
            <a:pPr lvl="1" algn="l"/>
            <a:endParaRPr lang="en-US" i="1" dirty="0">
              <a:solidFill>
                <a:schemeClr val="tx1"/>
              </a:solidFill>
            </a:endParaRPr>
          </a:p>
          <a:p>
            <a:pPr lvl="1" algn="l"/>
            <a:r>
              <a:rPr lang="en-US" i="1" dirty="0">
                <a:solidFill>
                  <a:schemeClr val="accent2"/>
                </a:solidFill>
              </a:rPr>
              <a:t>f</a:t>
            </a:r>
            <a:r>
              <a:rPr lang="en-US" dirty="0">
                <a:solidFill>
                  <a:schemeClr val="accent2"/>
                </a:solidFill>
              </a:rPr>
              <a:t>(3) &gt; </a:t>
            </a:r>
            <a:r>
              <a:rPr lang="en-US" i="1" dirty="0">
                <a:solidFill>
                  <a:schemeClr val="accent2"/>
                </a:solidFill>
              </a:rPr>
              <a:t>g</a:t>
            </a:r>
            <a:r>
              <a:rPr lang="en-US" dirty="0">
                <a:solidFill>
                  <a:schemeClr val="accent2"/>
                </a:solidFill>
              </a:rPr>
              <a:t>(3) </a:t>
            </a:r>
            <a:r>
              <a:rPr lang="en-US" dirty="0">
                <a:solidFill>
                  <a:schemeClr val="tx1"/>
                </a:solidFill>
              </a:rPr>
              <a:t>because </a:t>
            </a:r>
            <a:r>
              <a:rPr lang="en-US" i="1" dirty="0">
                <a:solidFill>
                  <a:srgbClr val="C0504D"/>
                </a:solidFill>
              </a:rPr>
              <a:t>e</a:t>
            </a:r>
            <a:r>
              <a:rPr lang="en-US" baseline="30000" dirty="0">
                <a:solidFill>
                  <a:srgbClr val="C0504D"/>
                </a:solidFill>
              </a:rPr>
              <a:t>3</a:t>
            </a:r>
            <a:r>
              <a:rPr lang="en-US" dirty="0">
                <a:solidFill>
                  <a:srgbClr val="C0504D"/>
                </a:solidFill>
              </a:rPr>
              <a:t> &gt; </a:t>
            </a:r>
            <a:r>
              <a:rPr lang="en-US" i="1" dirty="0">
                <a:solidFill>
                  <a:srgbClr val="C0504D"/>
                </a:solidFill>
              </a:rPr>
              <a:t>e</a:t>
            </a:r>
            <a:r>
              <a:rPr lang="en-US" baseline="30000" dirty="0">
                <a:solidFill>
                  <a:srgbClr val="C0504D"/>
                </a:solidFill>
              </a:rPr>
              <a:t>1.5</a:t>
            </a:r>
            <a:endParaRPr lang="en-US" sz="2400" dirty="0">
              <a:solidFill>
                <a:srgbClr val="C0504D"/>
              </a:solidFill>
            </a:endParaRPr>
          </a:p>
          <a:p>
            <a:pPr lvl="6" algn="l">
              <a:lnSpc>
                <a:spcPct val="150000"/>
              </a:lnSpc>
            </a:pPr>
            <a:endParaRPr lang="en-US" sz="2400" dirty="0">
              <a:solidFill>
                <a:srgbClr val="660066"/>
              </a:solidFill>
              <a:latin typeface="Arial"/>
              <a:cs typeface="Arial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2CF5185-EBA8-1B4D-852A-C795CC4844D5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lvl="0"/>
            <a:r>
              <a:rPr lang="en-US" dirty="0">
                <a:solidFill>
                  <a:srgbClr val="000000"/>
                </a:solidFill>
              </a:rPr>
              <a:t>Interpreting Logarithmic Models</a:t>
            </a:r>
          </a:p>
        </p:txBody>
      </p:sp>
    </p:spTree>
    <p:extLst>
      <p:ext uri="{BB962C8B-B14F-4D97-AF65-F5344CB8AC3E}">
        <p14:creationId xmlns:p14="http://schemas.microsoft.com/office/powerpoint/2010/main" val="4128727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41350" y="641349"/>
            <a:ext cx="7854950" cy="5255867"/>
          </a:xfrm>
        </p:spPr>
        <p:txBody>
          <a:bodyPr/>
          <a:lstStyle/>
          <a:p>
            <a:pPr marL="457200" indent="-457200">
              <a:lnSpc>
                <a:spcPct val="110000"/>
              </a:lnSpc>
              <a:spcAft>
                <a:spcPts val="1200"/>
              </a:spcAft>
              <a:buFont typeface="+mj-lt"/>
              <a:buAutoNum type="arabicPeriod" startAt="2"/>
            </a:pPr>
            <a:r>
              <a:rPr lang="en-US" b="1" dirty="0">
                <a:solidFill>
                  <a:srgbClr val="660066"/>
                </a:solidFill>
              </a:rPr>
              <a:t>Write the inverse logarithmic function of each given exponential function.</a:t>
            </a:r>
          </a:p>
          <a:p>
            <a:pPr marL="800100" lvl="1" indent="-342900" algn="l">
              <a:lnSpc>
                <a:spcPct val="140000"/>
              </a:lnSpc>
              <a:buFont typeface="Arial"/>
              <a:buChar char="•"/>
            </a:pPr>
            <a:r>
              <a:rPr lang="en-US" dirty="0">
                <a:solidFill>
                  <a:schemeClr val="tx1"/>
                </a:solidFill>
              </a:rPr>
              <a:t>For </a:t>
            </a:r>
            <a:r>
              <a:rPr lang="en-US" i="1" dirty="0">
                <a:solidFill>
                  <a:schemeClr val="tx1"/>
                </a:solidFill>
              </a:rPr>
              <a:t>f </a:t>
            </a:r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en-US" i="1" dirty="0">
                <a:solidFill>
                  <a:schemeClr val="tx1"/>
                </a:solidFill>
              </a:rPr>
              <a:t>t</a:t>
            </a:r>
            <a:r>
              <a:rPr lang="en-US" dirty="0">
                <a:solidFill>
                  <a:schemeClr val="tx1"/>
                </a:solidFill>
              </a:rPr>
              <a:t>), </a:t>
            </a:r>
          </a:p>
          <a:p>
            <a:pPr lvl="1" algn="l">
              <a:lnSpc>
                <a:spcPct val="140000"/>
              </a:lnSpc>
            </a:pPr>
            <a:r>
              <a:rPr lang="en-US" i="1" dirty="0">
                <a:solidFill>
                  <a:schemeClr val="tx1"/>
                </a:solidFill>
              </a:rPr>
              <a:t>	</a:t>
            </a:r>
            <a:r>
              <a:rPr lang="en-US" i="1" dirty="0">
                <a:solidFill>
                  <a:srgbClr val="C0504D"/>
                </a:solidFill>
              </a:rPr>
              <a:t>f </a:t>
            </a:r>
            <a:r>
              <a:rPr lang="en-US" dirty="0">
                <a:solidFill>
                  <a:srgbClr val="C0504D"/>
                </a:solidFill>
              </a:rPr>
              <a:t>(</a:t>
            </a:r>
            <a:r>
              <a:rPr lang="en-US" i="1" dirty="0">
                <a:solidFill>
                  <a:srgbClr val="C0504D"/>
                </a:solidFill>
              </a:rPr>
              <a:t>t</a:t>
            </a:r>
            <a:r>
              <a:rPr lang="en-US" dirty="0">
                <a:solidFill>
                  <a:srgbClr val="C0504D"/>
                </a:solidFill>
              </a:rPr>
              <a:t>) = </a:t>
            </a:r>
            <a:r>
              <a:rPr lang="en-US" i="1" dirty="0">
                <a:solidFill>
                  <a:srgbClr val="C0504D"/>
                </a:solidFill>
              </a:rPr>
              <a:t>e</a:t>
            </a:r>
            <a:r>
              <a:rPr lang="en-US" i="1" baseline="30000" dirty="0">
                <a:solidFill>
                  <a:srgbClr val="C0504D"/>
                </a:solidFill>
              </a:rPr>
              <a:t>t</a:t>
            </a:r>
            <a:r>
              <a:rPr lang="en-US" i="1" dirty="0">
                <a:solidFill>
                  <a:srgbClr val="C0504D"/>
                </a:solidFill>
              </a:rPr>
              <a:t> </a:t>
            </a:r>
            <a:r>
              <a:rPr lang="en-US" dirty="0">
                <a:solidFill>
                  <a:srgbClr val="C0504D"/>
                </a:solidFill>
              </a:rPr>
              <a:t>– 1</a:t>
            </a:r>
            <a:r>
              <a:rPr lang="en-US" dirty="0">
                <a:solidFill>
                  <a:schemeClr val="tx1"/>
                </a:solidFill>
              </a:rPr>
              <a:t>, so </a:t>
            </a:r>
            <a:r>
              <a:rPr lang="en-US" i="1" dirty="0">
                <a:solidFill>
                  <a:srgbClr val="C0504D"/>
                </a:solidFill>
              </a:rPr>
              <a:t>f</a:t>
            </a:r>
            <a:r>
              <a:rPr lang="en-US" dirty="0">
                <a:solidFill>
                  <a:srgbClr val="C0504D"/>
                </a:solidFill>
              </a:rPr>
              <a:t>(</a:t>
            </a:r>
            <a:r>
              <a:rPr lang="en-US" i="1" dirty="0">
                <a:solidFill>
                  <a:srgbClr val="C0504D"/>
                </a:solidFill>
              </a:rPr>
              <a:t>t</a:t>
            </a:r>
            <a:r>
              <a:rPr lang="en-US" dirty="0">
                <a:solidFill>
                  <a:srgbClr val="C0504D"/>
                </a:solidFill>
              </a:rPr>
              <a:t>) + 1 = </a:t>
            </a:r>
            <a:r>
              <a:rPr lang="en-US" i="1" dirty="0">
                <a:solidFill>
                  <a:srgbClr val="C0504D"/>
                </a:solidFill>
              </a:rPr>
              <a:t>e</a:t>
            </a:r>
            <a:r>
              <a:rPr lang="en-US" i="1" baseline="30000" dirty="0">
                <a:solidFill>
                  <a:srgbClr val="C0504D"/>
                </a:solidFill>
              </a:rPr>
              <a:t>t</a:t>
            </a:r>
            <a:r>
              <a:rPr lang="en-US" dirty="0">
                <a:solidFill>
                  <a:schemeClr val="tx1"/>
                </a:solidFill>
              </a:rPr>
              <a:t>, which means that           	</a:t>
            </a:r>
            <a:r>
              <a:rPr lang="en-US" dirty="0">
                <a:solidFill>
                  <a:srgbClr val="C0504D"/>
                </a:solidFill>
              </a:rPr>
              <a:t>ln [</a:t>
            </a:r>
            <a:r>
              <a:rPr lang="en-US" i="1" dirty="0">
                <a:solidFill>
                  <a:srgbClr val="C0504D"/>
                </a:solidFill>
              </a:rPr>
              <a:t>f</a:t>
            </a:r>
            <a:r>
              <a:rPr lang="en-US" dirty="0">
                <a:solidFill>
                  <a:srgbClr val="C0504D"/>
                </a:solidFill>
              </a:rPr>
              <a:t>(</a:t>
            </a:r>
            <a:r>
              <a:rPr lang="en-US" i="1" dirty="0">
                <a:solidFill>
                  <a:srgbClr val="C0504D"/>
                </a:solidFill>
              </a:rPr>
              <a:t>t</a:t>
            </a:r>
            <a:r>
              <a:rPr lang="en-US" dirty="0">
                <a:solidFill>
                  <a:srgbClr val="C0504D"/>
                </a:solidFill>
              </a:rPr>
              <a:t>) + 1] = </a:t>
            </a:r>
            <a:r>
              <a:rPr lang="en-US" i="1" dirty="0">
                <a:solidFill>
                  <a:srgbClr val="C0504D"/>
                </a:solidFill>
              </a:rPr>
              <a:t>t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  <a:p>
            <a:pPr marL="800100" lvl="1" indent="-342900" algn="l">
              <a:lnSpc>
                <a:spcPct val="110000"/>
              </a:lnSpc>
              <a:spcBef>
                <a:spcPts val="1800"/>
              </a:spcBef>
              <a:buFont typeface="Arial"/>
              <a:buChar char="•"/>
            </a:pPr>
            <a:r>
              <a:rPr lang="en-US" dirty="0">
                <a:solidFill>
                  <a:schemeClr val="tx1"/>
                </a:solidFill>
              </a:rPr>
              <a:t>Switch the variables and change </a:t>
            </a:r>
            <a:r>
              <a:rPr lang="en-US" i="1" dirty="0">
                <a:solidFill>
                  <a:srgbClr val="C0504D"/>
                </a:solidFill>
              </a:rPr>
              <a:t>f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to </a:t>
            </a:r>
            <a:r>
              <a:rPr lang="en-US" i="1" dirty="0">
                <a:solidFill>
                  <a:srgbClr val="C0504D"/>
                </a:solidFill>
              </a:rPr>
              <a:t>f </a:t>
            </a:r>
            <a:r>
              <a:rPr lang="en-US" baseline="30000" dirty="0">
                <a:solidFill>
                  <a:srgbClr val="C0504D"/>
                </a:solidFill>
              </a:rPr>
              <a:t>–1</a:t>
            </a:r>
            <a:r>
              <a:rPr lang="en-US" dirty="0">
                <a:solidFill>
                  <a:schemeClr val="tx1"/>
                </a:solidFill>
              </a:rPr>
              <a:t> and </a:t>
            </a:r>
            <a:r>
              <a:rPr lang="en-US" i="1" dirty="0">
                <a:solidFill>
                  <a:srgbClr val="C0504D"/>
                </a:solidFill>
              </a:rPr>
              <a:t>t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to </a:t>
            </a:r>
            <a:r>
              <a:rPr lang="en-US" i="1" dirty="0">
                <a:solidFill>
                  <a:srgbClr val="C0504D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, where </a:t>
            </a:r>
            <a:r>
              <a:rPr lang="en-US" i="1" dirty="0">
                <a:solidFill>
                  <a:srgbClr val="C0504D"/>
                </a:solidFill>
              </a:rPr>
              <a:t>n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is the number of users measured in millions:</a:t>
            </a:r>
          </a:p>
          <a:p>
            <a:pPr lvl="2" algn="l"/>
            <a:r>
              <a:rPr lang="de-DE" dirty="0">
                <a:solidFill>
                  <a:schemeClr val="tx1"/>
                </a:solidFill>
              </a:rPr>
              <a:t>	</a:t>
            </a:r>
            <a:r>
              <a:rPr lang="de-DE" dirty="0">
                <a:solidFill>
                  <a:srgbClr val="C0504D"/>
                </a:solidFill>
              </a:rPr>
              <a:t>ln (</a:t>
            </a:r>
            <a:r>
              <a:rPr lang="de-DE" i="1" dirty="0" err="1">
                <a:solidFill>
                  <a:srgbClr val="C0504D"/>
                </a:solidFill>
              </a:rPr>
              <a:t>n</a:t>
            </a:r>
            <a:r>
              <a:rPr lang="de-DE" i="1" dirty="0">
                <a:solidFill>
                  <a:srgbClr val="C0504D"/>
                </a:solidFill>
              </a:rPr>
              <a:t> </a:t>
            </a:r>
            <a:r>
              <a:rPr lang="de-DE" dirty="0">
                <a:solidFill>
                  <a:srgbClr val="C0504D"/>
                </a:solidFill>
              </a:rPr>
              <a:t>+ 1) = </a:t>
            </a:r>
            <a:r>
              <a:rPr lang="de-DE" i="1" dirty="0">
                <a:solidFill>
                  <a:srgbClr val="C0504D"/>
                </a:solidFill>
              </a:rPr>
              <a:t>f </a:t>
            </a:r>
            <a:r>
              <a:rPr lang="de-DE" baseline="30000" dirty="0">
                <a:solidFill>
                  <a:srgbClr val="C0504D"/>
                </a:solidFill>
              </a:rPr>
              <a:t>–1</a:t>
            </a:r>
            <a:r>
              <a:rPr lang="de-DE" dirty="0">
                <a:solidFill>
                  <a:srgbClr val="C0504D"/>
                </a:solidFill>
              </a:rPr>
              <a:t>(</a:t>
            </a:r>
            <a:r>
              <a:rPr lang="de-DE" i="1" dirty="0" err="1">
                <a:solidFill>
                  <a:srgbClr val="C0504D"/>
                </a:solidFill>
              </a:rPr>
              <a:t>n</a:t>
            </a:r>
            <a:r>
              <a:rPr lang="de-DE" dirty="0">
                <a:solidFill>
                  <a:srgbClr val="C0504D"/>
                </a:solidFill>
              </a:rPr>
              <a:t>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2CF5185-EBA8-1B4D-852A-C795CC4844D5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lvl="0"/>
            <a:r>
              <a:rPr lang="en-US" dirty="0">
                <a:solidFill>
                  <a:srgbClr val="000000"/>
                </a:solidFill>
              </a:rPr>
              <a:t>Interpreting Logarithmic Models</a:t>
            </a:r>
          </a:p>
        </p:txBody>
      </p:sp>
    </p:spTree>
    <p:extLst>
      <p:ext uri="{BB962C8B-B14F-4D97-AF65-F5344CB8AC3E}">
        <p14:creationId xmlns:p14="http://schemas.microsoft.com/office/powerpoint/2010/main" val="4036691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Enhanced Instruction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16212</TotalTime>
  <Words>4248</Words>
  <Application>Microsoft Office PowerPoint</Application>
  <PresentationFormat>On-screen Show (4:3)</PresentationFormat>
  <Paragraphs>399</Paragraphs>
  <Slides>59</Slides>
  <Notes>23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59</vt:i4>
      </vt:variant>
    </vt:vector>
  </HeadingPairs>
  <TitlesOfParts>
    <vt:vector size="65" baseType="lpstr">
      <vt:lpstr>Arial</vt:lpstr>
      <vt:lpstr>Calibri</vt:lpstr>
      <vt:lpstr>Myriad Pro</vt:lpstr>
      <vt:lpstr>Wingdings</vt:lpstr>
      <vt:lpstr>Enhanced Instruction template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>Walch Education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Walch Education</dc:creator>
  <cp:keywords/>
  <dc:description/>
  <cp:lastModifiedBy>Mary Donlan</cp:lastModifiedBy>
  <cp:revision>475</cp:revision>
  <dcterms:created xsi:type="dcterms:W3CDTF">2012-02-22T19:14:19Z</dcterms:created>
  <dcterms:modified xsi:type="dcterms:W3CDTF">2022-02-24T19:15:40Z</dcterms:modified>
  <cp:category/>
</cp:coreProperties>
</file>