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506" r:id="rId2"/>
    <p:sldId id="513" r:id="rId3"/>
    <p:sldId id="512" r:id="rId4"/>
    <p:sldId id="507" r:id="rId5"/>
    <p:sldId id="508" r:id="rId6"/>
    <p:sldId id="509" r:id="rId7"/>
    <p:sldId id="510" r:id="rId8"/>
    <p:sldId id="511" r:id="rId9"/>
    <p:sldId id="514" r:id="rId10"/>
    <p:sldId id="256" r:id="rId11"/>
    <p:sldId id="434" r:id="rId12"/>
    <p:sldId id="482" r:id="rId13"/>
    <p:sldId id="515" r:id="rId14"/>
    <p:sldId id="503" r:id="rId15"/>
    <p:sldId id="483" r:id="rId16"/>
    <p:sldId id="484" r:id="rId17"/>
    <p:sldId id="516" r:id="rId18"/>
    <p:sldId id="485" r:id="rId19"/>
    <p:sldId id="486" r:id="rId20"/>
    <p:sldId id="487" r:id="rId21"/>
    <p:sldId id="517" r:id="rId22"/>
    <p:sldId id="488" r:id="rId23"/>
    <p:sldId id="489" r:id="rId24"/>
    <p:sldId id="490" r:id="rId25"/>
    <p:sldId id="491" r:id="rId26"/>
    <p:sldId id="518" r:id="rId27"/>
    <p:sldId id="290" r:id="rId28"/>
    <p:sldId id="294" r:id="rId29"/>
    <p:sldId id="519" r:id="rId30"/>
    <p:sldId id="296" r:id="rId31"/>
    <p:sldId id="467" r:id="rId32"/>
    <p:sldId id="473" r:id="rId33"/>
    <p:sldId id="474" r:id="rId34"/>
    <p:sldId id="492" r:id="rId35"/>
    <p:sldId id="520" r:id="rId36"/>
    <p:sldId id="493" r:id="rId37"/>
    <p:sldId id="494" r:id="rId38"/>
    <p:sldId id="496" r:id="rId39"/>
    <p:sldId id="495" r:id="rId40"/>
    <p:sldId id="521" r:id="rId41"/>
    <p:sldId id="462" r:id="rId42"/>
    <p:sldId id="475" r:id="rId43"/>
    <p:sldId id="522" r:id="rId44"/>
    <p:sldId id="523" r:id="rId45"/>
    <p:sldId id="478" r:id="rId46"/>
    <p:sldId id="524" r:id="rId47"/>
    <p:sldId id="525" r:id="rId48"/>
    <p:sldId id="479" r:id="rId49"/>
    <p:sldId id="499" r:id="rId50"/>
    <p:sldId id="500" r:id="rId51"/>
    <p:sldId id="501" r:id="rId52"/>
    <p:sldId id="480" r:id="rId53"/>
    <p:sldId id="526" r:id="rId54"/>
    <p:sldId id="502" r:id="rId55"/>
    <p:sldId id="527" r:id="rId56"/>
    <p:sldId id="481" r:id="rId57"/>
    <p:sldId id="528" r:id="rId58"/>
    <p:sldId id="529" r:id="rId59"/>
    <p:sldId id="530" r:id="rId60"/>
    <p:sldId id="531" r:id="rId61"/>
    <p:sldId id="532" r:id="rId62"/>
    <p:sldId id="533" r:id="rId63"/>
    <p:sldId id="534" r:id="rId64"/>
    <p:sldId id="535" r:id="rId65"/>
    <p:sldId id="536" r:id="rId66"/>
    <p:sldId id="537" r:id="rId67"/>
    <p:sldId id="538" r:id="rId68"/>
    <p:sldId id="539" r:id="rId69"/>
    <p:sldId id="540" r:id="rId70"/>
    <p:sldId id="541" r:id="rId71"/>
    <p:sldId id="543" r:id="rId72"/>
    <p:sldId id="542" r:id="rId73"/>
    <p:sldId id="544" r:id="rId74"/>
    <p:sldId id="545" r:id="rId75"/>
    <p:sldId id="546" r:id="rId76"/>
    <p:sldId id="547" r:id="rId77"/>
    <p:sldId id="548" r:id="rId78"/>
    <p:sldId id="549" r:id="rId79"/>
    <p:sldId id="550" r:id="rId80"/>
    <p:sldId id="551" r:id="rId81"/>
    <p:sldId id="552" r:id="rId8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5" autoAdjust="0"/>
    <p:restoredTop sz="91486" autoAdjust="0"/>
  </p:normalViewPr>
  <p:slideViewPr>
    <p:cSldViewPr snapToGrid="0" snapToObjects="1" showGuides="1">
      <p:cViewPr varScale="1">
        <p:scale>
          <a:sx n="67" d="100"/>
          <a:sy n="67" d="100"/>
        </p:scale>
        <p:origin x="414" y="72"/>
      </p:cViewPr>
      <p:guideLst>
        <p:guide orient="horz" pos="1656"/>
        <p:guide pos="1920"/>
      </p:guideLst>
    </p:cSldViewPr>
  </p:slideViewPr>
  <p:outlineViewPr>
    <p:cViewPr>
      <p:scale>
        <a:sx n="33" d="100"/>
        <a:sy n="33" d="100"/>
      </p:scale>
      <p:origin x="0" y="16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D5EDD0BC-854B-5546-A8FF-AF6B249B6AF5}" type="datetimeFigureOut">
              <a:rPr lang="en-US">
                <a:latin typeface="Arial"/>
                <a:ea typeface="Arial"/>
                <a:cs typeface="Arial"/>
              </a:rPr>
              <a:pPr>
                <a:defRPr/>
              </a:pPr>
              <a:t>2/24/2022</a:t>
            </a:fld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892397C2-5B49-104A-B1D7-DDE182C52C34}" type="slidenum">
              <a:rPr lang="en-US">
                <a:latin typeface="Arial"/>
                <a:ea typeface="Arial"/>
                <a:cs typeface="Arial"/>
              </a:rPr>
              <a:pPr>
                <a:defRPr/>
              </a:pPr>
              <a:t>‹#›</a:t>
            </a:fld>
            <a:endParaRPr lang="en-US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4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fld id="{B485999A-F397-D44F-A9CA-C8E36A937B72}" type="datetimeFigureOut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Arial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1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10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http://www.walch.com/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</a:rPr>
              <a:t>ei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/00579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69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http://www.walch.com/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</a:rPr>
              <a:t>ei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/00580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6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2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3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4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5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6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7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/>
                <a:cs typeface="Arial"/>
              </a:rPr>
              <a:t>Connection to the Lesson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identify the domain and restricted domain(s) of a logarithmic function.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compare the graphs of logarithmic functions and identify the restricted domain(s) over which the functions can be compared.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identify the range of a logarithmic function.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describe how the value of a logarithmic function changes as the domain values approach the upper and lower bounds of the domain.</a:t>
            </a: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8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9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976004" y="6246670"/>
            <a:ext cx="5741117" cy="264965"/>
          </a:xfrm>
        </p:spPr>
        <p:txBody>
          <a:bodyPr/>
          <a:lstStyle>
            <a:lvl1pPr algn="l">
              <a:defRPr sz="1500"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r>
              <a:rPr lang="en-US" dirty="0"/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700" b="0" i="0" u="none" strike="noStrike" baseline="0" smtClean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#.#.#: Sub-lesson title goes here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700" b="0" i="0" u="none" strike="noStrike" baseline="0" smtClean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#.#.#: Sub-lesson title goes here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700" b="0" i="0" u="none" strike="noStrike" baseline="0" smtClean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#.#.#: Sub-lesson title goes here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700" b="0" i="0" u="none" strike="noStrike" baseline="0" smtClean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#.#.#: Sub-lesson title goes here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700" b="0" i="0" u="none" strike="noStrike" baseline="0" smtClean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#.#.#: Sub-lesson title goes here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700" b="0" i="0" u="none" strike="noStrike" baseline="0" smtClean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#.#.#: Sub-lesson title goes here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Graphing Logarithmic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B293FF8-CD88-C24E-B901-491EE6C88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ransition spd="slow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Arial"/>
          <a:cs typeface="Arial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Arial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Arial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Arial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Arial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57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58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748632" y="695970"/>
            <a:ext cx="777234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6000" dirty="0">
                <a:latin typeface="Arial"/>
                <a:cs typeface="Arial"/>
              </a:rPr>
              <a:t>Graphing Logarithmic Functions</a:t>
            </a:r>
            <a:endParaRPr lang="en-US" sz="6000" dirty="0">
              <a:latin typeface="Arial"/>
              <a:ea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55781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77807"/>
          </a:xfrm>
        </p:spPr>
        <p:txBody>
          <a:bodyPr rtlCol="0"/>
          <a:lstStyle/>
          <a:p>
            <a:pPr eaLnBrk="1" fontAlgn="auto" hangingPunct="1">
              <a:spcAft>
                <a:spcPts val="18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The functions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a </a:t>
            </a:r>
            <a:r>
              <a:rPr lang="en-US" dirty="0">
                <a:solidFill>
                  <a:srgbClr val="C0504D"/>
                </a:solidFill>
              </a:rPr>
              <a:t>• </a:t>
            </a:r>
            <a:r>
              <a:rPr lang="en-US" dirty="0" err="1">
                <a:solidFill>
                  <a:srgbClr val="C0504D"/>
                </a:solidFill>
              </a:rPr>
              <a:t>log</a:t>
            </a:r>
            <a:r>
              <a:rPr lang="en-US" i="1" baseline="-25000" dirty="0" err="1">
                <a:solidFill>
                  <a:srgbClr val="C0504D"/>
                </a:solidFill>
              </a:rPr>
              <a:t>b</a:t>
            </a:r>
            <a:r>
              <a:rPr lang="en-US" i="1" dirty="0">
                <a:solidFill>
                  <a:srgbClr val="C0504D"/>
                </a:solidFill>
              </a:rPr>
              <a:t> c</a:t>
            </a:r>
            <a:r>
              <a:rPr lang="en-US" dirty="0"/>
              <a:t>,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a </a:t>
            </a:r>
            <a:r>
              <a:rPr lang="en-US" dirty="0">
                <a:solidFill>
                  <a:srgbClr val="C0504D"/>
                </a:solidFill>
              </a:rPr>
              <a:t>+ </a:t>
            </a:r>
            <a:r>
              <a:rPr lang="en-US" i="1" dirty="0">
                <a:solidFill>
                  <a:srgbClr val="C0504D"/>
                </a:solidFill>
              </a:rPr>
              <a:t>b </a:t>
            </a:r>
            <a:r>
              <a:rPr lang="en-US" dirty="0">
                <a:solidFill>
                  <a:srgbClr val="C0504D"/>
                </a:solidFill>
              </a:rPr>
              <a:t>• </a:t>
            </a:r>
            <a:r>
              <a:rPr lang="en-US" dirty="0" err="1">
                <a:solidFill>
                  <a:srgbClr val="C0504D"/>
                </a:solidFill>
              </a:rPr>
              <a:t>log</a:t>
            </a:r>
            <a:r>
              <a:rPr lang="en-US" i="1" baseline="-25000" dirty="0" err="1">
                <a:solidFill>
                  <a:srgbClr val="C0504D"/>
                </a:solidFill>
              </a:rPr>
              <a:t>c</a:t>
            </a:r>
            <a:r>
              <a:rPr lang="en-US" i="1" dirty="0">
                <a:solidFill>
                  <a:srgbClr val="C0504D"/>
                </a:solidFill>
              </a:rPr>
              <a:t> d</a:t>
            </a:r>
            <a:r>
              <a:rPr lang="en-US" dirty="0"/>
              <a:t>, and </a:t>
            </a:r>
            <a:r>
              <a:rPr lang="en-US" i="1" dirty="0">
                <a:solidFill>
                  <a:srgbClr val="C0504D"/>
                </a:solidFill>
              </a:rPr>
              <a:t>h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a </a:t>
            </a:r>
            <a:r>
              <a:rPr lang="en-US" dirty="0">
                <a:solidFill>
                  <a:srgbClr val="C0504D"/>
                </a:solidFill>
              </a:rPr>
              <a:t>• </a:t>
            </a:r>
            <a:r>
              <a:rPr lang="en-US" dirty="0" err="1">
                <a:solidFill>
                  <a:srgbClr val="C0504D"/>
                </a:solidFill>
              </a:rPr>
              <a:t>log</a:t>
            </a:r>
            <a:r>
              <a:rPr lang="en-US" i="1" baseline="-25000" dirty="0" err="1">
                <a:solidFill>
                  <a:srgbClr val="C0504D"/>
                </a:solidFill>
              </a:rPr>
              <a:t>d</a:t>
            </a:r>
            <a:r>
              <a:rPr lang="en-US" i="1" dirty="0">
                <a:solidFill>
                  <a:srgbClr val="C0504D"/>
                </a:solidFill>
              </a:rPr>
              <a:t> c </a:t>
            </a:r>
            <a:r>
              <a:rPr lang="en-US" dirty="0"/>
              <a:t>are “families” of logarithmic functions. 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The </a:t>
            </a:r>
            <a:r>
              <a:rPr lang="en-US" dirty="0">
                <a:solidFill>
                  <a:srgbClr val="C0504D"/>
                </a:solidFill>
              </a:rPr>
              <a:t>graphs of logarithmic functions </a:t>
            </a:r>
            <a:r>
              <a:rPr lang="en-US" dirty="0"/>
              <a:t>exhibit patterns that can help in identifying these functions when the algebraic function is not present.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76003" y="6246670"/>
            <a:ext cx="5996807" cy="26496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114933" cy="52576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</a:t>
            </a:r>
            <a:endParaRPr lang="en-US" sz="2800" b="1" i="1" dirty="0">
              <a:ea typeface="+mn-ea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/>
              <a:t>Logarithmic functions or the logarithmic terms within logarithmic functions are equal to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/>
              <a:t> when their </a:t>
            </a:r>
            <a:r>
              <a:rPr lang="en-US" dirty="0">
                <a:solidFill>
                  <a:srgbClr val="C0504D"/>
                </a:solidFill>
              </a:rPr>
              <a:t>arguments</a:t>
            </a:r>
            <a:r>
              <a:rPr lang="en-US" dirty="0"/>
              <a:t> equal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/>
              <a:t>. </a:t>
            </a:r>
          </a:p>
          <a:p>
            <a:pPr marL="342900" indent="-342900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/>
              <a:t>Recall that the </a:t>
            </a:r>
            <a:r>
              <a:rPr lang="en-US" dirty="0">
                <a:solidFill>
                  <a:srgbClr val="C0504D"/>
                </a:solidFill>
              </a:rPr>
              <a:t>argument</a:t>
            </a:r>
            <a:r>
              <a:rPr lang="en-US" dirty="0"/>
              <a:t> is the result of raising the base of a logarithm to the power of the logarithm, so that </a:t>
            </a:r>
            <a:r>
              <a:rPr lang="en-US" i="1" dirty="0">
                <a:solidFill>
                  <a:srgbClr val="C0504D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is the argument of the logarithm </a:t>
            </a:r>
            <a:r>
              <a:rPr lang="en-US" dirty="0" err="1">
                <a:solidFill>
                  <a:srgbClr val="C0504D"/>
                </a:solidFill>
              </a:rPr>
              <a:t>log</a:t>
            </a:r>
            <a:r>
              <a:rPr lang="en-US" i="1" baseline="-25000" dirty="0" err="1">
                <a:solidFill>
                  <a:srgbClr val="C0504D"/>
                </a:solidFill>
              </a:rPr>
              <a:t>a</a:t>
            </a:r>
            <a:r>
              <a:rPr lang="en-US" i="1" dirty="0">
                <a:solidFill>
                  <a:srgbClr val="C0504D"/>
                </a:solidFill>
              </a:rPr>
              <a:t> b </a:t>
            </a:r>
            <a:r>
              <a:rPr lang="en-US" dirty="0">
                <a:solidFill>
                  <a:srgbClr val="C0504D"/>
                </a:solidFill>
              </a:rPr>
              <a:t>= </a:t>
            </a:r>
            <a:r>
              <a:rPr lang="en-US" i="1" dirty="0">
                <a:solidFill>
                  <a:srgbClr val="C0504D"/>
                </a:solidFill>
              </a:rPr>
              <a:t>c</a:t>
            </a:r>
            <a:r>
              <a:rPr lang="en-US" dirty="0"/>
              <a:t>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281445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85694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24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/>
              <a:t>For example, let’s look at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30 • ln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/>
              <a:t>at </a:t>
            </a:r>
            <a:r>
              <a:rPr lang="en-US" i="1" dirty="0">
                <a:solidFill>
                  <a:schemeClr val="accent2"/>
                </a:solidFill>
              </a:rPr>
              <a:t>x </a:t>
            </a:r>
            <a:r>
              <a:rPr lang="en-US" dirty="0">
                <a:solidFill>
                  <a:schemeClr val="accent2"/>
                </a:solidFill>
              </a:rPr>
              <a:t>= 1</a:t>
            </a:r>
            <a:r>
              <a:rPr lang="en-US" dirty="0"/>
              <a:t>: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i="1" dirty="0"/>
              <a:t>				f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) = 30 • ln 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				      = 30 • 0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 					 = 0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225218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8182558" cy="485694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12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dirty="0"/>
              <a:t>For another example, let's look at the function 		     		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–250 + 6 • log</a:t>
            </a:r>
            <a:r>
              <a:rPr lang="en-US" baseline="-25000" dirty="0">
                <a:solidFill>
                  <a:srgbClr val="C0504D"/>
                </a:solidFill>
              </a:rPr>
              <a:t>4</a:t>
            </a:r>
            <a:r>
              <a:rPr lang="en-US" dirty="0">
                <a:solidFill>
                  <a:srgbClr val="C0504D"/>
                </a:solidFill>
              </a:rPr>
              <a:t> 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+ 4)</a:t>
            </a:r>
            <a:r>
              <a:rPr lang="en-US" dirty="0"/>
              <a:t>.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dirty="0"/>
              <a:t>S</a:t>
            </a:r>
            <a:r>
              <a:rPr lang="en-US" dirty="0">
                <a:solidFill>
                  <a:srgbClr val="000000"/>
                </a:solidFill>
              </a:rPr>
              <a:t>olve for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–3</a:t>
            </a:r>
            <a:r>
              <a:rPr lang="en-US" dirty="0">
                <a:solidFill>
                  <a:srgbClr val="000000"/>
                </a:solidFill>
              </a:rPr>
              <a:t>: </a:t>
            </a:r>
          </a:p>
          <a:p>
            <a:pPr lvl="2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–3</a:t>
            </a:r>
            <a:r>
              <a:rPr lang="en-US" dirty="0">
                <a:solidFill>
                  <a:srgbClr val="000000"/>
                </a:solidFill>
              </a:rPr>
              <a:t>) = –250 + 6 • log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[(</a:t>
            </a:r>
            <a:r>
              <a:rPr lang="en-US" dirty="0">
                <a:solidFill>
                  <a:srgbClr val="0000FF"/>
                </a:solidFill>
              </a:rPr>
              <a:t>–3</a:t>
            </a:r>
            <a:r>
              <a:rPr lang="en-US" dirty="0">
                <a:solidFill>
                  <a:srgbClr val="000000"/>
                </a:solidFill>
              </a:rPr>
              <a:t>) + 4]</a:t>
            </a:r>
          </a:p>
          <a:p>
            <a:pPr lvl="2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–3</a:t>
            </a:r>
            <a:r>
              <a:rPr lang="en-US" dirty="0">
                <a:solidFill>
                  <a:srgbClr val="000000"/>
                </a:solidFill>
              </a:rPr>
              <a:t>) = –250 + 6 • log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2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–3</a:t>
            </a:r>
            <a:r>
              <a:rPr lang="en-US" dirty="0">
                <a:solidFill>
                  <a:srgbClr val="000000"/>
                </a:solidFill>
              </a:rPr>
              <a:t>) = –250 + 0 = –250</a:t>
            </a:r>
            <a:endParaRPr lang="en-US" sz="1500" dirty="0">
              <a:solidFill>
                <a:srgbClr val="000000"/>
              </a:solidFill>
            </a:endParaRPr>
          </a:p>
          <a:p>
            <a:pPr marL="4572"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Notice that the </a:t>
            </a:r>
            <a:r>
              <a:rPr lang="en-US" dirty="0">
                <a:solidFill>
                  <a:schemeClr val="accent2"/>
                </a:solidFill>
              </a:rPr>
              <a:t>argument</a:t>
            </a:r>
            <a:r>
              <a:rPr lang="en-US" dirty="0">
                <a:solidFill>
                  <a:srgbClr val="000000"/>
                </a:solidFill>
              </a:rPr>
              <a:t> for each example was equal to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6417215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2672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8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values of logarithmic functions or their logarithmic terms approach </a:t>
            </a:r>
            <a:r>
              <a:rPr lang="en-US" dirty="0">
                <a:solidFill>
                  <a:srgbClr val="C0504D"/>
                </a:solidFill>
              </a:rPr>
              <a:t>positive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>
                <a:solidFill>
                  <a:srgbClr val="C0504D"/>
                </a:solidFill>
              </a:rPr>
              <a:t>negative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C0504D"/>
                </a:solidFill>
              </a:rPr>
              <a:t>infinity</a:t>
            </a:r>
            <a:r>
              <a:rPr lang="en-US" dirty="0">
                <a:solidFill>
                  <a:srgbClr val="000000"/>
                </a:solidFill>
              </a:rPr>
              <a:t> as the argument of the logarithmic term approaches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For example, in the function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–ln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C0504D"/>
                </a:solidFill>
              </a:rPr>
              <a:t>0.1</a:t>
            </a:r>
            <a:r>
              <a:rPr lang="en-US" dirty="0">
                <a:solidFill>
                  <a:srgbClr val="000000"/>
                </a:solidFill>
              </a:rPr>
              <a:t>) is about </a:t>
            </a:r>
            <a:r>
              <a:rPr lang="en-US" dirty="0">
                <a:solidFill>
                  <a:srgbClr val="C0504D"/>
                </a:solidFill>
              </a:rPr>
              <a:t>2.3</a:t>
            </a:r>
            <a:r>
              <a:rPr lang="en-US" dirty="0">
                <a:solidFill>
                  <a:srgbClr val="000000"/>
                </a:solidFill>
              </a:rPr>
              <a:t>, but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C0504D"/>
                </a:solidFill>
              </a:rPr>
              <a:t>0.001</a:t>
            </a:r>
            <a:r>
              <a:rPr lang="en-US" dirty="0">
                <a:solidFill>
                  <a:srgbClr val="000000"/>
                </a:solidFill>
              </a:rPr>
              <a:t>) is almost </a:t>
            </a:r>
            <a:r>
              <a:rPr lang="en-US" dirty="0">
                <a:solidFill>
                  <a:srgbClr val="C0504D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10</a:t>
            </a:r>
            <a:r>
              <a:rPr lang="en-US" baseline="30000" dirty="0">
                <a:solidFill>
                  <a:srgbClr val="C0504D"/>
                </a:solidFill>
              </a:rPr>
              <a:t>–12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is almost </a:t>
            </a:r>
            <a:r>
              <a:rPr lang="en-US" dirty="0">
                <a:solidFill>
                  <a:srgbClr val="C0504D"/>
                </a:solidFill>
              </a:rPr>
              <a:t>28</a:t>
            </a:r>
            <a:r>
              <a:rPr lang="en-US" dirty="0">
                <a:solidFill>
                  <a:srgbClr val="000000"/>
                </a:solidFill>
              </a:rPr>
              <a:t>. The function value increases continuously as the value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decreases.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825698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28779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12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C0504D"/>
                </a:solidFill>
              </a:rPr>
              <a:t>graphing calculator </a:t>
            </a:r>
            <a:r>
              <a:rPr lang="en-US" dirty="0"/>
              <a:t>will also show this function behavior.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By looking at a variety of </a:t>
            </a:r>
            <a:r>
              <a:rPr lang="en-US" dirty="0">
                <a:solidFill>
                  <a:srgbClr val="C0504D"/>
                </a:solidFill>
              </a:rPr>
              <a:t>function values </a:t>
            </a:r>
            <a:r>
              <a:rPr lang="en-US" dirty="0"/>
              <a:t>of interest (such as very small values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/>
              <a:t>), it is possible to see trends in the changing values of the function.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Examine very </a:t>
            </a:r>
            <a:r>
              <a:rPr lang="en-US" dirty="0">
                <a:solidFill>
                  <a:srgbClr val="C0504D"/>
                </a:solidFill>
              </a:rPr>
              <a:t>small</a:t>
            </a:r>
            <a:r>
              <a:rPr lang="en-US" dirty="0"/>
              <a:t> values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by adjusting the axis scales or using the calculator’s trace feature.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Similarly, the </a:t>
            </a:r>
            <a:r>
              <a:rPr lang="en-US" dirty="0">
                <a:solidFill>
                  <a:srgbClr val="C0504D"/>
                </a:solidFill>
              </a:rPr>
              <a:t>value of logarithmic functions </a:t>
            </a:r>
            <a:r>
              <a:rPr lang="en-US" dirty="0"/>
              <a:t>or their logarithmic terms as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becomes very large, positively or negatively, can be seen by substituting values for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or by using a calculator to calculate the values.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3268541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640567"/>
                <a:ext cx="8062242" cy="5248028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lnSpc>
                    <a:spcPct val="110000"/>
                  </a:lnSpc>
                  <a:spcBef>
                    <a:spcPts val="672"/>
                  </a:spcBef>
                  <a:spcAft>
                    <a:spcPts val="240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Key Concepts, </a:t>
                </a:r>
                <a:r>
                  <a:rPr lang="en-US" sz="2800" b="1" i="1" dirty="0">
                    <a:ea typeface="+mn-ea"/>
                  </a:rPr>
                  <a:t>continued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800"/>
                  </a:spcAft>
                  <a:buFont typeface="Arial"/>
                  <a:buChar char="•"/>
                </a:pPr>
                <a:r>
                  <a:rPr lang="en-US" dirty="0"/>
                  <a:t>For example, for the function </a:t>
                </a:r>
                <a:r>
                  <a:rPr lang="en-US" i="1" dirty="0">
                    <a:solidFill>
                      <a:srgbClr val="C0504D"/>
                    </a:solidFill>
                  </a:rPr>
                  <a:t>g</a:t>
                </a:r>
                <a:r>
                  <a:rPr lang="en-US" dirty="0">
                    <a:solidFill>
                      <a:srgbClr val="C0504D"/>
                    </a:solidFill>
                  </a:rPr>
                  <a:t>(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dirty="0">
                    <a:solidFill>
                      <a:srgbClr val="C0504D"/>
                    </a:solidFill>
                  </a:rPr>
                  <a:t>) = log 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dirty="0"/>
                  <a:t>, the domain is </a:t>
                </a:r>
                <a:r>
                  <a:rPr lang="en-US" dirty="0">
                    <a:solidFill>
                      <a:srgbClr val="C0504D"/>
                    </a:solidFill>
                  </a:rPr>
                  <a:t>(0,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504D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C0504D"/>
                    </a:solidFill>
                  </a:rPr>
                  <a:t>)</a:t>
                </a:r>
                <a:r>
                  <a:rPr lang="en-US" dirty="0"/>
                  <a:t>. 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800"/>
                  </a:spcAft>
                  <a:buFont typeface="Arial"/>
                  <a:buChar char="•"/>
                </a:pPr>
                <a:r>
                  <a:rPr lang="en-US" dirty="0"/>
                  <a:t>As 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becomes very </a:t>
                </a:r>
                <a:r>
                  <a:rPr lang="en-US" dirty="0">
                    <a:solidFill>
                      <a:srgbClr val="C0504D"/>
                    </a:solidFill>
                  </a:rPr>
                  <a:t>large</a:t>
                </a:r>
                <a:r>
                  <a:rPr lang="en-US" dirty="0"/>
                  <a:t>, the value of </a:t>
                </a:r>
                <a:r>
                  <a:rPr lang="en-US" i="1" dirty="0">
                    <a:solidFill>
                      <a:srgbClr val="C0504D"/>
                    </a:solidFill>
                  </a:rPr>
                  <a:t>g</a:t>
                </a:r>
                <a:r>
                  <a:rPr lang="en-US" dirty="0">
                    <a:solidFill>
                      <a:srgbClr val="C0504D"/>
                    </a:solidFill>
                  </a:rPr>
                  <a:t>(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dirty="0">
                    <a:solidFill>
                      <a:srgbClr val="C0504D"/>
                    </a:solidFill>
                  </a:rPr>
                  <a:t>) increases</a:t>
                </a:r>
                <a:r>
                  <a:rPr lang="en-US" dirty="0"/>
                  <a:t>, too, but at a much slower rate. 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1800"/>
                  </a:spcAft>
                  <a:buFont typeface="Arial"/>
                  <a:buChar char="•"/>
                </a:pPr>
                <a:r>
                  <a:rPr lang="en-US" dirty="0"/>
                  <a:t>The value of </a:t>
                </a:r>
                <a:r>
                  <a:rPr lang="en-US" i="1" dirty="0">
                    <a:solidFill>
                      <a:srgbClr val="C0504D"/>
                    </a:solidFill>
                  </a:rPr>
                  <a:t>g</a:t>
                </a:r>
                <a:r>
                  <a:rPr lang="en-US" dirty="0">
                    <a:solidFill>
                      <a:srgbClr val="C0504D"/>
                    </a:solidFill>
                  </a:rPr>
                  <a:t>(10</a:t>
                </a:r>
                <a:r>
                  <a:rPr lang="en-US" baseline="30000" dirty="0">
                    <a:solidFill>
                      <a:srgbClr val="C0504D"/>
                    </a:solidFill>
                  </a:rPr>
                  <a:t>3</a:t>
                </a:r>
                <a:r>
                  <a:rPr lang="en-US" dirty="0">
                    <a:solidFill>
                      <a:srgbClr val="C0504D"/>
                    </a:solidFill>
                  </a:rPr>
                  <a:t>) = 3</a:t>
                </a:r>
                <a:r>
                  <a:rPr lang="en-US" dirty="0"/>
                  <a:t>, but the value of </a:t>
                </a:r>
                <a:r>
                  <a:rPr lang="en-US" i="1" dirty="0">
                    <a:solidFill>
                      <a:srgbClr val="C0504D"/>
                    </a:solidFill>
                  </a:rPr>
                  <a:t>g</a:t>
                </a:r>
                <a:r>
                  <a:rPr lang="en-US" dirty="0">
                    <a:solidFill>
                      <a:srgbClr val="C0504D"/>
                    </a:solidFill>
                  </a:rPr>
                  <a:t>(10</a:t>
                </a:r>
                <a:r>
                  <a:rPr lang="en-US" baseline="30000" dirty="0">
                    <a:solidFill>
                      <a:srgbClr val="C0504D"/>
                    </a:solidFill>
                  </a:rPr>
                  <a:t>200</a:t>
                </a:r>
                <a:r>
                  <a:rPr lang="en-US" dirty="0">
                    <a:solidFill>
                      <a:srgbClr val="C0504D"/>
                    </a:solidFill>
                  </a:rPr>
                  <a:t>) =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504D"/>
                    </a:solidFill>
                  </a:rPr>
                  <a:t>200</a:t>
                </a:r>
                <a:r>
                  <a:rPr lang="en-US" dirty="0"/>
                  <a:t>.</a:t>
                </a:r>
              </a:p>
              <a:p>
                <a:pPr marL="342900" indent="-342900">
                  <a:spcAft>
                    <a:spcPts val="1200"/>
                  </a:spcAft>
                  <a:buFont typeface="Arial"/>
                  <a:buChar char="•"/>
                </a:pPr>
                <a:r>
                  <a:rPr lang="en-US" dirty="0"/>
                  <a:t>If you suspect the function value of </a:t>
                </a:r>
                <a:r>
                  <a:rPr lang="en-US" i="1" dirty="0">
                    <a:solidFill>
                      <a:srgbClr val="C0504D"/>
                    </a:solidFill>
                  </a:rPr>
                  <a:t>g</a:t>
                </a:r>
                <a:r>
                  <a:rPr lang="en-US" dirty="0">
                    <a:solidFill>
                      <a:srgbClr val="C0504D"/>
                    </a:solidFill>
                  </a:rPr>
                  <a:t>(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dirty="0">
                    <a:solidFill>
                      <a:srgbClr val="C0504D"/>
                    </a:solidFill>
                  </a:rPr>
                  <a:t>) </a:t>
                </a:r>
                <a:r>
                  <a:rPr lang="en-US" dirty="0"/>
                  <a:t>has an </a:t>
                </a:r>
                <a:r>
                  <a:rPr lang="en-US" dirty="0">
                    <a:solidFill>
                      <a:srgbClr val="C0504D"/>
                    </a:solidFill>
                  </a:rPr>
                  <a:t>upper bound</a:t>
                </a:r>
                <a:r>
                  <a:rPr lang="en-US" dirty="0"/>
                  <a:t>, try to find the </a:t>
                </a:r>
                <a:r>
                  <a:rPr lang="en-US" dirty="0">
                    <a:solidFill>
                      <a:srgbClr val="C0504D"/>
                    </a:solidFill>
                  </a:rPr>
                  <a:t>highest</a:t>
                </a:r>
                <a:r>
                  <a:rPr lang="en-US" dirty="0"/>
                  <a:t> value of the function.</a:t>
                </a: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640567"/>
                <a:ext cx="8062242" cy="5248028"/>
              </a:xfrm>
              <a:blipFill>
                <a:blip r:embed="rId2"/>
                <a:stretch>
                  <a:fillRect l="-1512" t="-1045" r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30504248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24802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24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/>
              <a:t>Follow these basic rules to </a:t>
            </a:r>
            <a:r>
              <a:rPr lang="en-US" dirty="0">
                <a:solidFill>
                  <a:srgbClr val="C0504D"/>
                </a:solidFill>
              </a:rPr>
              <a:t>compare</a:t>
            </a:r>
            <a:r>
              <a:rPr lang="en-US" dirty="0"/>
              <a:t> logarithmic functions.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However, use caution when defining domains: positive, negative, or zero domain values can result in an </a:t>
            </a:r>
            <a:r>
              <a:rPr lang="en-US" dirty="0">
                <a:solidFill>
                  <a:srgbClr val="C0504D"/>
                </a:solidFill>
              </a:rPr>
              <a:t>undefined function</a:t>
            </a:r>
            <a:r>
              <a:rPr lang="en-US" dirty="0"/>
              <a:t>, or change the ordering in a comparison of function values.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840103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31827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Powers, Products, Quotients, Roots, and Sums of Logarithmic Functions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Families of logarithmic functions are grouped according to the </a:t>
            </a:r>
            <a:r>
              <a:rPr lang="en-US" dirty="0">
                <a:solidFill>
                  <a:srgbClr val="C0504D"/>
                </a:solidFill>
              </a:rPr>
              <a:t>operations</a:t>
            </a:r>
            <a:r>
              <a:rPr lang="en-US" dirty="0"/>
              <a:t> shown in the equations </a:t>
            </a:r>
            <a:br>
              <a:rPr lang="en-US" dirty="0"/>
            </a:br>
            <a:r>
              <a:rPr lang="en-US" dirty="0"/>
              <a:t>of the functions.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/>
              <a:t>In real-world problems, you can calculate such combined operations with logarithmic functions best by </a:t>
            </a:r>
            <a:r>
              <a:rPr lang="en-US" dirty="0">
                <a:solidFill>
                  <a:srgbClr val="C0504D"/>
                </a:solidFill>
              </a:rPr>
              <a:t>approximation techniques </a:t>
            </a:r>
            <a:r>
              <a:rPr lang="en-US" dirty="0"/>
              <a:t>or with </a:t>
            </a:r>
            <a:r>
              <a:rPr lang="en-US" dirty="0">
                <a:solidFill>
                  <a:srgbClr val="C0504D"/>
                </a:solidFill>
              </a:rPr>
              <a:t>calculators</a:t>
            </a:r>
            <a:r>
              <a:rPr lang="en-US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Each example that follows shows how different operations affect the </a:t>
            </a:r>
            <a:r>
              <a:rPr lang="en-US" dirty="0">
                <a:solidFill>
                  <a:srgbClr val="C0504D"/>
                </a:solidFill>
              </a:rPr>
              <a:t>graph</a:t>
            </a:r>
            <a:r>
              <a:rPr lang="en-US" dirty="0"/>
              <a:t> of a logarithmic function.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194625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spcBef>
                <a:spcPts val="1800"/>
              </a:spcBef>
            </a:pPr>
            <a:r>
              <a:rPr lang="hu-HU" b="1" i="1" dirty="0"/>
              <a:t>f</a:t>
            </a:r>
            <a:r>
              <a:rPr lang="hu-HU" b="1" dirty="0"/>
              <a:t>(</a:t>
            </a:r>
            <a:r>
              <a:rPr lang="hu-HU" b="1" i="1" dirty="0"/>
              <a:t>x</a:t>
            </a:r>
            <a:r>
              <a:rPr lang="hu-HU" b="1" dirty="0"/>
              <a:t>) = </a:t>
            </a:r>
            <a:r>
              <a:rPr lang="hu-HU" b="1" i="1" dirty="0"/>
              <a:t>a </a:t>
            </a:r>
            <a:r>
              <a:rPr lang="hu-HU" b="1" dirty="0"/>
              <a:t>• log</a:t>
            </a:r>
            <a:r>
              <a:rPr lang="hu-HU" b="1" i="1" baseline="-25000" dirty="0"/>
              <a:t>b</a:t>
            </a:r>
            <a:r>
              <a:rPr lang="hu-HU" b="1" i="1" dirty="0"/>
              <a:t> 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640600" y="1897045"/>
            <a:ext cx="3131300" cy="312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/>
              <a:t>Compare the graphs of three functions of the form </a:t>
            </a:r>
            <a:br>
              <a:rPr lang="en-US" dirty="0"/>
            </a:b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a </a:t>
            </a:r>
            <a:r>
              <a:rPr lang="en-US" dirty="0">
                <a:solidFill>
                  <a:srgbClr val="C0504D"/>
                </a:solidFill>
              </a:rPr>
              <a:t>• log</a:t>
            </a:r>
            <a:r>
              <a:rPr lang="en-US" i="1" baseline="-25000" dirty="0">
                <a:solidFill>
                  <a:srgbClr val="C0504D"/>
                </a:solidFill>
              </a:rPr>
              <a:t>b</a:t>
            </a:r>
            <a:r>
              <a:rPr lang="en-US" i="1" dirty="0">
                <a:solidFill>
                  <a:srgbClr val="C0504D"/>
                </a:solidFill>
              </a:rPr>
              <a:t> c</a:t>
            </a:r>
            <a:r>
              <a:rPr lang="en-US" dirty="0">
                <a:solidFill>
                  <a:srgbClr val="C0504D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22403" r="11806" b="22779"/>
          <a:stretch/>
        </p:blipFill>
        <p:spPr>
          <a:xfrm>
            <a:off x="3439981" y="1257556"/>
            <a:ext cx="4992546" cy="447321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47890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748632" y="695970"/>
            <a:ext cx="777234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8000" dirty="0">
                <a:latin typeface="Arial"/>
                <a:cs typeface="Arial"/>
              </a:rPr>
              <a:t>Warm-Up</a:t>
            </a:r>
            <a:endParaRPr lang="en-US" sz="8000" dirty="0">
              <a:latin typeface="Arial"/>
              <a:ea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244108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564367"/>
            <a:ext cx="8086069" cy="524802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/>
              <a:t>All three graphs pass through the point </a:t>
            </a:r>
            <a:r>
              <a:rPr lang="en-US" dirty="0">
                <a:solidFill>
                  <a:srgbClr val="C0504D"/>
                </a:solidFill>
              </a:rPr>
              <a:t>(1, 0) </a:t>
            </a:r>
            <a:r>
              <a:rPr lang="en-US" dirty="0"/>
              <a:t>because any number raised to the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/>
              <a:t> power </a:t>
            </a:r>
            <a:r>
              <a:rPr lang="en-US" dirty="0">
                <a:solidFill>
                  <a:srgbClr val="C0504D"/>
                </a:solidFill>
              </a:rPr>
              <a:t>(the 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-value) </a:t>
            </a:r>
            <a:r>
              <a:rPr lang="en-US" dirty="0"/>
              <a:t>is equal to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(the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-value)</a:t>
            </a:r>
            <a:r>
              <a:rPr lang="en-US" dirty="0"/>
              <a:t>. </a:t>
            </a:r>
          </a:p>
          <a:p>
            <a:pPr marL="342900" indent="-342900">
              <a:lnSpc>
                <a:spcPct val="125000"/>
              </a:lnSpc>
              <a:buFont typeface="Arial"/>
              <a:buChar char="•"/>
            </a:pPr>
            <a:r>
              <a:rPr lang="en-US" dirty="0"/>
              <a:t>The coefficient in front of each logarithm multiplies the logarithmic value at that value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by the magnitude of the coefficient.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715982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564367"/>
            <a:ext cx="8086069" cy="524802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lnSpc>
                <a:spcPct val="120000"/>
              </a:lnSpc>
            </a:pPr>
            <a:r>
              <a:rPr lang="en-US" dirty="0"/>
              <a:t>This means that </a:t>
            </a:r>
            <a:r>
              <a:rPr lang="en-US" i="1" dirty="0">
                <a:solidFill>
                  <a:srgbClr val="C0504D"/>
                </a:solidFill>
              </a:rPr>
              <a:t>h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3 •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3 • log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/>
              <a:t>, and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can be determined as follows.</a:t>
            </a:r>
            <a:endParaRPr lang="en-US" spc="-40" dirty="0"/>
          </a:p>
          <a:p>
            <a:pPr lvl="2" algn="l">
              <a:spcBef>
                <a:spcPts val="3000"/>
              </a:spcBef>
            </a:pPr>
            <a:r>
              <a:rPr lang="da-DK" sz="2200" i="1" dirty="0">
                <a:solidFill>
                  <a:srgbClr val="000000"/>
                </a:solidFill>
              </a:rPr>
              <a:t>	</a:t>
            </a:r>
          </a:p>
          <a:p>
            <a:pPr lvl="2" algn="l">
              <a:spcBef>
                <a:spcPts val="6000"/>
              </a:spcBef>
            </a:pPr>
            <a:r>
              <a:rPr lang="da-DK" sz="2200" i="1" dirty="0">
                <a:solidFill>
                  <a:srgbClr val="000000"/>
                </a:solidFill>
              </a:rPr>
              <a:t>g</a:t>
            </a:r>
            <a:r>
              <a:rPr lang="da-DK" sz="2200" dirty="0">
                <a:solidFill>
                  <a:srgbClr val="000000"/>
                </a:solidFill>
              </a:rPr>
              <a:t>(</a:t>
            </a:r>
            <a:r>
              <a:rPr lang="da-DK" sz="2200" i="1" dirty="0">
                <a:solidFill>
                  <a:srgbClr val="000000"/>
                </a:solidFill>
              </a:rPr>
              <a:t>x</a:t>
            </a:r>
            <a:r>
              <a:rPr lang="da-DK" sz="2200" dirty="0">
                <a:solidFill>
                  <a:srgbClr val="000000"/>
                </a:solidFill>
              </a:rPr>
              <a:t>) = 2 • log </a:t>
            </a:r>
            <a:r>
              <a:rPr lang="da-DK" sz="2200" i="1" dirty="0">
                <a:solidFill>
                  <a:srgbClr val="000000"/>
                </a:solidFill>
              </a:rPr>
              <a:t>x</a:t>
            </a:r>
            <a:endParaRPr lang="en-US" sz="2200" spc="-4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742276"/>
              </p:ext>
            </p:extLst>
          </p:nvPr>
        </p:nvGraphicFramePr>
        <p:xfrm>
          <a:off x="2074051" y="2612289"/>
          <a:ext cx="1714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" name="Equation" r:id="rId3" imgW="1714500" imgH="800100" progId="Equation.DSMT4">
                  <p:embed/>
                </p:oleObj>
              </mc:Choice>
              <mc:Fallback>
                <p:oleObj name="Equation" r:id="rId3" imgW="17145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4051" y="2612289"/>
                        <a:ext cx="1714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045068"/>
              </p:ext>
            </p:extLst>
          </p:nvPr>
        </p:nvGraphicFramePr>
        <p:xfrm>
          <a:off x="2074051" y="4373224"/>
          <a:ext cx="2298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" name="Equation" r:id="rId5" imgW="2298700" imgH="800100" progId="Equation.DSMT4">
                  <p:embed/>
                </p:oleObj>
              </mc:Choice>
              <mc:Fallback>
                <p:oleObj name="Equation" r:id="rId5" imgW="22987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4051" y="4373224"/>
                        <a:ext cx="22987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972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086069" cy="114818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12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r>
              <a:rPr lang="en-US" b="1" i="1" dirty="0"/>
              <a:t>f</a:t>
            </a:r>
            <a:r>
              <a:rPr lang="en-US" b="1" dirty="0"/>
              <a:t>(</a:t>
            </a:r>
            <a:r>
              <a:rPr lang="en-US" b="1" i="1" dirty="0"/>
              <a:t>x</a:t>
            </a:r>
            <a:r>
              <a:rPr lang="en-US" b="1" dirty="0"/>
              <a:t>) = </a:t>
            </a:r>
            <a:r>
              <a:rPr lang="en-US" b="1" i="1" dirty="0"/>
              <a:t>a </a:t>
            </a:r>
            <a:r>
              <a:rPr lang="en-US" b="1" dirty="0"/>
              <a:t>+ </a:t>
            </a:r>
            <a:r>
              <a:rPr lang="en-US" b="1" i="1" dirty="0"/>
              <a:t>b </a:t>
            </a:r>
            <a:r>
              <a:rPr lang="en-US" b="1" dirty="0"/>
              <a:t>• log</a:t>
            </a:r>
            <a:r>
              <a:rPr lang="en-US" b="1" i="1" baseline="-25000" dirty="0"/>
              <a:t>c</a:t>
            </a:r>
            <a:r>
              <a:rPr lang="en-US" b="1" i="1" dirty="0"/>
              <a:t> 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5" name="Picture 4" descr="ins U4AL2_014 a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21326" r="9433" b="23255"/>
          <a:stretch/>
        </p:blipFill>
        <p:spPr>
          <a:xfrm>
            <a:off x="3777678" y="1305432"/>
            <a:ext cx="4769031" cy="42225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ubtitle 1"/>
          <p:cNvSpPr txBox="1">
            <a:spLocks/>
          </p:cNvSpPr>
          <p:nvPr/>
        </p:nvSpPr>
        <p:spPr bwMode="auto">
          <a:xfrm>
            <a:off x="640600" y="1859834"/>
            <a:ext cx="3196570" cy="278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/>
              <a:t>Observe the graphs of three functions of the form </a:t>
            </a:r>
            <a:br>
              <a:rPr lang="en-US" dirty="0"/>
            </a:b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a </a:t>
            </a:r>
            <a:r>
              <a:rPr lang="en-US" dirty="0">
                <a:solidFill>
                  <a:srgbClr val="C0504D"/>
                </a:solidFill>
              </a:rPr>
              <a:t>+ </a:t>
            </a:r>
            <a:r>
              <a:rPr lang="en-US" i="1" dirty="0">
                <a:solidFill>
                  <a:srgbClr val="C0504D"/>
                </a:solidFill>
              </a:rPr>
              <a:t>b </a:t>
            </a:r>
            <a:r>
              <a:rPr lang="en-US" dirty="0">
                <a:solidFill>
                  <a:srgbClr val="C0504D"/>
                </a:solidFill>
              </a:rPr>
              <a:t>• log</a:t>
            </a:r>
            <a:r>
              <a:rPr lang="en-US" i="1" baseline="-25000" dirty="0">
                <a:solidFill>
                  <a:srgbClr val="C0504D"/>
                </a:solidFill>
              </a:rPr>
              <a:t>c</a:t>
            </a:r>
            <a:r>
              <a:rPr lang="en-US" i="1" dirty="0">
                <a:solidFill>
                  <a:srgbClr val="C0504D"/>
                </a:solidFill>
              </a:rPr>
              <a:t> d</a:t>
            </a:r>
            <a:r>
              <a:rPr lang="en-US" dirty="0"/>
              <a:t>.</a:t>
            </a:r>
            <a:endParaRPr lang="en-US" spc="-4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61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599" y="640567"/>
                <a:ext cx="8086069" cy="5248028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lnSpc>
                    <a:spcPct val="110000"/>
                  </a:lnSpc>
                  <a:spcAft>
                    <a:spcPts val="240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Key Concepts, </a:t>
                </a:r>
                <a:r>
                  <a:rPr lang="en-US" sz="2800" b="1" i="1" dirty="0">
                    <a:ea typeface="+mn-ea"/>
                  </a:rPr>
                  <a:t>continued</a:t>
                </a:r>
              </a:p>
              <a:p>
                <a:pPr marL="342900" indent="-342900">
                  <a:buFont typeface="Arial"/>
                  <a:buChar char="•"/>
                </a:pPr>
                <a:r>
                  <a:rPr lang="en-US" dirty="0"/>
                  <a:t>All three graphs are continuously </a:t>
                </a:r>
                <a:r>
                  <a:rPr lang="en-US" dirty="0">
                    <a:solidFill>
                      <a:srgbClr val="C0504D"/>
                    </a:solidFill>
                  </a:rPr>
                  <a:t>increasing</a:t>
                </a:r>
                <a:r>
                  <a:rPr lang="en-US" dirty="0"/>
                  <a:t> across the domain </a:t>
                </a:r>
                <a:r>
                  <a:rPr lang="en-US" dirty="0">
                    <a:solidFill>
                      <a:srgbClr val="C0504D"/>
                    </a:solidFill>
                  </a:rPr>
                  <a:t>(0,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504D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C0504D"/>
                    </a:solidFill>
                  </a:rPr>
                  <a:t>)</a:t>
                </a:r>
                <a:r>
                  <a:rPr lang="en-US" dirty="0"/>
                  <a:t>. </a:t>
                </a:r>
              </a:p>
              <a:p>
                <a:pPr marL="342900" indent="-342900">
                  <a:spcBef>
                    <a:spcPts val="1800"/>
                  </a:spcBef>
                  <a:buFont typeface="Arial"/>
                  <a:buChar char="•"/>
                </a:pPr>
                <a:r>
                  <a:rPr lang="en-US" dirty="0"/>
                  <a:t>For any value of 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in the domain, the </a:t>
                </a:r>
                <a:r>
                  <a:rPr lang="en-US" i="1" dirty="0"/>
                  <a:t>y</a:t>
                </a:r>
                <a:r>
                  <a:rPr lang="en-US" dirty="0"/>
                  <a:t>-values are related by the inequality </a:t>
                </a:r>
                <a:r>
                  <a:rPr lang="en-US" i="1" dirty="0">
                    <a:solidFill>
                      <a:srgbClr val="C0504D"/>
                    </a:solidFill>
                  </a:rPr>
                  <a:t>g</a:t>
                </a:r>
                <a:r>
                  <a:rPr lang="en-US" dirty="0">
                    <a:solidFill>
                      <a:srgbClr val="C0504D"/>
                    </a:solidFill>
                  </a:rPr>
                  <a:t>(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dirty="0">
                    <a:solidFill>
                      <a:srgbClr val="C0504D"/>
                    </a:solidFill>
                  </a:rPr>
                  <a:t>) &gt; </a:t>
                </a:r>
                <a:r>
                  <a:rPr lang="en-US" i="1" dirty="0">
                    <a:solidFill>
                      <a:srgbClr val="C0504D"/>
                    </a:solidFill>
                  </a:rPr>
                  <a:t>f</a:t>
                </a:r>
                <a:r>
                  <a:rPr lang="en-US" dirty="0">
                    <a:solidFill>
                      <a:srgbClr val="C0504D"/>
                    </a:solidFill>
                  </a:rPr>
                  <a:t>(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dirty="0">
                    <a:solidFill>
                      <a:srgbClr val="C0504D"/>
                    </a:solidFill>
                  </a:rPr>
                  <a:t>) &gt; </a:t>
                </a:r>
                <a:r>
                  <a:rPr lang="en-US" i="1" dirty="0">
                    <a:solidFill>
                      <a:srgbClr val="C0504D"/>
                    </a:solidFill>
                  </a:rPr>
                  <a:t>h</a:t>
                </a:r>
                <a:r>
                  <a:rPr lang="en-US" dirty="0">
                    <a:solidFill>
                      <a:srgbClr val="C0504D"/>
                    </a:solidFill>
                  </a:rPr>
                  <a:t>(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dirty="0">
                    <a:solidFill>
                      <a:srgbClr val="C0504D"/>
                    </a:solidFill>
                  </a:rPr>
                  <a:t>)</a:t>
                </a:r>
                <a:r>
                  <a:rPr lang="en-US" dirty="0"/>
                  <a:t>. </a:t>
                </a:r>
              </a:p>
              <a:p>
                <a:pPr marL="342900" indent="-342900">
                  <a:spcBef>
                    <a:spcPts val="1800"/>
                  </a:spcBef>
                  <a:buFont typeface="Arial"/>
                  <a:buChar char="•"/>
                </a:pP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dirty="0">
                    <a:solidFill>
                      <a:srgbClr val="C0504D"/>
                    </a:solidFill>
                  </a:rPr>
                  <a:t>-intercepts </a:t>
                </a:r>
                <a:r>
                  <a:rPr lang="en-US" dirty="0"/>
                  <a:t>are determined by the constant added to </a:t>
                </a:r>
                <a:r>
                  <a:rPr lang="en-US" dirty="0">
                    <a:solidFill>
                      <a:srgbClr val="C0504D"/>
                    </a:solidFill>
                  </a:rPr>
                  <a:t>log</a:t>
                </a:r>
                <a:r>
                  <a:rPr lang="en-US" baseline="-25000" dirty="0">
                    <a:solidFill>
                      <a:srgbClr val="C0504D"/>
                    </a:solidFill>
                  </a:rPr>
                  <a:t>2</a:t>
                </a:r>
                <a:r>
                  <a:rPr lang="en-US" dirty="0">
                    <a:solidFill>
                      <a:srgbClr val="C0504D"/>
                    </a:solidFill>
                  </a:rPr>
                  <a:t> </a:t>
                </a:r>
                <a:r>
                  <a:rPr lang="en-US" i="1" dirty="0">
                    <a:solidFill>
                      <a:srgbClr val="C0504D"/>
                    </a:solidFill>
                  </a:rPr>
                  <a:t>x</a:t>
                </a:r>
                <a:r>
                  <a:rPr lang="en-US" dirty="0"/>
                  <a:t>.</a:t>
                </a:r>
                <a:endParaRPr lang="en-US" spc="-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599" y="640567"/>
                <a:ext cx="8086069" cy="5248028"/>
              </a:xfrm>
              <a:blipFill>
                <a:blip r:embed="rId2"/>
                <a:stretch>
                  <a:fillRect l="-1507" t="-1045" r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859314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086069" cy="524802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12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r>
              <a:rPr lang="en-US" b="1" i="1" dirty="0"/>
              <a:t>f</a:t>
            </a:r>
            <a:r>
              <a:rPr lang="en-US" b="1" dirty="0"/>
              <a:t>(</a:t>
            </a:r>
            <a:r>
              <a:rPr lang="en-US" b="1" i="1" dirty="0"/>
              <a:t>x</a:t>
            </a:r>
            <a:r>
              <a:rPr lang="en-US" b="1" dirty="0"/>
              <a:t>) = </a:t>
            </a:r>
            <a:r>
              <a:rPr lang="en-US" b="1" i="1" dirty="0"/>
              <a:t>a </a:t>
            </a:r>
            <a:r>
              <a:rPr lang="en-US" b="1" dirty="0"/>
              <a:t>• log</a:t>
            </a:r>
            <a:r>
              <a:rPr lang="en-US" b="1" i="1" baseline="-25000" dirty="0"/>
              <a:t>b</a:t>
            </a:r>
            <a:r>
              <a:rPr lang="en-US" b="1" i="1" dirty="0"/>
              <a:t> c </a:t>
            </a:r>
            <a:r>
              <a:rPr lang="en-US" b="1" dirty="0"/>
              <a:t>and </a:t>
            </a:r>
          </a:p>
          <a:p>
            <a:r>
              <a:rPr lang="en-US" b="1" i="1" dirty="0"/>
              <a:t>g</a:t>
            </a:r>
            <a:r>
              <a:rPr lang="en-US" b="1" dirty="0"/>
              <a:t>(</a:t>
            </a:r>
            <a:r>
              <a:rPr lang="en-US" b="1" i="1" dirty="0"/>
              <a:t>x</a:t>
            </a:r>
            <a:r>
              <a:rPr lang="en-US" b="1" dirty="0"/>
              <a:t>) = </a:t>
            </a:r>
            <a:r>
              <a:rPr lang="en-US" b="1" i="1" dirty="0"/>
              <a:t>a </a:t>
            </a:r>
            <a:r>
              <a:rPr lang="en-US" b="1" dirty="0"/>
              <a:t>• log</a:t>
            </a:r>
            <a:r>
              <a:rPr lang="en-US" b="1" i="1" baseline="-25000" dirty="0"/>
              <a:t>d</a:t>
            </a:r>
            <a:r>
              <a:rPr lang="en-US" b="1" i="1" dirty="0"/>
              <a:t> 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5" name="Picture 4" descr="ins U4AL2_015 a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11084" r="9434" b="32936"/>
          <a:stretch/>
        </p:blipFill>
        <p:spPr>
          <a:xfrm>
            <a:off x="3632200" y="1258468"/>
            <a:ext cx="5055596" cy="45216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ubtitle 1"/>
          <p:cNvSpPr txBox="1">
            <a:spLocks/>
          </p:cNvSpPr>
          <p:nvPr/>
        </p:nvSpPr>
        <p:spPr bwMode="auto">
          <a:xfrm>
            <a:off x="640599" y="2334815"/>
            <a:ext cx="2991601" cy="165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/>
              <a:t>Compare the graphs of three functions with different bases.</a:t>
            </a:r>
            <a:endParaRPr lang="en-US" spc="-4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54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086069" cy="524802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24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/>
              <a:t>All three functions contain the point </a:t>
            </a:r>
            <a:r>
              <a:rPr lang="en-US" dirty="0">
                <a:solidFill>
                  <a:srgbClr val="C0504D"/>
                </a:solidFill>
              </a:rPr>
              <a:t>(1, 0)</a:t>
            </a:r>
            <a:r>
              <a:rPr lang="en-US" dirty="0"/>
              <a:t>, since the logarithm of any base to the power of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/>
              <a:t> is equal to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/>
              <a:t>As the graphs show, the functions are related by the inequality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&gt; </a:t>
            </a:r>
            <a:r>
              <a:rPr lang="en-US" i="1" dirty="0">
                <a:solidFill>
                  <a:srgbClr val="C0504D"/>
                </a:solidFill>
              </a:rPr>
              <a:t>h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&gt;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for a specific positive value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/>
              <a:t>.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Comparing the bases of the three functions reveals that they are ordered in the </a:t>
            </a:r>
            <a:r>
              <a:rPr lang="en-US" dirty="0">
                <a:solidFill>
                  <a:srgbClr val="C0504D"/>
                </a:solidFill>
              </a:rPr>
              <a:t>opposite “direction” </a:t>
            </a:r>
            <a:r>
              <a:rPr lang="en-US" dirty="0"/>
              <a:t>from the functions: </a:t>
            </a:r>
            <a:r>
              <a:rPr lang="en-US" dirty="0">
                <a:solidFill>
                  <a:srgbClr val="C0504D"/>
                </a:solidFill>
              </a:rPr>
              <a:t>2 &lt; 5 &lt; 10 </a:t>
            </a:r>
            <a:r>
              <a:rPr lang="en-US" dirty="0"/>
              <a:t>for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&gt; </a:t>
            </a:r>
            <a:r>
              <a:rPr lang="en-US" i="1" dirty="0">
                <a:solidFill>
                  <a:srgbClr val="C0504D"/>
                </a:solidFill>
              </a:rPr>
              <a:t>h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&gt;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123543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086069" cy="524802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120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/>
              <a:t>Alternately, as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increases</a:t>
            </a:r>
            <a:r>
              <a:rPr lang="en-US" dirty="0"/>
              <a:t>, the powers of the smaller bases grow larger in order to remain proportional with larger bases raised to the same power.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en-US" sz="1000" dirty="0"/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/>
              <a:t>For example, for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8</a:t>
            </a:r>
            <a:r>
              <a:rPr lang="en-US" dirty="0"/>
              <a:t>,</a:t>
            </a:r>
          </a:p>
          <a:p>
            <a:pPr>
              <a:lnSpc>
                <a:spcPct val="130000"/>
              </a:lnSpc>
            </a:pPr>
            <a:r>
              <a:rPr lang="en-US" dirty="0"/>
              <a:t> 			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dirty="0"/>
              <a:t>) = 3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i="1" dirty="0"/>
              <a:t>			h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dirty="0"/>
              <a:t>) ≈ 1.29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/>
              <a:t>			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dirty="0"/>
              <a:t>) ≈ 0.90.</a:t>
            </a:r>
            <a:endParaRPr lang="en-US" spc="-4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490317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063785" cy="499823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Common Errors/Misconceptions</a:t>
            </a:r>
            <a:endParaRPr lang="en-US" sz="2000" dirty="0">
              <a:ea typeface="+mn-ea"/>
            </a:endParaRPr>
          </a:p>
          <a:p>
            <a:pPr marL="342900" indent="-342900">
              <a:spcBef>
                <a:spcPts val="24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confusing the domain </a:t>
            </a:r>
            <a:r>
              <a:rPr lang="en-US" dirty="0"/>
              <a:t>and range in a logarithmic function problem</a:t>
            </a:r>
          </a:p>
          <a:p>
            <a:pPr marL="342900" indent="-342900">
              <a:spcBef>
                <a:spcPts val="18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using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an argument </a:t>
            </a:r>
            <a:r>
              <a:rPr lang="en-US" dirty="0"/>
              <a:t>in a logarithmic term that is less than 0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failing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to check </a:t>
            </a:r>
            <a:r>
              <a:rPr lang="en-US" dirty="0"/>
              <a:t>all of the domain and extreme-value options in graphing one or more logarithmic functions; e.g., intercepts and function values for upper and lower bounds of domains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1CA2CB-5E55-4944-A924-36ED15748A88}" type="slidenum"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29984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90"/>
                </a:solidFill>
              </a:rPr>
              <a:t>Example 1</a:t>
            </a:r>
            <a:endParaRPr lang="en-US" sz="1100" b="1" dirty="0">
              <a:solidFill>
                <a:srgbClr val="558ED5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Sketch the graphs of the functions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2 • log</a:t>
            </a:r>
            <a:r>
              <a:rPr lang="en-US" baseline="-25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/>
              <a:t>and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2 – log</a:t>
            </a:r>
            <a:r>
              <a:rPr lang="en-US" baseline="-25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/>
              <a:t>on a coordinate plane. Describe</a:t>
            </a:r>
          </a:p>
          <a:p>
            <a:pPr>
              <a:lnSpc>
                <a:spcPct val="120000"/>
              </a:lnSpc>
            </a:pPr>
            <a:r>
              <a:rPr lang="en-US" dirty="0"/>
              <a:t>the end behavior of each function.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5355191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>
                <a:solidFill>
                  <a:srgbClr val="660066"/>
                </a:solidFill>
              </a:rPr>
              <a:t>Determine function values for </a:t>
            </a:r>
            <a:r>
              <a:rPr lang="en-US" sz="2600" b="1" i="1" dirty="0">
                <a:solidFill>
                  <a:srgbClr val="660066"/>
                </a:solidFill>
              </a:rPr>
              <a:t>f</a:t>
            </a:r>
            <a:r>
              <a:rPr lang="en-US" sz="2600" b="1" dirty="0">
                <a:solidFill>
                  <a:srgbClr val="660066"/>
                </a:solidFill>
              </a:rPr>
              <a:t>(1) and </a:t>
            </a:r>
            <a:r>
              <a:rPr lang="en-US" sz="2600" b="1" i="1" dirty="0">
                <a:solidFill>
                  <a:srgbClr val="660066"/>
                </a:solidFill>
              </a:rPr>
              <a:t>g</a:t>
            </a:r>
            <a:r>
              <a:rPr lang="en-US" sz="2600" b="1" dirty="0">
                <a:solidFill>
                  <a:srgbClr val="660066"/>
                </a:solidFill>
              </a:rPr>
              <a:t>(1) and write the results as ordered pairs. 	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accent2"/>
                </a:solidFill>
              </a:rPr>
              <a:t>x </a:t>
            </a:r>
            <a:r>
              <a:rPr lang="en-US" dirty="0">
                <a:solidFill>
                  <a:schemeClr val="accent2"/>
                </a:solidFill>
              </a:rPr>
              <a:t>= 1</a:t>
            </a:r>
            <a:r>
              <a:rPr lang="en-US" dirty="0">
                <a:solidFill>
                  <a:schemeClr val="tx1"/>
                </a:solidFill>
              </a:rPr>
              <a:t> into each function and solve.</a:t>
            </a:r>
          </a:p>
          <a:p>
            <a:pPr lvl="1" algn="l"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Write each point as an ordered pair.</a:t>
            </a:r>
          </a:p>
          <a:p>
            <a:pPr lvl="2" algn="l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): </a:t>
            </a:r>
            <a:r>
              <a:rPr lang="en-US" dirty="0">
                <a:solidFill>
                  <a:srgbClr val="C0504D"/>
                </a:solidFill>
              </a:rPr>
              <a:t>(1, 0)</a:t>
            </a:r>
          </a:p>
          <a:p>
            <a:pPr lvl="2" algn="l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): </a:t>
            </a:r>
            <a:r>
              <a:rPr lang="en-US" dirty="0">
                <a:solidFill>
                  <a:srgbClr val="C0504D"/>
                </a:solidFill>
              </a:rPr>
              <a:t>(1, 2)</a:t>
            </a:r>
          </a:p>
          <a:p>
            <a:pPr marL="512064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3062" y="2985340"/>
            <a:ext cx="2460731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 = 2 •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r>
              <a:rPr lang="en-US" dirty="0">
                <a:latin typeface="Arial"/>
                <a:cs typeface="Arial"/>
              </a:rPr>
              <a:t>	 = 2 • 0</a:t>
            </a:r>
          </a:p>
          <a:p>
            <a:r>
              <a:rPr lang="en-US" dirty="0">
                <a:latin typeface="Arial"/>
                <a:cs typeface="Arial"/>
              </a:rPr>
              <a:t>	 =0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3146" y="2985340"/>
            <a:ext cx="25827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 = 2 </a:t>
            </a:r>
            <a:r>
              <a:rPr lang="mr-IN" dirty="0">
                <a:latin typeface="Arial"/>
                <a:cs typeface="Arial"/>
              </a:rPr>
              <a:t>–</a:t>
            </a:r>
            <a:r>
              <a:rPr lang="en-US" dirty="0">
                <a:latin typeface="Arial"/>
                <a:cs typeface="Arial"/>
              </a:rPr>
              <a:t>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r>
              <a:rPr lang="en-US" dirty="0">
                <a:latin typeface="Arial"/>
                <a:cs typeface="Arial"/>
              </a:rPr>
              <a:t>	  = 2 </a:t>
            </a:r>
            <a:r>
              <a:rPr lang="mr-IN" dirty="0">
                <a:latin typeface="Arial"/>
                <a:cs typeface="Arial"/>
              </a:rPr>
              <a:t>–</a:t>
            </a:r>
            <a:r>
              <a:rPr lang="en-US" dirty="0">
                <a:latin typeface="Arial"/>
                <a:cs typeface="Arial"/>
              </a:rPr>
              <a:t> 0</a:t>
            </a:r>
          </a:p>
          <a:p>
            <a:r>
              <a:rPr lang="en-US" dirty="0">
                <a:latin typeface="Arial"/>
                <a:cs typeface="Arial"/>
              </a:rPr>
              <a:t>	  =2</a:t>
            </a:r>
          </a:p>
        </p:txBody>
      </p:sp>
    </p:spTree>
    <p:extLst>
      <p:ext uri="{BB962C8B-B14F-4D97-AF65-F5344CB8AC3E}">
        <p14:creationId xmlns:p14="http://schemas.microsoft.com/office/powerpoint/2010/main" val="2178708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5712918" y="1092210"/>
            <a:ext cx="2808059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In preparation for the upcoming </a:t>
            </a:r>
            <a:r>
              <a:rPr lang="en-US" dirty="0" err="1">
                <a:latin typeface="Arial"/>
                <a:cs typeface="Arial"/>
              </a:rPr>
              <a:t>Mathlete</a:t>
            </a:r>
            <a:r>
              <a:rPr lang="en-US" dirty="0">
                <a:latin typeface="Arial"/>
                <a:cs typeface="Arial"/>
              </a:rPr>
              <a:t> Tournament, Mrs. Blake graphed two functions as shown. She asked her students to use this graph to compare the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domain</a:t>
            </a:r>
            <a:r>
              <a:rPr lang="en-US" dirty="0">
                <a:latin typeface="Arial"/>
                <a:cs typeface="Arial"/>
              </a:rPr>
              <a:t> and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range</a:t>
            </a:r>
            <a:r>
              <a:rPr lang="en-US" dirty="0">
                <a:latin typeface="Arial"/>
                <a:cs typeface="Arial"/>
              </a:rPr>
              <a:t> of each function.</a:t>
            </a: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4" name="Picture 3" descr="ins U4AL2_011 ar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21256" r="8932" b="22866"/>
          <a:stretch/>
        </p:blipFill>
        <p:spPr>
          <a:xfrm>
            <a:off x="535266" y="1187353"/>
            <a:ext cx="5063699" cy="44410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4545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49"/>
            <a:ext cx="8133426" cy="52472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Find the value(s) of </a:t>
            </a:r>
            <a:r>
              <a:rPr lang="en-US" sz="2800" b="1" i="1" dirty="0">
                <a:solidFill>
                  <a:srgbClr val="660066"/>
                </a:solidFill>
              </a:rPr>
              <a:t>x </a:t>
            </a:r>
            <a:r>
              <a:rPr lang="en-US" sz="2800" b="1" dirty="0">
                <a:solidFill>
                  <a:srgbClr val="660066"/>
                </a:solidFill>
              </a:rPr>
              <a:t>at which </a:t>
            </a:r>
            <a:r>
              <a:rPr lang="en-US" sz="2800" b="1" i="1" dirty="0">
                <a:solidFill>
                  <a:srgbClr val="660066"/>
                </a:solidFill>
              </a:rPr>
              <a:t>f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 = </a:t>
            </a:r>
            <a:r>
              <a:rPr lang="en-US" sz="2800" b="1" i="1" dirty="0">
                <a:solidFill>
                  <a:srgbClr val="660066"/>
                </a:solidFill>
              </a:rPr>
              <a:t>g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). 	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This will reveal any point(s) of intersection, or solutions, of the system of equations.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2 • log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x </a:t>
            </a:r>
            <a:r>
              <a:rPr lang="en-US" dirty="0">
                <a:solidFill>
                  <a:schemeClr val="tx1"/>
                </a:solidFill>
              </a:rPr>
              <a:t>= 2 – log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x 		</a:t>
            </a:r>
            <a:r>
              <a:rPr lang="en-US" dirty="0">
                <a:solidFill>
                  <a:schemeClr val="tx1"/>
                </a:solidFill>
              </a:rPr>
              <a:t>Set the functions equal 									to each other.</a:t>
            </a:r>
          </a:p>
          <a:p>
            <a:pPr lvl="2" algn="l">
              <a:spcAft>
                <a:spcPts val="1800"/>
              </a:spcAft>
            </a:pPr>
            <a:r>
              <a:rPr lang="en-US" dirty="0">
                <a:solidFill>
                  <a:srgbClr val="0000FF"/>
                </a:solidFill>
              </a:rPr>
              <a:t>3 • log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chemeClr val="tx1"/>
                </a:solidFill>
              </a:rPr>
              <a:t>= 2 					Add </a:t>
            </a:r>
            <a:r>
              <a:rPr lang="en-US" dirty="0">
                <a:solidFill>
                  <a:srgbClr val="0000FF"/>
                </a:solidFill>
              </a:rPr>
              <a:t>log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chemeClr val="tx1"/>
                </a:solidFill>
              </a:rPr>
              <a:t>to both sides.</a:t>
            </a:r>
          </a:p>
          <a:p>
            <a:pPr lvl="2" algn="l"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								</a:t>
            </a:r>
            <a:r>
              <a:rPr lang="en-US" dirty="0">
                <a:solidFill>
                  <a:srgbClr val="000000"/>
                </a:solidFill>
              </a:rPr>
              <a:t>Divide both sides by 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2" algn="l"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</a:rPr>
              <a:t>								Simplify.</a:t>
            </a: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Using a calculator, the approximate value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chemeClr val="accent2"/>
                </a:solidFill>
              </a:rPr>
              <a:t>1.6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99715"/>
              </p:ext>
            </p:extLst>
          </p:nvPr>
        </p:nvGraphicFramePr>
        <p:xfrm>
          <a:off x="1639270" y="3712790"/>
          <a:ext cx="1270001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3" name="Equation" r:id="rId3" imgW="1270000" imgH="800100" progId="Equation.DSMT4">
                  <p:embed/>
                </p:oleObj>
              </mc:Choice>
              <mc:Fallback>
                <p:oleObj name="Equation" r:id="rId3" imgW="1270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270" y="3712790"/>
                        <a:ext cx="1270001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964676"/>
              </p:ext>
            </p:extLst>
          </p:nvPr>
        </p:nvGraphicFramePr>
        <p:xfrm>
          <a:off x="1639270" y="4532134"/>
          <a:ext cx="838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4" name="Equation" r:id="rId5" imgW="838200" imgH="571500" progId="Equation.DSMT4">
                  <p:embed/>
                </p:oleObj>
              </mc:Choice>
              <mc:Fallback>
                <p:oleObj name="Equation" r:id="rId5" imgW="838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9270" y="4532134"/>
                        <a:ext cx="838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lnSpc>
                <a:spcPct val="110000"/>
              </a:lnSpc>
              <a:spcAft>
                <a:spcPts val="1800"/>
              </a:spcAft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Find the function value at which the functions are equal. 	</a:t>
            </a:r>
          </a:p>
          <a:p>
            <a:pPr marL="512064">
              <a:lnSpc>
                <a:spcPct val="120000"/>
              </a:lnSpc>
              <a:spcAft>
                <a:spcPts val="1800"/>
              </a:spcAft>
            </a:pPr>
            <a:r>
              <a:rPr lang="en-US" dirty="0"/>
              <a:t>Substitute the approximate value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from step 2 into each function.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38704"/>
              </p:ext>
            </p:extLst>
          </p:nvPr>
        </p:nvGraphicFramePr>
        <p:xfrm>
          <a:off x="2347662" y="3624263"/>
          <a:ext cx="233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6" name="Equation" r:id="rId3" imgW="2336800" imgH="800100" progId="Equation.DSMT4">
                  <p:embed/>
                </p:oleObj>
              </mc:Choice>
              <mc:Fallback>
                <p:oleObj name="Equation" r:id="rId3" imgW="23368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7662" y="3624263"/>
                        <a:ext cx="23368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421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800" b="1" dirty="0">
                <a:solidFill>
                  <a:srgbClr val="660066"/>
                </a:solidFill>
              </a:rPr>
              <a:t>Write the approximate point at which the functions intersect. 	</a:t>
            </a:r>
          </a:p>
          <a:p>
            <a:pPr lvl="1" algn="l"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</a:rPr>
              <a:t>Since the value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rounded, the functions intersect at approximately               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29191"/>
              </p:ext>
            </p:extLst>
          </p:nvPr>
        </p:nvGraphicFramePr>
        <p:xfrm>
          <a:off x="3514917" y="3124092"/>
          <a:ext cx="1117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34" name="Equation" r:id="rId3" imgW="1117600" imgH="825500" progId="Equation.DSMT4">
                  <p:embed/>
                </p:oleObj>
              </mc:Choice>
              <mc:Fallback>
                <p:oleObj name="Equation" r:id="rId3" imgW="11176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4917" y="3124092"/>
                        <a:ext cx="1117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306772"/>
              </p:ext>
            </p:extLst>
          </p:nvPr>
        </p:nvGraphicFramePr>
        <p:xfrm>
          <a:off x="5060950" y="3295333"/>
          <a:ext cx="1270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35" name="Equation" r:id="rId5" imgW="1270000" imgH="444500" progId="Equation.DSMT4">
                  <p:embed/>
                </p:oleObj>
              </mc:Choice>
              <mc:Fallback>
                <p:oleObj name="Equation" r:id="rId5" imgW="1270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0950" y="3295333"/>
                        <a:ext cx="1270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8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lnSpc>
                <a:spcPct val="120000"/>
              </a:lnSpc>
              <a:buFont typeface="+mj-lt"/>
              <a:buAutoNum type="arabicPeriod" startAt="5"/>
            </a:pPr>
            <a:r>
              <a:rPr lang="en-US" sz="2800" b="1" dirty="0">
                <a:solidFill>
                  <a:srgbClr val="660066"/>
                </a:solidFill>
              </a:rPr>
              <a:t>Determine additional points for sketching the graph of each function.	</a:t>
            </a:r>
          </a:p>
          <a:p>
            <a:pPr marL="512064" lvl="1" algn="l">
              <a:spcBef>
                <a:spcPts val="2400"/>
              </a:spcBef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Choose values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can be evaluated easily.</a:t>
            </a:r>
          </a:p>
          <a:p>
            <a:pPr marL="512064"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0.25, 0.5, 2,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C0504D"/>
                </a:solidFill>
              </a:rPr>
              <a:t> 4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502250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Solve </a:t>
            </a:r>
            <a:r>
              <a:rPr lang="en-US" i="1" dirty="0">
                <a:solidFill>
                  <a:schemeClr val="accent2"/>
                </a:solidFill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for each given value.</a:t>
            </a:r>
          </a:p>
          <a:p>
            <a:pPr lvl="2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87" y="233416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0.25</a:t>
            </a:r>
            <a:r>
              <a:rPr lang="en-US" dirty="0">
                <a:latin typeface="Arial"/>
                <a:cs typeface="Arial"/>
              </a:rPr>
              <a:t>) = 2 •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(0.25)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	= 2 • –2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	= –4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72" y="413995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0.5</a:t>
            </a:r>
            <a:r>
              <a:rPr lang="en-US" dirty="0">
                <a:latin typeface="Arial"/>
                <a:cs typeface="Arial"/>
              </a:rPr>
              <a:t>) = 2 •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0.5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= 2 • –1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= –2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5368" y="233416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) = 2 •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= 2 • 1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= 2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13995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) = 2 •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= 2 • 2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= 4</a:t>
            </a:r>
          </a:p>
        </p:txBody>
      </p:sp>
    </p:spTree>
    <p:extLst>
      <p:ext uri="{BB962C8B-B14F-4D97-AF65-F5344CB8AC3E}">
        <p14:creationId xmlns:p14="http://schemas.microsoft.com/office/powerpoint/2010/main" val="2947509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Solve </a:t>
            </a:r>
            <a:r>
              <a:rPr lang="en-US" i="1" dirty="0">
                <a:solidFill>
                  <a:schemeClr val="accent2"/>
                </a:solidFill>
              </a:rPr>
              <a:t>g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for each given value.</a:t>
            </a:r>
          </a:p>
          <a:p>
            <a:pPr lvl="2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87" y="225796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0.25</a:t>
            </a:r>
            <a:r>
              <a:rPr lang="en-US" dirty="0">
                <a:latin typeface="Arial"/>
                <a:cs typeface="Arial"/>
              </a:rPr>
              <a:t>) = 2 –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(0.25)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	= 2 – (–2)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	= 4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72" y="407899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0.5</a:t>
            </a:r>
            <a:r>
              <a:rPr lang="en-US" dirty="0">
                <a:latin typeface="Arial"/>
                <a:cs typeface="Arial"/>
              </a:rPr>
              <a:t>) = 2 –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0.5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= 2 – (–1)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= 3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227267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) = 2 –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= 2 – 1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= 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1688" y="407899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) = 2 – log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= 2 – 2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= 0</a:t>
            </a:r>
          </a:p>
        </p:txBody>
      </p:sp>
    </p:spTree>
    <p:extLst>
      <p:ext uri="{BB962C8B-B14F-4D97-AF65-F5344CB8AC3E}">
        <p14:creationId xmlns:p14="http://schemas.microsoft.com/office/powerpoint/2010/main" val="2253983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79872" cy="499745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2800" b="1" dirty="0">
                <a:solidFill>
                  <a:srgbClr val="660066"/>
                </a:solidFill>
              </a:rPr>
              <a:t>Write the additional points.	</a:t>
            </a:r>
          </a:p>
          <a:p>
            <a:pPr marL="512064" lvl="1" algn="l"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Make sure to keep the points with the correct function.</a:t>
            </a:r>
          </a:p>
          <a:p>
            <a:pPr lvl="2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chemeClr val="accent2"/>
                </a:solidFill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): (0.25, –4), (0.5, –2), (2, 2),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(4, 4)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): (0.25, 4), (0.5, 3), (2, 1),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(4, 0)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604660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7"/>
            </a:pPr>
            <a:r>
              <a:rPr lang="en-US" sz="2800" b="1" dirty="0">
                <a:solidFill>
                  <a:srgbClr val="660066"/>
                </a:solidFill>
              </a:rPr>
              <a:t>Plot and sketch a curve to connect the points for each function.	</a:t>
            </a:r>
          </a:p>
          <a:p>
            <a:pPr marL="512064" lvl="1" algn="l"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</a:rPr>
              <a:t>The completed curves might suggest that additional points should be plotted to better determine the actual shape of each function’s graph.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3536541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10483" r="5770" b="10689"/>
          <a:stretch/>
        </p:blipFill>
        <p:spPr>
          <a:xfrm>
            <a:off x="1711514" y="1183582"/>
            <a:ext cx="5720973" cy="44904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8217418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641349"/>
            <a:ext cx="8085319" cy="5266489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spcAft>
                <a:spcPts val="1200"/>
              </a:spcAft>
              <a:buFont typeface="+mj-lt"/>
              <a:buAutoNum type="arabicPeriod" startAt="8"/>
            </a:pPr>
            <a:r>
              <a:rPr lang="en-US" sz="2600" b="1" spc="-30" dirty="0">
                <a:solidFill>
                  <a:srgbClr val="660066"/>
                </a:solidFill>
              </a:rPr>
              <a:t>Describe what happens to the function values as </a:t>
            </a:r>
            <a:r>
              <a:rPr lang="en-US" sz="2600" b="1" i="1" spc="-30" dirty="0">
                <a:solidFill>
                  <a:srgbClr val="660066"/>
                </a:solidFill>
              </a:rPr>
              <a:t>x </a:t>
            </a:r>
            <a:r>
              <a:rPr lang="en-US" sz="2600" b="1" spc="-30" dirty="0">
                <a:solidFill>
                  <a:srgbClr val="660066"/>
                </a:solidFill>
              </a:rPr>
              <a:t>becomes very large and as </a:t>
            </a:r>
            <a:r>
              <a:rPr lang="en-US" sz="2600" b="1" i="1" spc="-30" dirty="0">
                <a:solidFill>
                  <a:srgbClr val="660066"/>
                </a:solidFill>
              </a:rPr>
              <a:t>x </a:t>
            </a:r>
            <a:r>
              <a:rPr lang="en-US" sz="2600" b="1" spc="-30" dirty="0">
                <a:solidFill>
                  <a:srgbClr val="660066"/>
                </a:solidFill>
              </a:rPr>
              <a:t>approaches 0.</a:t>
            </a:r>
            <a:endParaRPr lang="en-US" sz="2600" b="1" dirty="0">
              <a:solidFill>
                <a:srgbClr val="660066"/>
              </a:solidFill>
            </a:endParaRPr>
          </a:p>
          <a:p>
            <a:pPr marL="512064" lvl="1" algn="l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It is useful to know the </a:t>
            </a:r>
            <a:r>
              <a:rPr lang="en-US" dirty="0">
                <a:solidFill>
                  <a:srgbClr val="C0504D"/>
                </a:solidFill>
              </a:rPr>
              <a:t>limits</a:t>
            </a:r>
            <a:r>
              <a:rPr lang="en-US" dirty="0">
                <a:solidFill>
                  <a:schemeClr val="tx1"/>
                </a:solidFill>
              </a:rPr>
              <a:t> of function values as the values go beyond the finite values used for a sketch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 graph.</a:t>
            </a:r>
          </a:p>
          <a:p>
            <a:pPr marL="512064" lvl="1" algn="l">
              <a:spcBef>
                <a:spcPts val="1200"/>
              </a:spcBef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chemeClr val="accent2"/>
                </a:solidFill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854964" lvl="1" indent="-342900" algn="l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positive infinity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positive infinity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854964" lvl="1" indent="-342900" algn="l">
              <a:spcBef>
                <a:spcPts val="9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negative infinity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3852866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592138" y="694264"/>
            <a:ext cx="796134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Over which restricted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domain</a:t>
            </a:r>
            <a:r>
              <a:rPr lang="en-US" dirty="0">
                <a:latin typeface="Arial"/>
                <a:cs typeface="Arial"/>
              </a:rPr>
              <a:t> are the values of </a:t>
            </a:r>
            <a:br>
              <a:rPr lang="en-US" dirty="0">
                <a:latin typeface="Arial"/>
                <a:cs typeface="Arial"/>
              </a:rPr>
            </a:b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 &lt;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g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pPr marL="457200" indent="-457200">
              <a:spcBef>
                <a:spcPts val="2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Over which restricted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domain</a:t>
            </a:r>
            <a:r>
              <a:rPr lang="en-US" dirty="0">
                <a:latin typeface="Arial"/>
                <a:cs typeface="Arial"/>
              </a:rPr>
              <a:t> are the values of </a:t>
            </a:r>
            <a:br>
              <a:rPr lang="en-US" dirty="0">
                <a:latin typeface="Arial"/>
                <a:cs typeface="Arial"/>
              </a:rPr>
            </a:b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 &gt;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g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pPr marL="457200" indent="-457200">
              <a:spcBef>
                <a:spcPts val="2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At what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domain</a:t>
            </a:r>
            <a:r>
              <a:rPr lang="en-US" dirty="0">
                <a:latin typeface="Arial"/>
                <a:cs typeface="Arial"/>
              </a:rPr>
              <a:t> value is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 =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g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What are the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ranges</a:t>
            </a:r>
            <a:r>
              <a:rPr lang="en-US" dirty="0">
                <a:latin typeface="Arial"/>
                <a:cs typeface="Arial"/>
              </a:rPr>
              <a:t> of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g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>?</a:t>
            </a: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32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641349"/>
            <a:ext cx="8085319" cy="5266489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2064"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854964" lvl="1" indent="-342900" algn="l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positive infinity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negative infinity. </a:t>
            </a:r>
          </a:p>
          <a:p>
            <a:pPr marL="854964" lvl="1" indent="-342900" algn="l"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a</a:t>
            </a:r>
            <a:r>
              <a:rPr lang="en-US" dirty="0">
                <a:solidFill>
                  <a:schemeClr val="tx1"/>
                </a:solidFill>
              </a:rPr>
              <a:t>pproaches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approaches </a:t>
            </a:r>
            <a:r>
              <a:rPr lang="en-US" dirty="0">
                <a:solidFill>
                  <a:srgbClr val="C0504D"/>
                </a:solidFill>
              </a:rPr>
              <a:t>positive infinity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1813" y="4387259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Arial"/>
                <a:ea typeface="Arial"/>
                <a:cs typeface="Arial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6476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7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98926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29984" cy="527177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rgbClr val="000090"/>
                </a:solidFill>
              </a:rPr>
              <a:t>Example 2</a:t>
            </a:r>
            <a:endParaRPr lang="en-US" sz="1100" b="1" dirty="0">
              <a:solidFill>
                <a:srgbClr val="558ED5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Sketch the graphs of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log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/>
              <a:t>and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log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/>
              <a:t>on a coordinate plane, using a graphing calculator if needed.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Write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in terms of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to simplify sketching. </a:t>
            </a:r>
          </a:p>
          <a:p>
            <a:r>
              <a:rPr lang="en-US" dirty="0"/>
              <a:t>Then, describe the </a:t>
            </a:r>
            <a:r>
              <a:rPr lang="en-US" dirty="0">
                <a:solidFill>
                  <a:srgbClr val="C0504D"/>
                </a:solidFill>
              </a:rPr>
              <a:t>end behavior </a:t>
            </a:r>
            <a:r>
              <a:rPr lang="en-US" dirty="0"/>
              <a:t>of the functions. 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021888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5566821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b="1" dirty="0">
                <a:solidFill>
                  <a:srgbClr val="660066"/>
                </a:solidFill>
              </a:rPr>
              <a:t>Determine function values for </a:t>
            </a:r>
            <a:r>
              <a:rPr lang="en-US" sz="2600" b="1" i="1" dirty="0">
                <a:solidFill>
                  <a:srgbClr val="660066"/>
                </a:solidFill>
              </a:rPr>
              <a:t>f</a:t>
            </a:r>
            <a:r>
              <a:rPr lang="en-US" sz="2600" b="1" dirty="0">
                <a:solidFill>
                  <a:srgbClr val="660066"/>
                </a:solidFill>
              </a:rPr>
              <a:t>(1) and </a:t>
            </a:r>
            <a:r>
              <a:rPr lang="en-US" sz="2600" b="1" i="1" dirty="0">
                <a:solidFill>
                  <a:srgbClr val="660066"/>
                </a:solidFill>
              </a:rPr>
              <a:t>g</a:t>
            </a:r>
            <a:r>
              <a:rPr lang="en-US" sz="2600" b="1" dirty="0">
                <a:solidFill>
                  <a:srgbClr val="660066"/>
                </a:solidFill>
              </a:rPr>
              <a:t>(1) and write the results as ordered pairs. </a:t>
            </a:r>
            <a:r>
              <a:rPr lang="en-US" sz="2800" b="1" dirty="0">
                <a:solidFill>
                  <a:srgbClr val="660066"/>
                </a:solidFill>
              </a:rPr>
              <a:t>	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accent2"/>
                </a:solidFill>
              </a:rPr>
              <a:t>x </a:t>
            </a:r>
            <a:r>
              <a:rPr lang="en-US" dirty="0">
                <a:solidFill>
                  <a:schemeClr val="accent2"/>
                </a:solidFill>
              </a:rPr>
              <a:t>= 1</a:t>
            </a:r>
            <a:r>
              <a:rPr lang="en-US" dirty="0">
                <a:solidFill>
                  <a:schemeClr val="tx1"/>
                </a:solidFill>
              </a:rPr>
              <a:t> into each function and solve.</a:t>
            </a:r>
          </a:p>
          <a:p>
            <a:pPr lvl="1" algn="l"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Rewrite the points as ordered pairs.</a:t>
            </a:r>
          </a:p>
          <a:p>
            <a:pPr lvl="2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): </a:t>
            </a:r>
            <a:r>
              <a:rPr lang="en-US" dirty="0">
                <a:solidFill>
                  <a:srgbClr val="C0504D"/>
                </a:solidFill>
              </a:rPr>
              <a:t>(1, 1)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): </a:t>
            </a:r>
            <a:r>
              <a:rPr lang="en-US" dirty="0">
                <a:solidFill>
                  <a:srgbClr val="C0504D"/>
                </a:solidFill>
              </a:rPr>
              <a:t>(1, 0)</a:t>
            </a:r>
          </a:p>
          <a:p>
            <a:pPr marL="512064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3062" y="2863420"/>
            <a:ext cx="2407721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 = 1 +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r>
              <a:rPr lang="en-US" dirty="0">
                <a:latin typeface="Arial"/>
                <a:cs typeface="Arial"/>
              </a:rPr>
              <a:t>	 = 1 + 0</a:t>
            </a:r>
          </a:p>
          <a:p>
            <a:r>
              <a:rPr lang="en-US" dirty="0">
                <a:latin typeface="Arial"/>
                <a:cs typeface="Arial"/>
              </a:rPr>
              <a:t>	 =0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3146" y="2863420"/>
            <a:ext cx="1971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 =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r>
              <a:rPr lang="en-US" dirty="0">
                <a:latin typeface="Arial"/>
                <a:cs typeface="Arial"/>
              </a:rPr>
              <a:t>	  = 0</a:t>
            </a:r>
          </a:p>
        </p:txBody>
      </p:sp>
    </p:spTree>
    <p:extLst>
      <p:ext uri="{BB962C8B-B14F-4D97-AF65-F5344CB8AC3E}">
        <p14:creationId xmlns:p14="http://schemas.microsoft.com/office/powerpoint/2010/main" val="1507618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595630" y="565149"/>
            <a:ext cx="8133426" cy="5247245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Find the value(s) of </a:t>
            </a:r>
            <a:r>
              <a:rPr lang="en-US" sz="2800" b="1" i="1" dirty="0">
                <a:solidFill>
                  <a:srgbClr val="660066"/>
                </a:solidFill>
              </a:rPr>
              <a:t>x </a:t>
            </a:r>
            <a:r>
              <a:rPr lang="en-US" sz="2800" b="1" dirty="0">
                <a:solidFill>
                  <a:srgbClr val="660066"/>
                </a:solidFill>
              </a:rPr>
              <a:t>at which </a:t>
            </a:r>
            <a:r>
              <a:rPr lang="en-US" sz="2800" b="1" i="1" dirty="0">
                <a:solidFill>
                  <a:srgbClr val="660066"/>
                </a:solidFill>
              </a:rPr>
              <a:t>f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 = </a:t>
            </a:r>
            <a:r>
              <a:rPr lang="en-US" sz="2800" b="1" i="1" dirty="0">
                <a:solidFill>
                  <a:srgbClr val="660066"/>
                </a:solidFill>
              </a:rPr>
              <a:t>g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). 	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This will reveal any point(s) of intersection, or solutions, of the system of equations.</a:t>
            </a:r>
          </a:p>
          <a:p>
            <a:pPr lvl="2" algn="l"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</a:rPr>
              <a:t>f(</a:t>
            </a:r>
            <a:r>
              <a:rPr lang="en-US" i="1" dirty="0">
                <a:solidFill>
                  <a:schemeClr val="tx1"/>
                </a:solidFill>
              </a:rPr>
              <a:t>x) </a:t>
            </a:r>
            <a:r>
              <a:rPr lang="en-US" dirty="0">
                <a:solidFill>
                  <a:schemeClr val="tx1"/>
                </a:solidFill>
              </a:rPr>
              <a:t>= g(</a:t>
            </a:r>
            <a:r>
              <a:rPr lang="en-US" i="1" dirty="0">
                <a:solidFill>
                  <a:schemeClr val="tx1"/>
                </a:solidFill>
              </a:rPr>
              <a:t>x)				 		</a:t>
            </a:r>
          </a:p>
          <a:p>
            <a:pPr lvl="2" algn="l">
              <a:lnSpc>
                <a:spcPct val="130000"/>
              </a:lnSpc>
            </a:pP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+ log </a:t>
            </a:r>
            <a:r>
              <a:rPr lang="en-US" i="1" dirty="0">
                <a:solidFill>
                  <a:schemeClr val="tx1"/>
                </a:solidFill>
              </a:rPr>
              <a:t>x </a:t>
            </a:r>
            <a:r>
              <a:rPr lang="en-US" dirty="0">
                <a:solidFill>
                  <a:schemeClr val="tx1"/>
                </a:solidFill>
              </a:rPr>
              <a:t>= log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		</a:t>
            </a:r>
          </a:p>
          <a:p>
            <a:pPr lvl="2" algn="l">
              <a:lnSpc>
                <a:spcPct val="130000"/>
              </a:lnSpc>
            </a:pP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= 0</a:t>
            </a:r>
            <a:endParaRPr lang="en-US" sz="1200" dirty="0">
              <a:solidFill>
                <a:schemeClr val="tx1"/>
              </a:solidFill>
            </a:endParaRPr>
          </a:p>
          <a:p>
            <a:pPr lvl="1" algn="l"/>
            <a:r>
              <a:rPr lang="fr-FR" dirty="0">
                <a:solidFill>
                  <a:schemeClr val="tx1"/>
                </a:solidFill>
              </a:rPr>
              <a:t>The value </a:t>
            </a:r>
            <a:r>
              <a:rPr lang="fr-FR" i="1" dirty="0">
                <a:solidFill>
                  <a:schemeClr val="accent2"/>
                </a:solidFill>
              </a:rPr>
              <a:t>x </a:t>
            </a:r>
            <a:r>
              <a:rPr lang="fr-FR" dirty="0">
                <a:solidFill>
                  <a:schemeClr val="accent2"/>
                </a:solidFill>
              </a:rPr>
              <a:t>= 0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rgbClr val="C0504D"/>
                </a:solidFill>
              </a:rPr>
              <a:t>not</a:t>
            </a:r>
            <a:r>
              <a:rPr lang="fr-FR" dirty="0">
                <a:solidFill>
                  <a:schemeClr val="tx1"/>
                </a:solidFill>
              </a:rPr>
              <a:t> in the </a:t>
            </a:r>
            <a:r>
              <a:rPr lang="fr-FR" dirty="0" err="1">
                <a:solidFill>
                  <a:srgbClr val="C0504D"/>
                </a:solidFill>
              </a:rPr>
              <a:t>domain</a:t>
            </a:r>
            <a:r>
              <a:rPr lang="fr-FR" dirty="0">
                <a:solidFill>
                  <a:srgbClr val="C0504D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of </a:t>
            </a:r>
            <a:r>
              <a:rPr lang="fr-FR" dirty="0" err="1">
                <a:solidFill>
                  <a:schemeClr val="tx1"/>
                </a:solidFill>
              </a:rPr>
              <a:t>these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functions</a:t>
            </a:r>
            <a:r>
              <a:rPr lang="fr-FR" dirty="0">
                <a:solidFill>
                  <a:schemeClr val="tx1"/>
                </a:solidFill>
              </a:rPr>
              <a:t>. </a:t>
            </a:r>
          </a:p>
          <a:p>
            <a:pPr lvl="1" algn="l">
              <a:lnSpc>
                <a:spcPct val="120000"/>
              </a:lnSpc>
            </a:pPr>
            <a:r>
              <a:rPr lang="fr-FR" dirty="0" err="1">
                <a:solidFill>
                  <a:schemeClr val="tx1"/>
                </a:solidFill>
              </a:rPr>
              <a:t>Therefore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there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rgbClr val="C0504D"/>
                </a:solidFill>
              </a:rPr>
              <a:t>no</a:t>
            </a:r>
            <a:r>
              <a:rPr lang="fr-FR" dirty="0">
                <a:solidFill>
                  <a:schemeClr val="tx1"/>
                </a:solidFill>
              </a:rPr>
              <a:t> point of intersection or solution for </a:t>
            </a:r>
            <a:r>
              <a:rPr lang="fr-FR" i="1" dirty="0">
                <a:solidFill>
                  <a:srgbClr val="C0504D"/>
                </a:solidFill>
              </a:rPr>
              <a:t>f</a:t>
            </a:r>
            <a:r>
              <a:rPr lang="fr-FR" dirty="0">
                <a:solidFill>
                  <a:srgbClr val="C0504D"/>
                </a:solidFill>
              </a:rPr>
              <a:t>(</a:t>
            </a:r>
            <a:r>
              <a:rPr lang="fr-FR" i="1" dirty="0">
                <a:solidFill>
                  <a:srgbClr val="C0504D"/>
                </a:solidFill>
              </a:rPr>
              <a:t>x</a:t>
            </a:r>
            <a:r>
              <a:rPr lang="fr-FR" dirty="0">
                <a:solidFill>
                  <a:srgbClr val="C0504D"/>
                </a:solidFill>
              </a:rPr>
              <a:t>) </a:t>
            </a:r>
            <a:r>
              <a:rPr lang="fr-FR" dirty="0">
                <a:solidFill>
                  <a:schemeClr val="tx1"/>
                </a:solidFill>
              </a:rPr>
              <a:t>and </a:t>
            </a:r>
            <a:r>
              <a:rPr lang="fr-FR" i="1" dirty="0">
                <a:solidFill>
                  <a:srgbClr val="C0504D"/>
                </a:solidFill>
              </a:rPr>
              <a:t>g</a:t>
            </a:r>
            <a:r>
              <a:rPr lang="fr-FR" dirty="0">
                <a:solidFill>
                  <a:srgbClr val="C0504D"/>
                </a:solidFill>
              </a:rPr>
              <a:t>(</a:t>
            </a:r>
            <a:r>
              <a:rPr lang="fr-FR" i="1" dirty="0">
                <a:solidFill>
                  <a:srgbClr val="C0504D"/>
                </a:solidFill>
              </a:rPr>
              <a:t>x</a:t>
            </a:r>
            <a:r>
              <a:rPr lang="fr-FR" dirty="0">
                <a:solidFill>
                  <a:srgbClr val="C0504D"/>
                </a:solidFill>
              </a:rPr>
              <a:t>)</a:t>
            </a:r>
            <a:r>
              <a:rPr lang="fr-FR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0633997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Determine additional points for sketching the graph of each function. 	</a:t>
            </a:r>
          </a:p>
          <a:p>
            <a:pPr marL="512064"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Choose values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each function, and then solve the resulting equations.</a:t>
            </a:r>
          </a:p>
          <a:p>
            <a:pPr marL="512064"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0.1, 1, 2, 3,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C0504D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2064" lvl="1" algn="l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-values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C0504D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>
                <a:solidFill>
                  <a:srgbClr val="C0504D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will result in </a:t>
            </a:r>
            <a:r>
              <a:rPr lang="en-US" dirty="0">
                <a:solidFill>
                  <a:srgbClr val="C0504D"/>
                </a:solidFill>
              </a:rPr>
              <a:t>common logarithms</a:t>
            </a:r>
            <a:r>
              <a:rPr lang="en-US" dirty="0">
                <a:solidFill>
                  <a:schemeClr val="tx1"/>
                </a:solidFill>
              </a:rPr>
              <a:t> that cannot be found easily without a calculator that has the capability of computing common logarithms.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981980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Solve </a:t>
            </a:r>
            <a:r>
              <a:rPr lang="en-US" i="1" dirty="0">
                <a:solidFill>
                  <a:schemeClr val="accent2"/>
                </a:solidFill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for each given value.</a:t>
            </a:r>
          </a:p>
          <a:p>
            <a:pPr lvl="2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297863" y="5649913"/>
            <a:ext cx="728662" cy="282575"/>
          </a:xfrm>
        </p:spPr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87" y="210556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0.1</a:t>
            </a:r>
            <a:r>
              <a:rPr lang="en-US" dirty="0">
                <a:latin typeface="Arial"/>
                <a:cs typeface="Arial"/>
              </a:rPr>
              <a:t>) =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0.1</a:t>
            </a:r>
            <a:r>
              <a:rPr lang="en-US" dirty="0">
                <a:latin typeface="Arial"/>
                <a:cs typeface="Arial"/>
              </a:rPr>
              <a:t>) +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0.1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= 0.1 – 1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= –0.9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72" y="410947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 =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 +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= 1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37788" y="2137669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) =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) +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≈ 2.3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37788" y="3341487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) =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) +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≈ 3.5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7788" y="459034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) =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) +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≈ 4.6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</a:t>
            </a:r>
          </a:p>
        </p:txBody>
      </p:sp>
    </p:spTree>
    <p:extLst>
      <p:ext uri="{BB962C8B-B14F-4D97-AF65-F5344CB8AC3E}">
        <p14:creationId xmlns:p14="http://schemas.microsoft.com/office/powerpoint/2010/main" val="3075490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Solve </a:t>
            </a:r>
            <a:r>
              <a:rPr lang="en-US" i="1" dirty="0">
                <a:solidFill>
                  <a:schemeClr val="accent2"/>
                </a:solidFill>
              </a:rPr>
              <a:t>g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for each given value.</a:t>
            </a:r>
          </a:p>
          <a:p>
            <a:pPr lvl="2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87" y="195316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0.1</a:t>
            </a:r>
            <a:r>
              <a:rPr lang="en-US" dirty="0">
                <a:latin typeface="Arial"/>
                <a:cs typeface="Arial"/>
              </a:rPr>
              <a:t>) =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0.1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 = – 1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72" y="307038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 =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= 0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36" y="429795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) =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≈ 0.3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37788" y="195316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) =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≈ 0.5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7788" y="307038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) = log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) 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≈ 0.6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	    </a:t>
            </a:r>
          </a:p>
        </p:txBody>
      </p:sp>
    </p:spTree>
    <p:extLst>
      <p:ext uri="{BB962C8B-B14F-4D97-AF65-F5344CB8AC3E}">
        <p14:creationId xmlns:p14="http://schemas.microsoft.com/office/powerpoint/2010/main" val="1326085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en-US" sz="2800" b="1" dirty="0">
                <a:solidFill>
                  <a:srgbClr val="660066"/>
                </a:solidFill>
              </a:rPr>
              <a:t>Write and plot the additional points. 	</a:t>
            </a:r>
          </a:p>
          <a:p>
            <a:pPr marL="512064" lvl="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Make sure to keep the points with the correct </a:t>
            </a:r>
            <a:r>
              <a:rPr lang="en-US" dirty="0">
                <a:solidFill>
                  <a:schemeClr val="accent2"/>
                </a:solidFill>
              </a:rPr>
              <a:t>function.</a:t>
            </a:r>
          </a:p>
          <a:p>
            <a:pPr marL="512064" lvl="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For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C0504D"/>
                </a:solidFill>
              </a:rPr>
              <a:t>(0.1, –0.9), (1, 1)</a:t>
            </a:r>
            <a:r>
              <a:rPr lang="en-US" dirty="0">
                <a:solidFill>
                  <a:schemeClr val="tx1"/>
                </a:solidFill>
              </a:rPr>
              <a:t>, approximately </a:t>
            </a:r>
            <a:r>
              <a:rPr lang="en-US" dirty="0">
                <a:solidFill>
                  <a:schemeClr val="accent2"/>
                </a:solidFill>
              </a:rPr>
              <a:t>(2, 2.3)</a:t>
            </a:r>
            <a:r>
              <a:rPr lang="en-US" dirty="0">
                <a:solidFill>
                  <a:schemeClr val="tx1"/>
                </a:solidFill>
              </a:rPr>
              <a:t>, approximately </a:t>
            </a:r>
            <a:r>
              <a:rPr lang="en-US" dirty="0">
                <a:solidFill>
                  <a:srgbClr val="C0504D"/>
                </a:solidFill>
              </a:rPr>
              <a:t>(3, 3.5)</a:t>
            </a:r>
            <a:r>
              <a:rPr lang="en-US" dirty="0">
                <a:solidFill>
                  <a:schemeClr val="tx1"/>
                </a:solidFill>
              </a:rPr>
              <a:t>, and approximately </a:t>
            </a:r>
            <a:r>
              <a:rPr lang="en-US" dirty="0">
                <a:solidFill>
                  <a:srgbClr val="C0504D"/>
                </a:solidFill>
              </a:rPr>
              <a:t>(4, 4.6)</a:t>
            </a:r>
          </a:p>
          <a:p>
            <a:pPr marL="512064" lvl="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(0.1, –1), (1, 0)</a:t>
            </a:r>
            <a:r>
              <a:rPr lang="en-US" dirty="0">
                <a:solidFill>
                  <a:schemeClr val="tx1"/>
                </a:solidFill>
              </a:rPr>
              <a:t>, approximately </a:t>
            </a:r>
            <a:r>
              <a:rPr lang="en-US" dirty="0">
                <a:solidFill>
                  <a:srgbClr val="0000FF"/>
                </a:solidFill>
              </a:rPr>
              <a:t>(2, 0.3)</a:t>
            </a:r>
            <a:r>
              <a:rPr lang="en-US" dirty="0">
                <a:solidFill>
                  <a:schemeClr val="tx1"/>
                </a:solidFill>
              </a:rPr>
              <a:t>, approximately </a:t>
            </a:r>
            <a:r>
              <a:rPr lang="en-US" dirty="0">
                <a:solidFill>
                  <a:srgbClr val="0000FF"/>
                </a:solidFill>
              </a:rPr>
              <a:t>(3, 0.5)</a:t>
            </a:r>
            <a:r>
              <a:rPr lang="en-US" dirty="0">
                <a:solidFill>
                  <a:schemeClr val="tx1"/>
                </a:solidFill>
              </a:rPr>
              <a:t>, and approximately </a:t>
            </a:r>
            <a:r>
              <a:rPr lang="en-US" dirty="0">
                <a:solidFill>
                  <a:srgbClr val="0000FF"/>
                </a:solidFill>
              </a:rPr>
              <a:t>(4, 0.6)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928715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spcAft>
                <a:spcPts val="1200"/>
              </a:spcAft>
              <a:buFont typeface="+mj-lt"/>
              <a:buAutoNum type="arabicPeriod" startAt="5"/>
            </a:pPr>
            <a:r>
              <a:rPr lang="en-US" sz="2800" b="1" dirty="0">
                <a:solidFill>
                  <a:srgbClr val="660066"/>
                </a:solidFill>
              </a:rPr>
              <a:t>Write </a:t>
            </a:r>
            <a:r>
              <a:rPr lang="en-US" sz="2800" b="1" i="1" dirty="0">
                <a:solidFill>
                  <a:srgbClr val="660066"/>
                </a:solidFill>
              </a:rPr>
              <a:t>f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 in terms of </a:t>
            </a:r>
            <a:r>
              <a:rPr lang="en-US" sz="2800" b="1" i="1" dirty="0">
                <a:solidFill>
                  <a:srgbClr val="660066"/>
                </a:solidFill>
              </a:rPr>
              <a:t>g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). 	</a:t>
            </a:r>
          </a:p>
          <a:p>
            <a:pPr marL="800100" lvl="1" indent="-342900" algn="l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In some problems involving two or more functions graphed on the same coordinate plane, the functions are </a:t>
            </a:r>
            <a:r>
              <a:rPr lang="en-US" dirty="0">
                <a:solidFill>
                  <a:schemeClr val="accent2"/>
                </a:solidFill>
              </a:rPr>
              <a:t>related</a:t>
            </a:r>
            <a:r>
              <a:rPr lang="en-US" dirty="0">
                <a:solidFill>
                  <a:schemeClr val="tx1"/>
                </a:solidFill>
              </a:rPr>
              <a:t>, which can simplify graph sketching.</a:t>
            </a:r>
          </a:p>
          <a:p>
            <a:pPr marL="8001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log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–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which means the difference between the function values at any value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3211034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rgbClr val="660066"/>
                </a:solidFill>
              </a:rPr>
              <a:t>Over which restricted domain are the values of </a:t>
            </a:r>
            <a:br>
              <a:rPr lang="en-US" b="1" dirty="0">
                <a:solidFill>
                  <a:srgbClr val="660066"/>
                </a:solidFill>
              </a:rPr>
            </a:br>
            <a:r>
              <a:rPr lang="en-US" b="1" i="1" dirty="0">
                <a:solidFill>
                  <a:srgbClr val="660066"/>
                </a:solidFill>
              </a:rPr>
              <a:t>f</a:t>
            </a:r>
            <a:r>
              <a:rPr lang="en-US" b="1" dirty="0">
                <a:solidFill>
                  <a:srgbClr val="660066"/>
                </a:solidFill>
              </a:rPr>
              <a:t>(</a:t>
            </a:r>
            <a:r>
              <a:rPr lang="en-US" b="1" i="1" dirty="0">
                <a:solidFill>
                  <a:srgbClr val="660066"/>
                </a:solidFill>
              </a:rPr>
              <a:t>x</a:t>
            </a:r>
            <a:r>
              <a:rPr lang="en-US" b="1" dirty="0">
                <a:solidFill>
                  <a:srgbClr val="660066"/>
                </a:solidFill>
              </a:rPr>
              <a:t>) &lt; </a:t>
            </a:r>
            <a:r>
              <a:rPr lang="en-US" b="1" i="1" dirty="0">
                <a:solidFill>
                  <a:srgbClr val="660066"/>
                </a:solidFill>
              </a:rPr>
              <a:t>g</a:t>
            </a:r>
            <a:r>
              <a:rPr lang="en-US" b="1" dirty="0">
                <a:solidFill>
                  <a:srgbClr val="660066"/>
                </a:solidFill>
              </a:rPr>
              <a:t>(</a:t>
            </a:r>
            <a:r>
              <a:rPr lang="en-US" b="1" i="1" dirty="0">
                <a:solidFill>
                  <a:srgbClr val="660066"/>
                </a:solidFill>
              </a:rPr>
              <a:t>x</a:t>
            </a:r>
            <a:r>
              <a:rPr lang="en-US" b="1" dirty="0">
                <a:solidFill>
                  <a:srgbClr val="660066"/>
                </a:solidFill>
              </a:rPr>
              <a:t>)?</a:t>
            </a:r>
          </a:p>
          <a:p>
            <a:pPr lvl="1" algn="l">
              <a:spcBef>
                <a:spcPts val="576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As the graph shows, the restricted domain over which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&lt;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is </a:t>
            </a:r>
            <a:r>
              <a:rPr lang="en-US" dirty="0">
                <a:solidFill>
                  <a:srgbClr val="C0504D"/>
                </a:solidFill>
              </a:rPr>
              <a:t>(0, 1)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576"/>
              </a:spcBef>
              <a:spcAft>
                <a:spcPts val="600"/>
              </a:spcAft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  <a:p>
            <a:pPr lvl="1" algn="l"/>
            <a:endParaRPr lang="en-US" sz="2400" dirty="0">
              <a:solidFill>
                <a:schemeClr val="tx1"/>
              </a:solidFill>
            </a:endParaRPr>
          </a:p>
          <a:p>
            <a:pPr lvl="1" algn="l">
              <a:spcBef>
                <a:spcPts val="1176"/>
              </a:spcBef>
            </a:pPr>
            <a:endParaRPr lang="da-DK" sz="2400" dirty="0">
              <a:solidFill>
                <a:schemeClr val="tx1"/>
              </a:solidFill>
            </a:endParaRPr>
          </a:p>
          <a:p>
            <a:pPr lvl="1" algn="l">
              <a:spcBef>
                <a:spcPts val="1176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lvl="6" algn="l">
              <a:lnSpc>
                <a:spcPct val="150000"/>
              </a:lnSpc>
              <a:spcBef>
                <a:spcPts val="1176"/>
              </a:spcBef>
            </a:pP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lvl="6" algn="l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5" name="Picture 4" descr="ins U4AL2_011 ar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21256" r="8932" b="22866"/>
          <a:stretch/>
        </p:blipFill>
        <p:spPr>
          <a:xfrm>
            <a:off x="3003618" y="2499895"/>
            <a:ext cx="3740081" cy="32801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06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spcAft>
                <a:spcPts val="1200"/>
              </a:spcAft>
              <a:buFont typeface="+mj-lt"/>
              <a:buAutoNum type="arabicPeriod" startAt="6"/>
            </a:pPr>
            <a:r>
              <a:rPr lang="en-US" sz="2800" b="1" dirty="0">
                <a:solidFill>
                  <a:srgbClr val="660066"/>
                </a:solidFill>
              </a:rPr>
              <a:t>Plot and sketch a curve to connect the points for each function. 	</a:t>
            </a:r>
          </a:p>
          <a:p>
            <a:pPr lvl="1" algn="l"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</a:rPr>
              <a:t>The completed curves might suggest that </a:t>
            </a:r>
            <a:r>
              <a:rPr lang="en-US" dirty="0">
                <a:solidFill>
                  <a:srgbClr val="C0504D"/>
                </a:solidFill>
              </a:rPr>
              <a:t>additional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504D"/>
                </a:solidFill>
              </a:rPr>
              <a:t>points</a:t>
            </a:r>
            <a:r>
              <a:rPr lang="en-US" dirty="0">
                <a:solidFill>
                  <a:schemeClr val="tx1"/>
                </a:solidFill>
              </a:rPr>
              <a:t> should be plotted to better determine the </a:t>
            </a:r>
            <a:r>
              <a:rPr lang="en-US" dirty="0">
                <a:solidFill>
                  <a:srgbClr val="C0504D"/>
                </a:solidFill>
              </a:rPr>
              <a:t>actual shape</a:t>
            </a:r>
            <a:r>
              <a:rPr lang="en-US" dirty="0">
                <a:solidFill>
                  <a:schemeClr val="tx1"/>
                </a:solidFill>
              </a:rPr>
              <a:t> of each function’s graph.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895451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4" name="Picture 3" descr="ins U4AL2_019 a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0663" r="5283" b="33637"/>
          <a:stretch/>
        </p:blipFill>
        <p:spPr>
          <a:xfrm>
            <a:off x="1971728" y="1366674"/>
            <a:ext cx="4745393" cy="42721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1925254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641349"/>
            <a:ext cx="8385176" cy="525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2800" b="1" dirty="0">
                <a:solidFill>
                  <a:srgbClr val="660066"/>
                </a:solidFill>
              </a:rPr>
              <a:t>Describe what happens to the function values for domain values less than 1.	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graph indicates that the function values </a:t>
            </a:r>
            <a:r>
              <a:rPr lang="en-US" dirty="0">
                <a:solidFill>
                  <a:srgbClr val="C0504D"/>
                </a:solidFill>
              </a:rPr>
              <a:t>diverge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 algn="l"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800100" lvl="1" indent="-342900" algn="l">
              <a:spcAft>
                <a:spcPts val="18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The function values approach </a:t>
            </a:r>
            <a:r>
              <a:rPr lang="en-US" dirty="0">
                <a:solidFill>
                  <a:srgbClr val="C0504D"/>
                </a:solidFill>
              </a:rPr>
              <a:t>negative infinity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800100" lvl="1" indent="-3429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the function values </a:t>
            </a:r>
            <a:r>
              <a:rPr lang="en-US" dirty="0">
                <a:solidFill>
                  <a:srgbClr val="C0504D"/>
                </a:solidFill>
              </a:rPr>
              <a:t>converge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37009356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49"/>
            <a:ext cx="7977220" cy="5256867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800100" lvl="1" indent="-342900" algn="l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The function values approach </a:t>
            </a:r>
            <a:r>
              <a:rPr lang="en-US" dirty="0">
                <a:solidFill>
                  <a:srgbClr val="C0504D"/>
                </a:solidFill>
              </a:rPr>
              <a:t>negative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504D"/>
                </a:solidFill>
              </a:rPr>
              <a:t>infinity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800100" lvl="1" indent="-342900" algn="l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approaches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the function values </a:t>
            </a:r>
            <a:r>
              <a:rPr lang="en-US" dirty="0">
                <a:solidFill>
                  <a:srgbClr val="C0504D"/>
                </a:solidFill>
              </a:rPr>
              <a:t>converge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3224759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49"/>
            <a:ext cx="7977220" cy="5605321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spcAft>
                <a:spcPts val="2400"/>
              </a:spcAft>
              <a:buFont typeface="+mj-lt"/>
              <a:buAutoNum type="arabicPeriod" startAt="8"/>
            </a:pPr>
            <a:r>
              <a:rPr lang="en-US" sz="2800" b="1" dirty="0">
                <a:solidFill>
                  <a:srgbClr val="660066"/>
                </a:solidFill>
              </a:rPr>
              <a:t>Describe what happens to the function values for domain values greater than 1.	</a:t>
            </a:r>
          </a:p>
          <a:p>
            <a:pPr marL="512064" lvl="1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300" dirty="0">
                <a:solidFill>
                  <a:schemeClr val="tx1"/>
                </a:solidFill>
              </a:rPr>
              <a:t>The graph indicates that the function values </a:t>
            </a:r>
            <a:r>
              <a:rPr lang="en-US" sz="2300" dirty="0">
                <a:solidFill>
                  <a:srgbClr val="C0504D"/>
                </a:solidFill>
              </a:rPr>
              <a:t>increase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marL="512064" lvl="1" algn="l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300" dirty="0">
                <a:solidFill>
                  <a:schemeClr val="tx1"/>
                </a:solidFill>
              </a:rPr>
              <a:t>For </a:t>
            </a:r>
            <a:r>
              <a:rPr lang="en-US" sz="2300" i="1" dirty="0">
                <a:solidFill>
                  <a:srgbClr val="C0504D"/>
                </a:solidFill>
              </a:rPr>
              <a:t>f</a:t>
            </a:r>
            <a:r>
              <a:rPr lang="en-US" sz="2300" dirty="0">
                <a:solidFill>
                  <a:srgbClr val="C0504D"/>
                </a:solidFill>
              </a:rPr>
              <a:t>(</a:t>
            </a:r>
            <a:r>
              <a:rPr lang="en-US" sz="2300" i="1" dirty="0">
                <a:solidFill>
                  <a:srgbClr val="C0504D"/>
                </a:solidFill>
              </a:rPr>
              <a:t>x</a:t>
            </a:r>
            <a:r>
              <a:rPr lang="en-US" sz="2300" dirty="0">
                <a:solidFill>
                  <a:srgbClr val="C0504D"/>
                </a:solidFill>
              </a:rPr>
              <a:t>)</a:t>
            </a:r>
            <a:r>
              <a:rPr lang="en-US" sz="2300" dirty="0">
                <a:solidFill>
                  <a:schemeClr val="tx1"/>
                </a:solidFill>
              </a:rPr>
              <a:t>: </a:t>
            </a:r>
          </a:p>
          <a:p>
            <a:pPr marL="854964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 function values approach </a:t>
            </a:r>
            <a:r>
              <a:rPr lang="en-US" sz="2300" dirty="0">
                <a:solidFill>
                  <a:srgbClr val="C0504D"/>
                </a:solidFill>
              </a:rPr>
              <a:t>positive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rgbClr val="C0504D"/>
                </a:solidFill>
              </a:rPr>
              <a:t>infinity</a:t>
            </a:r>
            <a:r>
              <a:rPr lang="en-US" sz="2300" dirty="0">
                <a:solidFill>
                  <a:schemeClr val="tx1"/>
                </a:solidFill>
              </a:rPr>
              <a:t> as </a:t>
            </a:r>
            <a:r>
              <a:rPr lang="en-US" sz="2300" i="1" dirty="0">
                <a:solidFill>
                  <a:srgbClr val="C0504D"/>
                </a:solidFill>
              </a:rPr>
              <a:t>x</a:t>
            </a:r>
            <a:r>
              <a:rPr lang="en-US" sz="2300" i="1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increases from </a:t>
            </a:r>
            <a:r>
              <a:rPr lang="en-US" sz="2300" i="1" dirty="0">
                <a:solidFill>
                  <a:srgbClr val="C0504D"/>
                </a:solidFill>
              </a:rPr>
              <a:t>x </a:t>
            </a:r>
            <a:r>
              <a:rPr lang="en-US" sz="2300" dirty="0">
                <a:solidFill>
                  <a:srgbClr val="C0504D"/>
                </a:solidFill>
              </a:rPr>
              <a:t>= 1 </a:t>
            </a:r>
            <a:r>
              <a:rPr lang="en-US" sz="2300" dirty="0">
                <a:solidFill>
                  <a:schemeClr val="tx1"/>
                </a:solidFill>
              </a:rPr>
              <a:t>to </a:t>
            </a:r>
            <a:r>
              <a:rPr lang="en-US" sz="2300" dirty="0">
                <a:solidFill>
                  <a:srgbClr val="C0504D"/>
                </a:solidFill>
              </a:rPr>
              <a:t>positive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rgbClr val="C0504D"/>
                </a:solidFill>
              </a:rPr>
              <a:t>infinity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</a:p>
          <a:p>
            <a:pPr marL="854964" lvl="1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As </a:t>
            </a:r>
            <a:r>
              <a:rPr lang="en-US" sz="2300" i="1" dirty="0">
                <a:solidFill>
                  <a:srgbClr val="C0504D"/>
                </a:solidFill>
              </a:rPr>
              <a:t>x</a:t>
            </a:r>
            <a:r>
              <a:rPr lang="en-US" sz="2300" i="1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approaches </a:t>
            </a:r>
            <a:r>
              <a:rPr lang="en-US" sz="2300" dirty="0">
                <a:solidFill>
                  <a:srgbClr val="C0504D"/>
                </a:solidFill>
              </a:rPr>
              <a:t>1</a:t>
            </a:r>
            <a:r>
              <a:rPr lang="en-US" sz="2300" dirty="0">
                <a:solidFill>
                  <a:schemeClr val="tx1"/>
                </a:solidFill>
              </a:rPr>
              <a:t> from the </a:t>
            </a:r>
            <a:r>
              <a:rPr lang="en-US" sz="2300" dirty="0">
                <a:solidFill>
                  <a:srgbClr val="C0504D"/>
                </a:solidFill>
              </a:rPr>
              <a:t>right</a:t>
            </a:r>
            <a:r>
              <a:rPr lang="en-US" sz="2300" dirty="0">
                <a:solidFill>
                  <a:schemeClr val="tx1"/>
                </a:solidFill>
              </a:rPr>
              <a:t>, the function values </a:t>
            </a:r>
            <a:r>
              <a:rPr lang="en-US" sz="2300" dirty="0">
                <a:solidFill>
                  <a:srgbClr val="C0504D"/>
                </a:solidFill>
              </a:rPr>
              <a:t>converge</a:t>
            </a:r>
            <a:r>
              <a:rPr lang="en-US" sz="2300" dirty="0">
                <a:solidFill>
                  <a:schemeClr val="tx1"/>
                </a:solidFill>
              </a:rPr>
              <a:t> on </a:t>
            </a:r>
            <a:r>
              <a:rPr lang="en-US" sz="2300" dirty="0">
                <a:solidFill>
                  <a:srgbClr val="C0504D"/>
                </a:solidFill>
              </a:rPr>
              <a:t>1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061493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49"/>
            <a:ext cx="7977220" cy="5256867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2064" lvl="1" algn="l">
              <a:lnSpc>
                <a:spcPct val="110000"/>
              </a:lnSpc>
              <a:spcAft>
                <a:spcPts val="1800"/>
              </a:spcAft>
            </a:pPr>
            <a:r>
              <a:rPr lang="en-US" sz="2300" dirty="0">
                <a:solidFill>
                  <a:schemeClr val="tx1"/>
                </a:solidFill>
              </a:rPr>
              <a:t>For </a:t>
            </a:r>
            <a:r>
              <a:rPr lang="en-US" sz="2300" i="1" dirty="0">
                <a:solidFill>
                  <a:srgbClr val="C0504D"/>
                </a:solidFill>
              </a:rPr>
              <a:t>g</a:t>
            </a:r>
            <a:r>
              <a:rPr lang="en-US" sz="2300" dirty="0">
                <a:solidFill>
                  <a:srgbClr val="C0504D"/>
                </a:solidFill>
              </a:rPr>
              <a:t>(</a:t>
            </a:r>
            <a:r>
              <a:rPr lang="en-US" sz="2300" i="1" dirty="0">
                <a:solidFill>
                  <a:srgbClr val="C0504D"/>
                </a:solidFill>
              </a:rPr>
              <a:t>x</a:t>
            </a:r>
            <a:r>
              <a:rPr lang="en-US" sz="2300" dirty="0">
                <a:solidFill>
                  <a:srgbClr val="C0504D"/>
                </a:solidFill>
              </a:rPr>
              <a:t>)</a:t>
            </a:r>
            <a:r>
              <a:rPr lang="en-US" sz="2300" dirty="0">
                <a:solidFill>
                  <a:schemeClr val="tx1"/>
                </a:solidFill>
              </a:rPr>
              <a:t>: </a:t>
            </a:r>
          </a:p>
          <a:p>
            <a:pPr marL="854964" lvl="1" indent="-342900"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 function values approach </a:t>
            </a:r>
            <a:r>
              <a:rPr lang="en-US" sz="2300" dirty="0">
                <a:solidFill>
                  <a:srgbClr val="C0504D"/>
                </a:solidFill>
              </a:rPr>
              <a:t>positive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rgbClr val="C0504D"/>
                </a:solidFill>
              </a:rPr>
              <a:t>infinity</a:t>
            </a:r>
            <a:r>
              <a:rPr lang="en-US" sz="2300" dirty="0">
                <a:solidFill>
                  <a:schemeClr val="tx1"/>
                </a:solidFill>
              </a:rPr>
              <a:t> as </a:t>
            </a:r>
            <a:r>
              <a:rPr lang="en-US" sz="2300" i="1" dirty="0">
                <a:solidFill>
                  <a:srgbClr val="C0504D"/>
                </a:solidFill>
              </a:rPr>
              <a:t>x</a:t>
            </a:r>
            <a:r>
              <a:rPr lang="en-US" sz="2300" i="1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increases from </a:t>
            </a:r>
            <a:r>
              <a:rPr lang="en-US" sz="2300" i="1" dirty="0">
                <a:solidFill>
                  <a:srgbClr val="C0504D"/>
                </a:solidFill>
              </a:rPr>
              <a:t>x </a:t>
            </a:r>
            <a:r>
              <a:rPr lang="en-US" sz="2300" dirty="0">
                <a:solidFill>
                  <a:srgbClr val="C0504D"/>
                </a:solidFill>
              </a:rPr>
              <a:t>= 1 </a:t>
            </a:r>
            <a:r>
              <a:rPr lang="en-US" sz="2300" dirty="0">
                <a:solidFill>
                  <a:schemeClr val="tx1"/>
                </a:solidFill>
              </a:rPr>
              <a:t>to </a:t>
            </a:r>
            <a:r>
              <a:rPr lang="en-US" sz="2300" dirty="0">
                <a:solidFill>
                  <a:srgbClr val="C0504D"/>
                </a:solidFill>
              </a:rPr>
              <a:t>positive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rgbClr val="C0504D"/>
                </a:solidFill>
              </a:rPr>
              <a:t>infinity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</a:p>
          <a:p>
            <a:pPr marL="854964" lvl="1" indent="-342900"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As </a:t>
            </a:r>
            <a:r>
              <a:rPr lang="en-US" sz="2300" i="1" dirty="0">
                <a:solidFill>
                  <a:srgbClr val="C0504D"/>
                </a:solidFill>
              </a:rPr>
              <a:t>x</a:t>
            </a:r>
            <a:r>
              <a:rPr lang="en-US" sz="2300" i="1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approaches </a:t>
            </a:r>
            <a:r>
              <a:rPr lang="en-US" sz="2300" dirty="0">
                <a:solidFill>
                  <a:srgbClr val="C0504D"/>
                </a:solidFill>
              </a:rPr>
              <a:t>1</a:t>
            </a:r>
            <a:r>
              <a:rPr lang="en-US" sz="2300" dirty="0">
                <a:solidFill>
                  <a:schemeClr val="tx1"/>
                </a:solidFill>
              </a:rPr>
              <a:t> from the </a:t>
            </a:r>
            <a:r>
              <a:rPr lang="en-US" sz="2300" dirty="0">
                <a:solidFill>
                  <a:srgbClr val="C0504D"/>
                </a:solidFill>
              </a:rPr>
              <a:t>right</a:t>
            </a:r>
            <a:r>
              <a:rPr lang="en-US" sz="2300" dirty="0">
                <a:solidFill>
                  <a:schemeClr val="tx1"/>
                </a:solidFill>
              </a:rPr>
              <a:t>, the function values </a:t>
            </a:r>
            <a:r>
              <a:rPr lang="en-US" sz="2300" dirty="0">
                <a:solidFill>
                  <a:srgbClr val="C0504D"/>
                </a:solidFill>
              </a:rPr>
              <a:t>converge</a:t>
            </a:r>
            <a:r>
              <a:rPr lang="en-US" sz="2300" dirty="0">
                <a:solidFill>
                  <a:schemeClr val="tx1"/>
                </a:solidFill>
              </a:rPr>
              <a:t> on </a:t>
            </a:r>
            <a:r>
              <a:rPr lang="en-US" sz="2300" dirty="0">
                <a:solidFill>
                  <a:srgbClr val="C0504D"/>
                </a:solidFill>
              </a:rPr>
              <a:t>0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1813" y="4291039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Arial"/>
                <a:ea typeface="Arial"/>
                <a:cs typeface="Arial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403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76004" y="6314726"/>
            <a:ext cx="5741117" cy="26496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7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27818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29984" cy="499745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rgbClr val="000090"/>
                </a:solidFill>
              </a:rPr>
              <a:t>Example 3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Use the graph of the function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to write the algebraic form of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n-US" dirty="0"/>
              <a:t>Assume that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of the form </a:t>
            </a:r>
            <a:r>
              <a:rPr lang="en-US" i="1" dirty="0">
                <a:solidFill>
                  <a:srgbClr val="C0504D"/>
                </a:solidFill>
              </a:rPr>
              <a:t>a </a:t>
            </a:r>
            <a:r>
              <a:rPr lang="en-US" dirty="0">
                <a:solidFill>
                  <a:srgbClr val="C0504D"/>
                </a:solidFill>
              </a:rPr>
              <a:t>• log</a:t>
            </a:r>
            <a:r>
              <a:rPr lang="en-US" baseline="-25000" dirty="0">
                <a:solidFill>
                  <a:srgbClr val="C0504D"/>
                </a:solidFill>
              </a:rPr>
              <a:t>4</a:t>
            </a:r>
            <a:r>
              <a:rPr lang="en-US" dirty="0">
                <a:solidFill>
                  <a:srgbClr val="C0504D"/>
                </a:solidFill>
              </a:rPr>
              <a:t> 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+ </a:t>
            </a:r>
            <a:r>
              <a:rPr lang="en-US" i="1" dirty="0">
                <a:solidFill>
                  <a:srgbClr val="C0504D"/>
                </a:solidFill>
              </a:rPr>
              <a:t>b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and includes the point </a:t>
            </a:r>
            <a:r>
              <a:rPr lang="en-US" dirty="0">
                <a:solidFill>
                  <a:srgbClr val="C0504D"/>
                </a:solidFill>
              </a:rPr>
              <a:t>(15, 4)</a:t>
            </a:r>
            <a:r>
              <a:rPr lang="en-US" dirty="0"/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n-US" dirty="0"/>
              <a:t>Then, describe how to find the common solution of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and the function </a:t>
            </a:r>
            <a:r>
              <a:rPr lang="en-US" i="1" dirty="0">
                <a:solidFill>
                  <a:srgbClr val="C0504D"/>
                </a:solidFill>
              </a:rPr>
              <a:t>g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3 • log</a:t>
            </a:r>
            <a:r>
              <a:rPr lang="en-US" baseline="-25000" dirty="0">
                <a:solidFill>
                  <a:srgbClr val="C0504D"/>
                </a:solidFill>
              </a:rPr>
              <a:t>4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/>
              <a:t>.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366998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29984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4" name="Picture 3" descr="Screen Shot 2018-06-17 at 11.1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16" y="1118018"/>
            <a:ext cx="5219031" cy="45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836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Determine the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-intercepts and their coordinates for each function. 	</a:t>
            </a:r>
          </a:p>
          <a:p>
            <a:pPr>
              <a:spcBef>
                <a:spcPts val="0"/>
              </a:spcBef>
            </a:pPr>
            <a:r>
              <a:rPr lang="en-US" dirty="0"/>
              <a:t>	Inspect the graph to determine this information.</a:t>
            </a:r>
          </a:p>
          <a:p>
            <a:pPr>
              <a:spcBef>
                <a:spcPts val="1800"/>
              </a:spcBef>
            </a:pPr>
            <a:r>
              <a:rPr lang="en-US" dirty="0"/>
              <a:t>	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of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is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/>
              <a:t>, so the point is </a:t>
            </a:r>
            <a:r>
              <a:rPr lang="en-US" dirty="0">
                <a:solidFill>
                  <a:srgbClr val="C0504D"/>
                </a:solidFill>
              </a:rPr>
              <a:t>(0, 0)</a:t>
            </a:r>
            <a:r>
              <a:rPr lang="en-US" dirty="0"/>
              <a:t>. </a:t>
            </a:r>
          </a:p>
          <a:p>
            <a:pPr>
              <a:spcBef>
                <a:spcPts val="1800"/>
              </a:spcBef>
            </a:pPr>
            <a:r>
              <a:rPr lang="en-US" dirty="0"/>
              <a:t>	The</a:t>
            </a:r>
            <a:r>
              <a:rPr lang="en-US" dirty="0">
                <a:solidFill>
                  <a:srgbClr val="0000FF"/>
                </a:solidFill>
              </a:rPr>
              <a:t> x-intercept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g(x) </a:t>
            </a:r>
            <a:r>
              <a:rPr lang="en-US" dirty="0"/>
              <a:t>is 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, so the point is </a:t>
            </a:r>
            <a:r>
              <a:rPr lang="en-US" dirty="0">
                <a:solidFill>
                  <a:srgbClr val="0000FF"/>
                </a:solidFill>
              </a:rPr>
              <a:t>(1, 0)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99261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4997450"/>
              </a:xfrm>
            </p:spPr>
            <p:txBody>
              <a:bodyPr/>
              <a:lstStyle/>
              <a:p>
                <a:pPr marL="457200" indent="-457200">
                  <a:spcAft>
                    <a:spcPts val="1200"/>
                  </a:spcAft>
                  <a:buFont typeface="+mj-lt"/>
                  <a:buAutoNum type="arabicPeriod" startAt="2"/>
                </a:pPr>
                <a:r>
                  <a:rPr lang="en-US" b="1" dirty="0">
                    <a:solidFill>
                      <a:srgbClr val="660066"/>
                    </a:solidFill>
                  </a:rPr>
                  <a:t>Over which restricted domain are the values of </a:t>
                </a:r>
                <a:br>
                  <a:rPr lang="en-US" b="1" dirty="0">
                    <a:solidFill>
                      <a:srgbClr val="660066"/>
                    </a:solidFill>
                  </a:rPr>
                </a:br>
                <a:r>
                  <a:rPr lang="en-US" b="1" i="1" dirty="0">
                    <a:solidFill>
                      <a:srgbClr val="660066"/>
                    </a:solidFill>
                  </a:rPr>
                  <a:t>f</a:t>
                </a:r>
                <a:r>
                  <a:rPr lang="en-US" b="1" dirty="0">
                    <a:solidFill>
                      <a:srgbClr val="660066"/>
                    </a:solidFill>
                  </a:rPr>
                  <a:t>(</a:t>
                </a:r>
                <a:r>
                  <a:rPr lang="en-US" b="1" i="1" dirty="0">
                    <a:solidFill>
                      <a:srgbClr val="660066"/>
                    </a:solidFill>
                  </a:rPr>
                  <a:t>x</a:t>
                </a:r>
                <a:r>
                  <a:rPr lang="en-US" b="1" dirty="0">
                    <a:solidFill>
                      <a:srgbClr val="660066"/>
                    </a:solidFill>
                  </a:rPr>
                  <a:t>) &gt; </a:t>
                </a:r>
                <a:r>
                  <a:rPr lang="en-US" b="1" i="1" dirty="0">
                    <a:solidFill>
                      <a:srgbClr val="660066"/>
                    </a:solidFill>
                  </a:rPr>
                  <a:t>g</a:t>
                </a:r>
                <a:r>
                  <a:rPr lang="en-US" b="1" dirty="0">
                    <a:solidFill>
                      <a:srgbClr val="660066"/>
                    </a:solidFill>
                  </a:rPr>
                  <a:t>(</a:t>
                </a:r>
                <a:r>
                  <a:rPr lang="en-US" b="1" i="1" dirty="0">
                    <a:solidFill>
                      <a:srgbClr val="660066"/>
                    </a:solidFill>
                  </a:rPr>
                  <a:t>x</a:t>
                </a:r>
                <a:r>
                  <a:rPr lang="en-US" b="1" dirty="0">
                    <a:solidFill>
                      <a:srgbClr val="660066"/>
                    </a:solidFill>
                  </a:rPr>
                  <a:t>)?</a:t>
                </a:r>
              </a:p>
              <a:p>
                <a:pPr lvl="1" algn="l">
                  <a:spcBef>
                    <a:spcPts val="576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</a:rPr>
                  <a:t>As the graph shows, the restricted domain over which </a:t>
                </a:r>
                <a:r>
                  <a:rPr lang="en-US" i="1" dirty="0">
                    <a:solidFill>
                      <a:schemeClr val="tx1"/>
                    </a:solidFill>
                  </a:rPr>
                  <a:t>f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i="1" dirty="0">
                    <a:solidFill>
                      <a:schemeClr val="tx1"/>
                    </a:solidFill>
                  </a:rPr>
                  <a:t>x</a:t>
                </a:r>
                <a:r>
                  <a:rPr lang="en-US" dirty="0">
                    <a:solidFill>
                      <a:schemeClr val="tx1"/>
                    </a:solidFill>
                  </a:rPr>
                  <a:t>) &gt; </a:t>
                </a:r>
                <a:r>
                  <a:rPr lang="en-US" i="1" dirty="0">
                    <a:solidFill>
                      <a:schemeClr val="tx1"/>
                    </a:solidFill>
                  </a:rPr>
                  <a:t>g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i="1" dirty="0">
                    <a:solidFill>
                      <a:schemeClr val="tx1"/>
                    </a:solidFill>
                  </a:rPr>
                  <a:t>x</a:t>
                </a:r>
                <a:r>
                  <a:rPr lang="en-US" dirty="0">
                    <a:solidFill>
                      <a:schemeClr val="tx1"/>
                    </a:solidFill>
                  </a:rPr>
                  <a:t>) is </a:t>
                </a:r>
                <a:r>
                  <a:rPr lang="en-US" dirty="0">
                    <a:solidFill>
                      <a:schemeClr val="accent2"/>
                    </a:solidFill>
                  </a:rPr>
                  <a:t>(1,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spcBef>
                    <a:spcPts val="576"/>
                  </a:spcBef>
                  <a:spcAft>
                    <a:spcPts val="600"/>
                  </a:spcAft>
                  <a:buFont typeface="Arial"/>
                  <a:buChar char="•"/>
                </a:pPr>
                <a:endParaRPr lang="en-US" sz="2400" dirty="0">
                  <a:solidFill>
                    <a:srgbClr val="660066"/>
                  </a:solidFill>
                </a:endParaRPr>
              </a:p>
              <a:p>
                <a:pPr lvl="1" algn="l"/>
                <a:endParaRPr lang="en-US" sz="2400" dirty="0">
                  <a:solidFill>
                    <a:srgbClr val="660066"/>
                  </a:solidFill>
                </a:endParaRPr>
              </a:p>
              <a:p>
                <a:pPr lvl="1" algn="l"/>
                <a:endParaRPr lang="en-US" sz="2400" dirty="0">
                  <a:solidFill>
                    <a:srgbClr val="660066"/>
                  </a:solidFill>
                </a:endParaRPr>
              </a:p>
              <a:p>
                <a:pPr lvl="1" algn="l">
                  <a:spcBef>
                    <a:spcPts val="1176"/>
                  </a:spcBef>
                </a:pPr>
                <a:endParaRPr lang="da-DK" sz="2400" dirty="0">
                  <a:solidFill>
                    <a:srgbClr val="660066"/>
                  </a:solidFill>
                </a:endParaRPr>
              </a:p>
              <a:p>
                <a:pPr lvl="1" algn="l">
                  <a:spcBef>
                    <a:spcPts val="1176"/>
                  </a:spcBef>
                </a:pPr>
                <a:endParaRPr lang="en-US" sz="2400" dirty="0">
                  <a:solidFill>
                    <a:srgbClr val="660066"/>
                  </a:solidFill>
                </a:endParaRPr>
              </a:p>
              <a:p>
                <a:pPr lvl="6" algn="l">
                  <a:lnSpc>
                    <a:spcPct val="150000"/>
                  </a:lnSpc>
                  <a:spcBef>
                    <a:spcPts val="1176"/>
                  </a:spcBef>
                </a:pPr>
                <a:endParaRPr lang="en-US" sz="2400" dirty="0">
                  <a:solidFill>
                    <a:srgbClr val="660066"/>
                  </a:solidFill>
                  <a:latin typeface="Arial"/>
                  <a:cs typeface="Arial"/>
                </a:endParaRPr>
              </a:p>
              <a:p>
                <a:pPr lvl="6" algn="l">
                  <a:lnSpc>
                    <a:spcPct val="150000"/>
                  </a:lnSpc>
                </a:pPr>
                <a:endParaRPr lang="en-US" sz="2400" dirty="0">
                  <a:solidFill>
                    <a:srgbClr val="660066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4997450"/>
              </a:xfrm>
              <a:blipFill>
                <a:blip r:embed="rId3"/>
                <a:stretch>
                  <a:fillRect l="-1009" t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5" name="Picture 4" descr="ins U4AL2_011 ar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21256" r="8932" b="22866"/>
          <a:stretch/>
        </p:blipFill>
        <p:spPr>
          <a:xfrm>
            <a:off x="3000648" y="2566737"/>
            <a:ext cx="3663868" cy="32133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003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2"/>
            </a:pPr>
            <a:r>
              <a:rPr lang="en-US" sz="2600" b="1" dirty="0">
                <a:solidFill>
                  <a:srgbClr val="660066"/>
                </a:solidFill>
              </a:rPr>
              <a:t>Substitute the coordinates of the x-intercept of </a:t>
            </a:r>
            <a:r>
              <a:rPr lang="en-US" sz="2600" b="1" i="1" dirty="0">
                <a:solidFill>
                  <a:srgbClr val="660066"/>
                </a:solidFill>
              </a:rPr>
              <a:t>f</a:t>
            </a:r>
            <a:r>
              <a:rPr lang="en-US" sz="2600" b="1" dirty="0">
                <a:solidFill>
                  <a:srgbClr val="660066"/>
                </a:solidFill>
              </a:rPr>
              <a:t>(</a:t>
            </a:r>
            <a:r>
              <a:rPr lang="en-US" sz="2600" b="1" i="1" dirty="0">
                <a:solidFill>
                  <a:srgbClr val="660066"/>
                </a:solidFill>
              </a:rPr>
              <a:t>x</a:t>
            </a:r>
            <a:r>
              <a:rPr lang="en-US" sz="2600" b="1" dirty="0">
                <a:solidFill>
                  <a:srgbClr val="660066"/>
                </a:solidFill>
              </a:rPr>
              <a:t>) into the form </a:t>
            </a:r>
            <a:r>
              <a:rPr lang="mr-IN" sz="2600" b="1" i="1" dirty="0">
                <a:solidFill>
                  <a:srgbClr val="660066"/>
                </a:solidFill>
              </a:rPr>
              <a:t>f</a:t>
            </a:r>
            <a:r>
              <a:rPr lang="mr-IN" sz="2600" b="1" dirty="0">
                <a:solidFill>
                  <a:srgbClr val="660066"/>
                </a:solidFill>
              </a:rPr>
              <a:t>(</a:t>
            </a:r>
            <a:r>
              <a:rPr lang="mr-IN" sz="2600" b="1" i="1" dirty="0">
                <a:solidFill>
                  <a:srgbClr val="660066"/>
                </a:solidFill>
              </a:rPr>
              <a:t>x</a:t>
            </a:r>
            <a:r>
              <a:rPr lang="mr-IN" sz="2600" b="1" dirty="0">
                <a:solidFill>
                  <a:srgbClr val="660066"/>
                </a:solidFill>
              </a:rPr>
              <a:t>) = </a:t>
            </a:r>
            <a:r>
              <a:rPr lang="mr-IN" sz="2600" b="1" i="1" dirty="0">
                <a:solidFill>
                  <a:srgbClr val="660066"/>
                </a:solidFill>
              </a:rPr>
              <a:t>a</a:t>
            </a:r>
            <a:r>
              <a:rPr lang="mr-IN" sz="2600" b="1" dirty="0">
                <a:solidFill>
                  <a:srgbClr val="660066"/>
                </a:solidFill>
              </a:rPr>
              <a:t> • log</a:t>
            </a:r>
            <a:r>
              <a:rPr lang="mr-IN" sz="2600" b="1" baseline="-25000" dirty="0">
                <a:solidFill>
                  <a:srgbClr val="660066"/>
                </a:solidFill>
              </a:rPr>
              <a:t>4</a:t>
            </a:r>
            <a:r>
              <a:rPr lang="mr-IN" sz="2600" b="1" dirty="0">
                <a:solidFill>
                  <a:srgbClr val="660066"/>
                </a:solidFill>
              </a:rPr>
              <a:t> (</a:t>
            </a:r>
            <a:r>
              <a:rPr lang="mr-IN" sz="2600" b="1" i="1" dirty="0">
                <a:solidFill>
                  <a:srgbClr val="660066"/>
                </a:solidFill>
              </a:rPr>
              <a:t>x</a:t>
            </a:r>
            <a:r>
              <a:rPr lang="mr-IN" sz="2600" b="1" dirty="0">
                <a:solidFill>
                  <a:srgbClr val="660066"/>
                </a:solidFill>
              </a:rPr>
              <a:t> + </a:t>
            </a:r>
            <a:r>
              <a:rPr lang="mr-IN" sz="2600" b="1" i="1" dirty="0">
                <a:solidFill>
                  <a:srgbClr val="660066"/>
                </a:solidFill>
              </a:rPr>
              <a:t>b</a:t>
            </a:r>
            <a:r>
              <a:rPr lang="mr-IN" sz="2600" b="1" dirty="0">
                <a:solidFill>
                  <a:srgbClr val="660066"/>
                </a:solidFill>
              </a:rPr>
              <a:t>).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dirty="0"/>
              <a:t>	</a:t>
            </a:r>
          </a:p>
          <a:p>
            <a:r>
              <a:rPr lang="en-US" dirty="0"/>
              <a:t>	This is the first step in writing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	For 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= 0</a:t>
            </a:r>
            <a:r>
              <a:rPr lang="en-US" dirty="0"/>
              <a:t>,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0</a:t>
            </a:r>
            <a:r>
              <a:rPr lang="en-US" dirty="0"/>
              <a:t>. Substitute and solve.</a:t>
            </a:r>
          </a:p>
          <a:p>
            <a:endParaRPr lang="en-US" sz="1200" dirty="0"/>
          </a:p>
          <a:p>
            <a:r>
              <a:rPr lang="en-US" i="1" dirty="0"/>
              <a:t>	</a:t>
            </a:r>
            <a:r>
              <a:rPr lang="mr-IN" i="1" dirty="0"/>
              <a:t>f</a:t>
            </a:r>
            <a:r>
              <a:rPr lang="mr-IN" dirty="0"/>
              <a:t>(</a:t>
            </a:r>
            <a:r>
              <a:rPr lang="mr-IN" i="1" dirty="0"/>
              <a:t>x</a:t>
            </a:r>
            <a:r>
              <a:rPr lang="mr-IN" dirty="0"/>
              <a:t>) = </a:t>
            </a:r>
            <a:r>
              <a:rPr lang="mr-IN" i="1" dirty="0"/>
              <a:t>a</a:t>
            </a:r>
            <a:r>
              <a:rPr lang="mr-IN" dirty="0"/>
              <a:t> • log</a:t>
            </a:r>
            <a:r>
              <a:rPr lang="mr-IN" baseline="-25000" dirty="0"/>
              <a:t>4</a:t>
            </a:r>
            <a:r>
              <a:rPr lang="mr-IN" dirty="0"/>
              <a:t> (</a:t>
            </a:r>
            <a:r>
              <a:rPr lang="mr-IN" i="1" dirty="0"/>
              <a:t>x</a:t>
            </a:r>
            <a:r>
              <a:rPr lang="mr-IN" dirty="0"/>
              <a:t> + </a:t>
            </a:r>
            <a:r>
              <a:rPr lang="mr-IN" i="1" dirty="0"/>
              <a:t>b</a:t>
            </a:r>
            <a:r>
              <a:rPr lang="mr-IN" dirty="0"/>
              <a:t>)</a:t>
            </a:r>
            <a:endParaRPr lang="en-US" dirty="0"/>
          </a:p>
          <a:p>
            <a:endParaRPr lang="mr-IN" sz="1200" dirty="0"/>
          </a:p>
          <a:p>
            <a:r>
              <a:rPr lang="en-US" i="1" dirty="0"/>
              <a:t>	</a:t>
            </a:r>
            <a:r>
              <a:rPr lang="mr-IN" i="1" dirty="0"/>
              <a:t>f</a:t>
            </a:r>
            <a:r>
              <a:rPr lang="mr-IN" dirty="0"/>
              <a:t>(</a:t>
            </a:r>
            <a:r>
              <a:rPr lang="mr-IN" dirty="0">
                <a:solidFill>
                  <a:srgbClr val="0000FF"/>
                </a:solidFill>
              </a:rPr>
              <a:t>0</a:t>
            </a:r>
            <a:r>
              <a:rPr lang="mr-IN" dirty="0"/>
              <a:t>) = </a:t>
            </a:r>
            <a:r>
              <a:rPr lang="mr-IN" i="1" dirty="0"/>
              <a:t>a</a:t>
            </a:r>
            <a:r>
              <a:rPr lang="mr-IN" dirty="0"/>
              <a:t> • log</a:t>
            </a:r>
            <a:r>
              <a:rPr lang="mr-IN" baseline="-25000" dirty="0"/>
              <a:t>4</a:t>
            </a:r>
            <a:r>
              <a:rPr lang="mr-IN" dirty="0"/>
              <a:t> [(</a:t>
            </a:r>
            <a:r>
              <a:rPr lang="mr-IN" dirty="0">
                <a:solidFill>
                  <a:srgbClr val="0000FF"/>
                </a:solidFill>
              </a:rPr>
              <a:t>0</a:t>
            </a:r>
            <a:r>
              <a:rPr lang="mr-IN" dirty="0"/>
              <a:t>) + </a:t>
            </a:r>
            <a:r>
              <a:rPr lang="mr-IN" i="1" dirty="0"/>
              <a:t>b</a:t>
            </a:r>
            <a:r>
              <a:rPr lang="mr-IN" dirty="0"/>
              <a:t>] </a:t>
            </a:r>
            <a:endParaRPr lang="en-US" dirty="0"/>
          </a:p>
          <a:p>
            <a:r>
              <a:rPr lang="en-US" dirty="0"/>
              <a:t>		 </a:t>
            </a:r>
            <a:r>
              <a:rPr lang="mr-IN" dirty="0"/>
              <a:t>= 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835631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r>
              <a:rPr lang="en-US" dirty="0"/>
              <a:t>	Divide the logarithmic term by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				</a:t>
            </a:r>
            <a:r>
              <a:rPr lang="mr-IN" dirty="0"/>
              <a:t>log</a:t>
            </a:r>
            <a:r>
              <a:rPr lang="mr-IN" baseline="-25000" dirty="0"/>
              <a:t>4</a:t>
            </a:r>
            <a:r>
              <a:rPr lang="mr-IN" dirty="0"/>
              <a:t> </a:t>
            </a:r>
            <a:r>
              <a:rPr lang="mr-IN" i="1" dirty="0"/>
              <a:t>b</a:t>
            </a:r>
            <a:r>
              <a:rPr lang="mr-IN" dirty="0"/>
              <a:t> = 0</a:t>
            </a:r>
            <a:endParaRPr lang="en-US" dirty="0"/>
          </a:p>
          <a:p>
            <a:endParaRPr lang="mr-IN" sz="1200" dirty="0"/>
          </a:p>
          <a:p>
            <a:r>
              <a:rPr lang="en-US" i="1" dirty="0"/>
              <a:t>	</a:t>
            </a:r>
            <a:r>
              <a:rPr lang="mr-IN" i="1" dirty="0">
                <a:solidFill>
                  <a:srgbClr val="C0504D"/>
                </a:solidFill>
              </a:rPr>
              <a:t>b</a:t>
            </a:r>
            <a:r>
              <a:rPr lang="mr-IN" dirty="0">
                <a:solidFill>
                  <a:srgbClr val="C0504D"/>
                </a:solidFill>
              </a:rPr>
              <a:t> = 1 </a:t>
            </a:r>
            <a:r>
              <a:rPr lang="mr-IN" dirty="0"/>
              <a:t>since </a:t>
            </a:r>
            <a:r>
              <a:rPr lang="mr-IN" dirty="0">
                <a:solidFill>
                  <a:srgbClr val="C0504D"/>
                </a:solidFill>
              </a:rPr>
              <a:t>4</a:t>
            </a:r>
            <a:r>
              <a:rPr lang="mr-IN" baseline="30000" dirty="0">
                <a:solidFill>
                  <a:srgbClr val="C0504D"/>
                </a:solidFill>
              </a:rPr>
              <a:t>0</a:t>
            </a:r>
            <a:r>
              <a:rPr lang="mr-IN" dirty="0">
                <a:solidFill>
                  <a:srgbClr val="C0504D"/>
                </a:solidFill>
              </a:rPr>
              <a:t> = 1</a:t>
            </a:r>
            <a:r>
              <a:rPr lang="mr-IN" dirty="0"/>
              <a:t>.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	</a:t>
            </a:r>
            <a:r>
              <a:rPr lang="mr-IN" dirty="0"/>
              <a:t>Substitute </a:t>
            </a:r>
            <a:r>
              <a:rPr lang="mr-IN" i="1" dirty="0">
                <a:solidFill>
                  <a:srgbClr val="C0504D"/>
                </a:solidFill>
              </a:rPr>
              <a:t>b</a:t>
            </a:r>
            <a:r>
              <a:rPr lang="mr-IN" dirty="0">
                <a:solidFill>
                  <a:srgbClr val="C0504D"/>
                </a:solidFill>
              </a:rPr>
              <a:t> = 1 </a:t>
            </a:r>
            <a:r>
              <a:rPr lang="mr-IN" dirty="0"/>
              <a:t>in </a:t>
            </a:r>
            <a:r>
              <a:rPr lang="mr-IN" i="1" dirty="0">
                <a:solidFill>
                  <a:srgbClr val="C0504D"/>
                </a:solidFill>
              </a:rPr>
              <a:t>f</a:t>
            </a:r>
            <a:r>
              <a:rPr lang="mr-IN" dirty="0">
                <a:solidFill>
                  <a:srgbClr val="C0504D"/>
                </a:solidFill>
              </a:rPr>
              <a:t>(</a:t>
            </a:r>
            <a:r>
              <a:rPr lang="mr-IN" i="1" dirty="0">
                <a:solidFill>
                  <a:srgbClr val="C0504D"/>
                </a:solidFill>
              </a:rPr>
              <a:t>x</a:t>
            </a:r>
            <a:r>
              <a:rPr lang="mr-IN" dirty="0">
                <a:solidFill>
                  <a:srgbClr val="C0504D"/>
                </a:solidFill>
              </a:rPr>
              <a:t>) = </a:t>
            </a:r>
            <a:r>
              <a:rPr lang="mr-IN" i="1" dirty="0">
                <a:solidFill>
                  <a:srgbClr val="C0504D"/>
                </a:solidFill>
              </a:rPr>
              <a:t>a</a:t>
            </a:r>
            <a:r>
              <a:rPr lang="mr-IN" dirty="0">
                <a:solidFill>
                  <a:srgbClr val="C0504D"/>
                </a:solidFill>
              </a:rPr>
              <a:t> • log</a:t>
            </a:r>
            <a:r>
              <a:rPr lang="mr-IN" baseline="-25000" dirty="0">
                <a:solidFill>
                  <a:srgbClr val="C0504D"/>
                </a:solidFill>
              </a:rPr>
              <a:t>4</a:t>
            </a:r>
            <a:r>
              <a:rPr lang="mr-IN" dirty="0">
                <a:solidFill>
                  <a:srgbClr val="C0504D"/>
                </a:solidFill>
              </a:rPr>
              <a:t> (</a:t>
            </a:r>
            <a:r>
              <a:rPr lang="mr-IN" i="1" dirty="0">
                <a:solidFill>
                  <a:srgbClr val="C0504D"/>
                </a:solidFill>
              </a:rPr>
              <a:t>x</a:t>
            </a:r>
            <a:r>
              <a:rPr lang="mr-IN" dirty="0">
                <a:solidFill>
                  <a:srgbClr val="C0504D"/>
                </a:solidFill>
              </a:rPr>
              <a:t> + </a:t>
            </a:r>
            <a:r>
              <a:rPr lang="mr-IN" i="1" dirty="0">
                <a:solidFill>
                  <a:srgbClr val="C0504D"/>
                </a:solidFill>
              </a:rPr>
              <a:t>b</a:t>
            </a:r>
            <a:r>
              <a:rPr lang="mr-IN" dirty="0">
                <a:solidFill>
                  <a:srgbClr val="C0504D"/>
                </a:solidFill>
              </a:rPr>
              <a:t>)</a:t>
            </a:r>
            <a:r>
              <a:rPr lang="mr-IN" dirty="0"/>
              <a:t>.</a:t>
            </a:r>
            <a:endParaRPr lang="en-US" dirty="0"/>
          </a:p>
          <a:p>
            <a:endParaRPr lang="mr-IN" sz="1200" dirty="0"/>
          </a:p>
          <a:p>
            <a:r>
              <a:rPr lang="en-US" i="1" dirty="0"/>
              <a:t>			</a:t>
            </a:r>
            <a:r>
              <a:rPr lang="mr-IN" i="1" dirty="0"/>
              <a:t>f</a:t>
            </a:r>
            <a:r>
              <a:rPr lang="mr-IN" dirty="0"/>
              <a:t>(</a:t>
            </a:r>
            <a:r>
              <a:rPr lang="mr-IN" i="1" dirty="0"/>
              <a:t>x</a:t>
            </a:r>
            <a:r>
              <a:rPr lang="mr-IN" dirty="0"/>
              <a:t>) = </a:t>
            </a:r>
            <a:r>
              <a:rPr lang="mr-IN" i="1" dirty="0"/>
              <a:t>a</a:t>
            </a:r>
            <a:r>
              <a:rPr lang="mr-IN" dirty="0"/>
              <a:t> • log</a:t>
            </a:r>
            <a:r>
              <a:rPr lang="mr-IN" baseline="-25000" dirty="0"/>
              <a:t>4</a:t>
            </a:r>
            <a:r>
              <a:rPr lang="mr-IN" dirty="0"/>
              <a:t> (</a:t>
            </a:r>
            <a:r>
              <a:rPr lang="mr-IN" i="1" dirty="0"/>
              <a:t>x</a:t>
            </a:r>
            <a:r>
              <a:rPr lang="mr-IN" dirty="0"/>
              <a:t> + 1)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983687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spcBef>
                <a:spcPts val="472"/>
              </a:spcBef>
              <a:spcAft>
                <a:spcPts val="1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0"/>
              </a:spcBef>
              <a:spcAft>
                <a:spcPts val="1400"/>
              </a:spcAft>
              <a:buFont typeface="+mj-lt"/>
              <a:buAutoNum type="arabicPeriod" startAt="3"/>
            </a:pPr>
            <a:r>
              <a:rPr lang="en-US" sz="2600" b="1" dirty="0">
                <a:solidFill>
                  <a:srgbClr val="660066"/>
                </a:solidFill>
              </a:rPr>
              <a:t>Use the other given points on the graph of </a:t>
            </a:r>
            <a:r>
              <a:rPr lang="en-US" sz="2600" b="1" i="1" dirty="0">
                <a:solidFill>
                  <a:srgbClr val="660066"/>
                </a:solidFill>
              </a:rPr>
              <a:t>f</a:t>
            </a:r>
            <a:r>
              <a:rPr lang="en-US" sz="2600" b="1" dirty="0">
                <a:solidFill>
                  <a:srgbClr val="660066"/>
                </a:solidFill>
              </a:rPr>
              <a:t>(</a:t>
            </a:r>
            <a:r>
              <a:rPr lang="en-US" sz="2600" b="1" i="1" dirty="0">
                <a:solidFill>
                  <a:srgbClr val="660066"/>
                </a:solidFill>
              </a:rPr>
              <a:t>x</a:t>
            </a:r>
            <a:r>
              <a:rPr lang="en-US" sz="2600" b="1" dirty="0">
                <a:solidFill>
                  <a:srgbClr val="660066"/>
                </a:solidFill>
              </a:rPr>
              <a:t>) to find </a:t>
            </a:r>
            <a:r>
              <a:rPr lang="en-US" sz="2600" b="1" i="1" dirty="0">
                <a:solidFill>
                  <a:srgbClr val="660066"/>
                </a:solidFill>
              </a:rPr>
              <a:t>a</a:t>
            </a:r>
            <a:r>
              <a:rPr lang="mr-IN" sz="2600" b="1" dirty="0">
                <a:solidFill>
                  <a:srgbClr val="660066"/>
                </a:solidFill>
              </a:rPr>
              <a:t>.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dirty="0"/>
              <a:t>	</a:t>
            </a:r>
          </a:p>
          <a:p>
            <a:r>
              <a:rPr lang="en-US" dirty="0"/>
              <a:t>	Substitute the given point </a:t>
            </a:r>
            <a:r>
              <a:rPr lang="en-US" dirty="0">
                <a:solidFill>
                  <a:srgbClr val="C0504D"/>
                </a:solidFill>
              </a:rPr>
              <a:t>(15, 14) </a:t>
            </a:r>
            <a:r>
              <a:rPr lang="en-US" dirty="0"/>
              <a:t>into the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	function and solve.</a:t>
            </a:r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2497" y="3301814"/>
            <a:ext cx="7660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i="1" dirty="0">
                <a:latin typeface="Arial"/>
                <a:cs typeface="Arial"/>
              </a:rPr>
              <a:t>f</a:t>
            </a:r>
            <a:r>
              <a:rPr lang="mr-IN" dirty="0">
                <a:latin typeface="Arial"/>
                <a:cs typeface="Arial"/>
              </a:rPr>
              <a:t>(</a:t>
            </a:r>
            <a:r>
              <a:rPr lang="mr-IN" i="1" dirty="0">
                <a:latin typeface="Arial"/>
                <a:cs typeface="Arial"/>
              </a:rPr>
              <a:t>x</a:t>
            </a:r>
            <a:r>
              <a:rPr lang="mr-IN" dirty="0">
                <a:latin typeface="Arial"/>
                <a:cs typeface="Arial"/>
              </a:rPr>
              <a:t>) = </a:t>
            </a:r>
            <a:r>
              <a:rPr lang="mr-IN" i="1" dirty="0">
                <a:latin typeface="Arial"/>
                <a:cs typeface="Arial"/>
              </a:rPr>
              <a:t>a</a:t>
            </a:r>
            <a:r>
              <a:rPr lang="mr-IN" dirty="0">
                <a:latin typeface="Arial"/>
                <a:cs typeface="Arial"/>
              </a:rPr>
              <a:t> • log</a:t>
            </a:r>
            <a:r>
              <a:rPr lang="mr-IN" baseline="-25000" dirty="0">
                <a:latin typeface="Arial"/>
                <a:cs typeface="Arial"/>
              </a:rPr>
              <a:t>4</a:t>
            </a:r>
            <a:r>
              <a:rPr lang="mr-IN" dirty="0">
                <a:latin typeface="Arial"/>
                <a:cs typeface="Arial"/>
              </a:rPr>
              <a:t> (</a:t>
            </a:r>
            <a:r>
              <a:rPr lang="mr-IN" i="1" dirty="0">
                <a:latin typeface="Arial"/>
                <a:cs typeface="Arial"/>
              </a:rPr>
              <a:t>x</a:t>
            </a:r>
            <a:r>
              <a:rPr lang="mr-IN" dirty="0">
                <a:latin typeface="Arial"/>
                <a:cs typeface="Arial"/>
              </a:rPr>
              <a:t> + 1)</a:t>
            </a:r>
            <a:r>
              <a:rPr lang="en-US" dirty="0">
                <a:latin typeface="Arial"/>
                <a:cs typeface="Arial"/>
              </a:rPr>
              <a:t>			Function for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) </a:t>
            </a:r>
            <a:r>
              <a:rPr lang="en-US" dirty="0">
                <a:latin typeface="Arial"/>
                <a:cs typeface="Arial"/>
              </a:rPr>
              <a:t>found in the </a:t>
            </a:r>
          </a:p>
          <a:p>
            <a:r>
              <a:rPr lang="en-US" dirty="0">
                <a:latin typeface="Arial"/>
                <a:cs typeface="Arial"/>
              </a:rPr>
              <a:t>								previous step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2497" y="4246002"/>
            <a:ext cx="7175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>
                <a:latin typeface="Arial"/>
                <a:cs typeface="Arial"/>
              </a:rPr>
              <a:t>(</a:t>
            </a:r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mr-IN" dirty="0">
                <a:latin typeface="Arial"/>
                <a:cs typeface="Arial"/>
              </a:rPr>
              <a:t>) = </a:t>
            </a:r>
            <a:r>
              <a:rPr lang="mr-IN" i="1" dirty="0">
                <a:latin typeface="Arial"/>
                <a:cs typeface="Arial"/>
              </a:rPr>
              <a:t>a</a:t>
            </a:r>
            <a:r>
              <a:rPr lang="mr-IN" dirty="0">
                <a:latin typeface="Arial"/>
                <a:cs typeface="Arial"/>
              </a:rPr>
              <a:t> • log</a:t>
            </a:r>
            <a:r>
              <a:rPr lang="mr-IN" baseline="-25000" dirty="0">
                <a:latin typeface="Arial"/>
                <a:cs typeface="Arial"/>
              </a:rPr>
              <a:t>4</a:t>
            </a:r>
            <a:r>
              <a:rPr lang="mr-IN" dirty="0">
                <a:latin typeface="Arial"/>
                <a:cs typeface="Arial"/>
              </a:rPr>
              <a:t> [(</a:t>
            </a:r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15</a:t>
            </a:r>
            <a:r>
              <a:rPr lang="mr-IN" dirty="0">
                <a:latin typeface="Arial"/>
                <a:cs typeface="Arial"/>
              </a:rPr>
              <a:t>) + 1]</a:t>
            </a:r>
            <a:r>
              <a:rPr lang="en-US" dirty="0">
                <a:latin typeface="Arial"/>
                <a:cs typeface="Arial"/>
              </a:rPr>
              <a:t>		Substitute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15</a:t>
            </a:r>
            <a:r>
              <a:rPr lang="en-US" dirty="0">
                <a:latin typeface="Arial"/>
                <a:cs typeface="Arial"/>
              </a:rPr>
              <a:t> 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 								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>.	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497" y="5255253"/>
            <a:ext cx="7207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latin typeface="Arial"/>
                <a:cs typeface="Arial"/>
              </a:rPr>
              <a:t>4 = </a:t>
            </a:r>
            <a:r>
              <a:rPr lang="is-IS" i="1" dirty="0">
                <a:latin typeface="Arial"/>
                <a:cs typeface="Arial"/>
              </a:rPr>
              <a:t>a</a:t>
            </a:r>
            <a:r>
              <a:rPr lang="is-IS" dirty="0">
                <a:latin typeface="Arial"/>
                <a:cs typeface="Arial"/>
              </a:rPr>
              <a:t> • log</a:t>
            </a:r>
            <a:r>
              <a:rPr lang="is-IS" baseline="-25000" dirty="0">
                <a:latin typeface="Arial"/>
                <a:cs typeface="Arial"/>
              </a:rPr>
              <a:t>4</a:t>
            </a:r>
            <a:r>
              <a:rPr lang="is-IS" dirty="0">
                <a:latin typeface="Arial"/>
                <a:cs typeface="Arial"/>
              </a:rPr>
              <a:t> (</a:t>
            </a:r>
            <a:r>
              <a:rPr lang="is-IS" dirty="0">
                <a:solidFill>
                  <a:srgbClr val="0000FF"/>
                </a:solidFill>
                <a:latin typeface="Arial"/>
                <a:cs typeface="Arial"/>
              </a:rPr>
              <a:t>16</a:t>
            </a:r>
            <a:r>
              <a:rPr lang="is-IS" dirty="0">
                <a:latin typeface="Arial"/>
                <a:cs typeface="Arial"/>
              </a:rPr>
              <a:t>) 				Add.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413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2497" y="1533706"/>
            <a:ext cx="7660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 = </a:t>
            </a:r>
            <a:r>
              <a:rPr lang="en-US" i="1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 • 2 						Simplify.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2497" y="2355707"/>
            <a:ext cx="7175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 = </a:t>
            </a:r>
            <a:r>
              <a:rPr lang="en-US" i="1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 							Divide both sides by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1615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180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en-US" sz="2600" b="1" dirty="0">
                <a:solidFill>
                  <a:srgbClr val="660066"/>
                </a:solidFill>
              </a:rPr>
              <a:t>Substitute the value of </a:t>
            </a:r>
            <a:r>
              <a:rPr lang="en-US" sz="2600" b="1" i="1" dirty="0">
                <a:solidFill>
                  <a:srgbClr val="660066"/>
                </a:solidFill>
              </a:rPr>
              <a:t>a </a:t>
            </a:r>
            <a:r>
              <a:rPr lang="en-US" sz="2600" b="1" dirty="0">
                <a:solidFill>
                  <a:srgbClr val="660066"/>
                </a:solidFill>
              </a:rPr>
              <a:t>into the equation for </a:t>
            </a:r>
            <a:r>
              <a:rPr lang="en-US" sz="2600" b="1" i="1" dirty="0">
                <a:solidFill>
                  <a:srgbClr val="660066"/>
                </a:solidFill>
              </a:rPr>
              <a:t>f</a:t>
            </a:r>
            <a:r>
              <a:rPr lang="en-US" sz="2600" b="1" dirty="0">
                <a:solidFill>
                  <a:srgbClr val="660066"/>
                </a:solidFill>
              </a:rPr>
              <a:t>(</a:t>
            </a:r>
            <a:r>
              <a:rPr lang="en-US" sz="2600" b="1" i="1" dirty="0">
                <a:solidFill>
                  <a:srgbClr val="660066"/>
                </a:solidFill>
              </a:rPr>
              <a:t>x</a:t>
            </a:r>
            <a:r>
              <a:rPr lang="en-US" sz="2600" b="1" dirty="0">
                <a:solidFill>
                  <a:srgbClr val="660066"/>
                </a:solidFill>
              </a:rPr>
              <a:t>) found in step 2</a:t>
            </a:r>
            <a:r>
              <a:rPr lang="mr-IN" sz="2600" b="1" dirty="0">
                <a:solidFill>
                  <a:srgbClr val="660066"/>
                </a:solidFill>
              </a:rPr>
              <a:t>.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dirty="0"/>
              <a:t>	</a:t>
            </a:r>
          </a:p>
          <a:p>
            <a:r>
              <a:rPr lang="en-US" dirty="0"/>
              <a:t>	This is the last step in writing </a:t>
            </a:r>
            <a:r>
              <a:rPr lang="en-US" i="1" dirty="0">
                <a:solidFill>
                  <a:schemeClr val="accent2"/>
                </a:solidFill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			</a:t>
            </a:r>
            <a:r>
              <a:rPr lang="en-US" i="1" dirty="0"/>
              <a:t>f</a:t>
            </a:r>
            <a:r>
              <a:rPr lang="mr-IN" dirty="0"/>
              <a:t>(</a:t>
            </a:r>
            <a:r>
              <a:rPr lang="mr-IN" i="1" dirty="0"/>
              <a:t>x</a:t>
            </a:r>
            <a:r>
              <a:rPr lang="mr-IN" dirty="0"/>
              <a:t>) = 2 • log</a:t>
            </a:r>
            <a:r>
              <a:rPr lang="mr-IN" baseline="-25000" dirty="0"/>
              <a:t>4</a:t>
            </a:r>
            <a:r>
              <a:rPr lang="mr-IN" dirty="0"/>
              <a:t> (</a:t>
            </a:r>
            <a:r>
              <a:rPr lang="mr-IN" i="1" dirty="0"/>
              <a:t>x</a:t>
            </a:r>
            <a:r>
              <a:rPr lang="mr-IN" dirty="0"/>
              <a:t> + 1)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724967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 startAt="5"/>
            </a:pPr>
            <a:r>
              <a:rPr lang="en-US" sz="2800" b="1" dirty="0">
                <a:solidFill>
                  <a:srgbClr val="660066"/>
                </a:solidFill>
              </a:rPr>
              <a:t>Set </a:t>
            </a:r>
            <a:r>
              <a:rPr lang="en-US" sz="2800" b="1" i="1" dirty="0">
                <a:solidFill>
                  <a:srgbClr val="660066"/>
                </a:solidFill>
              </a:rPr>
              <a:t>f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 = </a:t>
            </a:r>
            <a:r>
              <a:rPr lang="en-US" sz="2800" b="1" i="1" dirty="0">
                <a:solidFill>
                  <a:srgbClr val="660066"/>
                </a:solidFill>
              </a:rPr>
              <a:t>g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). </a:t>
            </a:r>
            <a:r>
              <a:rPr lang="en-US" dirty="0"/>
              <a:t>	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/>
              <a:t>	This is the first step in finding the common solution of 	the two functions.</a:t>
            </a:r>
          </a:p>
          <a:p>
            <a:pPr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	If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2 • log</a:t>
            </a:r>
            <a:r>
              <a:rPr lang="en-US" baseline="-25000" dirty="0">
                <a:solidFill>
                  <a:srgbClr val="C0504D"/>
                </a:solidFill>
              </a:rPr>
              <a:t>4</a:t>
            </a:r>
            <a:r>
              <a:rPr lang="en-US" dirty="0">
                <a:solidFill>
                  <a:srgbClr val="C0504D"/>
                </a:solidFill>
              </a:rPr>
              <a:t> 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+ 1)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3 • log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/>
              <a:t>then           	</a:t>
            </a:r>
            <a:r>
              <a:rPr lang="en-US" dirty="0">
                <a:solidFill>
                  <a:schemeClr val="accent2"/>
                </a:solidFill>
              </a:rPr>
              <a:t>2 • 	log</a:t>
            </a:r>
            <a:r>
              <a:rPr lang="en-US" baseline="-25000" dirty="0">
                <a:solidFill>
                  <a:schemeClr val="accent2"/>
                </a:solidFill>
              </a:rPr>
              <a:t>4</a:t>
            </a:r>
            <a:r>
              <a:rPr lang="en-US" dirty="0">
                <a:solidFill>
                  <a:schemeClr val="accent2"/>
                </a:solidFill>
              </a:rPr>
              <a:t> 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+ 1)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3 • log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for the value of </a:t>
            </a:r>
            <a:r>
              <a:rPr lang="en-US" i="1" dirty="0"/>
              <a:t>x</a:t>
            </a:r>
            <a:r>
              <a:rPr lang="en-US" dirty="0"/>
              <a:t> at which 	a common solution exists.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76444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2800" b="1" dirty="0">
                <a:solidFill>
                  <a:srgbClr val="660066"/>
                </a:solidFill>
              </a:rPr>
              <a:t>Simplify the resulting equation. </a:t>
            </a:r>
            <a:r>
              <a:rPr lang="en-US" dirty="0"/>
              <a:t>	</a:t>
            </a:r>
          </a:p>
          <a:p>
            <a:pPr>
              <a:lnSpc>
                <a:spcPct val="130000"/>
              </a:lnSpc>
            </a:pPr>
            <a:r>
              <a:rPr lang="en-US" dirty="0"/>
              <a:t>	Use the </a:t>
            </a:r>
            <a:r>
              <a:rPr lang="en-US" dirty="0">
                <a:solidFill>
                  <a:srgbClr val="C0504D"/>
                </a:solidFill>
              </a:rPr>
              <a:t>rules of logarithms</a:t>
            </a:r>
            <a:r>
              <a:rPr lang="en-US" dirty="0"/>
              <a:t>.</a:t>
            </a:r>
          </a:p>
          <a:p>
            <a:pPr>
              <a:lnSpc>
                <a:spcPct val="13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rgbClr val="C0504D"/>
                </a:solidFill>
              </a:rPr>
              <a:t>2 • log</a:t>
            </a:r>
            <a:r>
              <a:rPr lang="en-US" baseline="-25000" dirty="0">
                <a:solidFill>
                  <a:srgbClr val="C0504D"/>
                </a:solidFill>
              </a:rPr>
              <a:t>4</a:t>
            </a:r>
            <a:r>
              <a:rPr lang="en-US" dirty="0">
                <a:solidFill>
                  <a:srgbClr val="C0504D"/>
                </a:solidFill>
              </a:rPr>
              <a:t> 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+ 1)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3 • log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can be rewritten as      	</a:t>
            </a:r>
            <a:r>
              <a:rPr lang="en-US" dirty="0">
                <a:solidFill>
                  <a:schemeClr val="accent2"/>
                </a:solidFill>
              </a:rPr>
              <a:t>log</a:t>
            </a:r>
            <a:r>
              <a:rPr lang="en-US" baseline="-25000" dirty="0">
                <a:solidFill>
                  <a:schemeClr val="accent2"/>
                </a:solidFill>
              </a:rPr>
              <a:t>4</a:t>
            </a:r>
            <a:r>
              <a:rPr lang="en-US" dirty="0">
                <a:solidFill>
                  <a:schemeClr val="accent2"/>
                </a:solidFill>
              </a:rPr>
              <a:t> 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+ 1)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log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/>
              <a:t>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781155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2800" b="1" dirty="0">
                <a:solidFill>
                  <a:srgbClr val="660066"/>
                </a:solidFill>
              </a:rPr>
              <a:t>Rewrite the equation without logarithms. </a:t>
            </a:r>
            <a:endParaRPr lang="en-US" dirty="0"/>
          </a:p>
          <a:p>
            <a:pPr>
              <a:lnSpc>
                <a:spcPct val="125000"/>
              </a:lnSpc>
            </a:pPr>
            <a:r>
              <a:rPr lang="en-US" dirty="0"/>
              <a:t>	When logarithms of the </a:t>
            </a:r>
            <a:r>
              <a:rPr lang="en-US" dirty="0">
                <a:solidFill>
                  <a:schemeClr val="accent2"/>
                </a:solidFill>
              </a:rPr>
              <a:t>same base </a:t>
            </a:r>
            <a:r>
              <a:rPr lang="en-US" dirty="0"/>
              <a:t>are </a:t>
            </a:r>
            <a:r>
              <a:rPr lang="en-US" dirty="0">
                <a:solidFill>
                  <a:srgbClr val="C0504D"/>
                </a:solidFill>
              </a:rPr>
              <a:t>equal</a:t>
            </a:r>
            <a:r>
              <a:rPr lang="en-US" dirty="0"/>
              <a:t>, the 	arguments of those </a:t>
            </a:r>
            <a:r>
              <a:rPr lang="en-US" dirty="0">
                <a:solidFill>
                  <a:srgbClr val="C0504D"/>
                </a:solidFill>
              </a:rPr>
              <a:t>logarithms</a:t>
            </a:r>
            <a:r>
              <a:rPr lang="en-US" dirty="0"/>
              <a:t> are </a:t>
            </a:r>
            <a:r>
              <a:rPr lang="en-US" dirty="0">
                <a:solidFill>
                  <a:srgbClr val="C0504D"/>
                </a:solidFill>
              </a:rPr>
              <a:t>equal</a:t>
            </a:r>
            <a:r>
              <a:rPr lang="en-US" dirty="0"/>
              <a:t>. </a:t>
            </a:r>
          </a:p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dirty="0"/>
              <a:t>	Each logarithm has a base of </a:t>
            </a:r>
            <a:r>
              <a:rPr lang="en-US" dirty="0">
                <a:solidFill>
                  <a:srgbClr val="C0504D"/>
                </a:solidFill>
              </a:rPr>
              <a:t>4</a:t>
            </a:r>
            <a:r>
              <a:rPr lang="en-US" dirty="0"/>
              <a:t>; therefore, set the 	arguments </a:t>
            </a:r>
            <a:r>
              <a:rPr lang="en-US" dirty="0">
                <a:solidFill>
                  <a:srgbClr val="C0504D"/>
                </a:solidFill>
              </a:rPr>
              <a:t>equal</a:t>
            </a:r>
            <a:r>
              <a:rPr lang="en-US" dirty="0"/>
              <a:t> to each other.</a:t>
            </a:r>
          </a:p>
          <a:p>
            <a:pPr>
              <a:spcBef>
                <a:spcPts val="1800"/>
              </a:spcBef>
            </a:pPr>
            <a:r>
              <a:rPr lang="en-US" dirty="0"/>
              <a:t>						</a:t>
            </a:r>
            <a:r>
              <a:rPr lang="mr-IN" dirty="0">
                <a:solidFill>
                  <a:srgbClr val="0000FF"/>
                </a:solidFill>
              </a:rPr>
              <a:t>(</a:t>
            </a:r>
            <a:r>
              <a:rPr lang="mr-IN" i="1" dirty="0">
                <a:solidFill>
                  <a:srgbClr val="0000FF"/>
                </a:solidFill>
              </a:rPr>
              <a:t>x</a:t>
            </a:r>
            <a:r>
              <a:rPr lang="mr-IN" dirty="0">
                <a:solidFill>
                  <a:srgbClr val="0000FF"/>
                </a:solidFill>
              </a:rPr>
              <a:t> + 1)</a:t>
            </a:r>
            <a:r>
              <a:rPr lang="mr-IN" baseline="30000" dirty="0">
                <a:solidFill>
                  <a:srgbClr val="0000FF"/>
                </a:solidFill>
              </a:rPr>
              <a:t>2</a:t>
            </a:r>
            <a:r>
              <a:rPr lang="mr-IN" dirty="0">
                <a:solidFill>
                  <a:srgbClr val="0000FF"/>
                </a:solidFill>
              </a:rPr>
              <a:t> = </a:t>
            </a:r>
            <a:r>
              <a:rPr lang="mr-IN" i="1" dirty="0">
                <a:solidFill>
                  <a:srgbClr val="0000FF"/>
                </a:solidFill>
              </a:rPr>
              <a:t>x</a:t>
            </a:r>
            <a:r>
              <a:rPr lang="mr-IN" baseline="30000" dirty="0">
                <a:solidFill>
                  <a:srgbClr val="0000FF"/>
                </a:solidFill>
              </a:rPr>
              <a:t>3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517046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 startAt="8"/>
            </a:pPr>
            <a:r>
              <a:rPr lang="en-US" sz="2800" b="1" dirty="0">
                <a:solidFill>
                  <a:srgbClr val="660066"/>
                </a:solidFill>
              </a:rPr>
              <a:t>Explain how to find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 in the resulting equation.</a:t>
            </a:r>
            <a:endParaRPr lang="en-US" dirty="0"/>
          </a:p>
          <a:p>
            <a:pPr>
              <a:lnSpc>
                <a:spcPct val="125000"/>
              </a:lnSpc>
              <a:spcAft>
                <a:spcPts val="1800"/>
              </a:spcAft>
            </a:pPr>
            <a:r>
              <a:rPr lang="en-US" dirty="0"/>
              <a:t>	Since this is a </a:t>
            </a:r>
            <a:r>
              <a:rPr lang="en-US" dirty="0">
                <a:solidFill>
                  <a:schemeClr val="accent2"/>
                </a:solidFill>
              </a:rPr>
              <a:t>cubic equation</a:t>
            </a:r>
            <a:r>
              <a:rPr lang="en-US" dirty="0"/>
              <a:t>, expand the binomial 	and collect all terms on one side of the equation.</a:t>
            </a:r>
          </a:p>
          <a:p>
            <a:pPr>
              <a:spcBef>
                <a:spcPts val="0"/>
              </a:spcBef>
            </a:pPr>
            <a:r>
              <a:rPr lang="en-US" dirty="0"/>
              <a:t>					</a:t>
            </a:r>
            <a:r>
              <a:rPr lang="mr-IN" dirty="0"/>
              <a:t>(x + 1)</a:t>
            </a:r>
            <a:r>
              <a:rPr lang="mr-IN" baseline="30000" dirty="0"/>
              <a:t>2 </a:t>
            </a:r>
            <a:r>
              <a:rPr lang="mr-IN" dirty="0"/>
              <a:t>= x</a:t>
            </a:r>
            <a:r>
              <a:rPr lang="mr-IN" baseline="30000" dirty="0"/>
              <a:t>3</a:t>
            </a:r>
            <a:endParaRPr lang="en-US" baseline="30000" dirty="0"/>
          </a:p>
          <a:p>
            <a:endParaRPr lang="mr-IN" sz="1000" baseline="30000" dirty="0"/>
          </a:p>
          <a:p>
            <a:r>
              <a:rPr lang="en-US" dirty="0"/>
              <a:t>					</a:t>
            </a:r>
            <a:r>
              <a:rPr lang="mr-IN" dirty="0"/>
              <a:t>x</a:t>
            </a:r>
            <a:r>
              <a:rPr lang="mr-IN" baseline="30000" dirty="0"/>
              <a:t>2</a:t>
            </a:r>
            <a:r>
              <a:rPr lang="mr-IN" dirty="0"/>
              <a:t> + 2x + 1 = x</a:t>
            </a:r>
            <a:r>
              <a:rPr lang="mr-IN" baseline="30000" dirty="0"/>
              <a:t>3</a:t>
            </a:r>
            <a:endParaRPr lang="en-US" baseline="30000" dirty="0"/>
          </a:p>
          <a:p>
            <a:endParaRPr lang="mr-IN" sz="1000" baseline="30000" dirty="0"/>
          </a:p>
          <a:p>
            <a:r>
              <a:rPr lang="en-US" dirty="0"/>
              <a:t>					</a:t>
            </a:r>
            <a:r>
              <a:rPr lang="mr-IN" dirty="0"/>
              <a:t>x</a:t>
            </a:r>
            <a:r>
              <a:rPr lang="mr-IN" baseline="30000" dirty="0"/>
              <a:t>3</a:t>
            </a:r>
            <a:r>
              <a:rPr lang="mr-IN" dirty="0"/>
              <a:t> – x</a:t>
            </a:r>
            <a:r>
              <a:rPr lang="mr-IN" baseline="30000" dirty="0"/>
              <a:t>2</a:t>
            </a:r>
            <a:r>
              <a:rPr lang="mr-IN" dirty="0"/>
              <a:t> – 2x – 1 = 0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166538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600" y="679849"/>
            <a:ext cx="7855776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>
              <a:lnSpc>
                <a:spcPct val="125000"/>
              </a:lnSpc>
            </a:pPr>
            <a:r>
              <a:rPr lang="en-US" dirty="0"/>
              <a:t>	There are no small integer solutions to this cubic 	equation, so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can be found by determining the </a:t>
            </a:r>
            <a:r>
              <a:rPr lang="en-US" dirty="0">
                <a:solidFill>
                  <a:srgbClr val="C0504D"/>
                </a:solidFill>
              </a:rPr>
              <a:t>root</a:t>
            </a:r>
            <a:r>
              <a:rPr lang="en-US" dirty="0"/>
              <a:t> 	of this cubic equation on a graphing calculator. </a:t>
            </a:r>
          </a:p>
          <a:p>
            <a:pPr>
              <a:lnSpc>
                <a:spcPct val="125000"/>
              </a:lnSpc>
            </a:pPr>
            <a:endParaRPr lang="en-US" sz="1200" dirty="0"/>
          </a:p>
          <a:p>
            <a:pPr>
              <a:lnSpc>
                <a:spcPct val="125000"/>
              </a:lnSpc>
            </a:pPr>
            <a:r>
              <a:rPr lang="en-US" dirty="0"/>
              <a:t>	Alternatively, the </a:t>
            </a:r>
            <a:r>
              <a:rPr lang="en-US" dirty="0">
                <a:solidFill>
                  <a:srgbClr val="C0504D"/>
                </a:solidFill>
              </a:rPr>
              <a:t>point of intersection </a:t>
            </a:r>
            <a:r>
              <a:rPr lang="en-US" dirty="0"/>
              <a:t>can be found by  	calculating it with the </a:t>
            </a:r>
            <a:r>
              <a:rPr lang="en-US" dirty="0">
                <a:solidFill>
                  <a:srgbClr val="C0504D"/>
                </a:solidFill>
              </a:rPr>
              <a:t>“calculate intersect” </a:t>
            </a:r>
            <a:r>
              <a:rPr lang="en-US" dirty="0"/>
              <a:t>feature on 	a graphing calculator.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1813" y="4291039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Arial"/>
                <a:ea typeface="Arial"/>
                <a:cs typeface="Arial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7989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748030"/>
            <a:ext cx="7854950" cy="499745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en-US" b="1" dirty="0">
                <a:solidFill>
                  <a:srgbClr val="660066"/>
                </a:solidFill>
              </a:rPr>
              <a:t>At what domain value is </a:t>
            </a:r>
            <a:r>
              <a:rPr lang="en-US" b="1" i="1" dirty="0">
                <a:solidFill>
                  <a:srgbClr val="660066"/>
                </a:solidFill>
              </a:rPr>
              <a:t>f</a:t>
            </a:r>
            <a:r>
              <a:rPr lang="en-US" b="1" dirty="0">
                <a:solidFill>
                  <a:srgbClr val="660066"/>
                </a:solidFill>
              </a:rPr>
              <a:t>(</a:t>
            </a:r>
            <a:r>
              <a:rPr lang="en-US" b="1" i="1" dirty="0">
                <a:solidFill>
                  <a:srgbClr val="660066"/>
                </a:solidFill>
              </a:rPr>
              <a:t>x</a:t>
            </a:r>
            <a:r>
              <a:rPr lang="en-US" b="1" dirty="0">
                <a:solidFill>
                  <a:srgbClr val="660066"/>
                </a:solidFill>
              </a:rPr>
              <a:t>) = </a:t>
            </a:r>
            <a:r>
              <a:rPr lang="en-US" b="1" i="1" dirty="0">
                <a:solidFill>
                  <a:srgbClr val="660066"/>
                </a:solidFill>
              </a:rPr>
              <a:t>g</a:t>
            </a:r>
            <a:r>
              <a:rPr lang="en-US" b="1" dirty="0">
                <a:solidFill>
                  <a:srgbClr val="660066"/>
                </a:solidFill>
              </a:rPr>
              <a:t>(</a:t>
            </a:r>
            <a:r>
              <a:rPr lang="en-US" b="1" i="1" dirty="0">
                <a:solidFill>
                  <a:srgbClr val="660066"/>
                </a:solidFill>
              </a:rPr>
              <a:t>x</a:t>
            </a:r>
            <a:r>
              <a:rPr lang="en-US" b="1" dirty="0">
                <a:solidFill>
                  <a:srgbClr val="660066"/>
                </a:solidFill>
              </a:rPr>
              <a:t>)?</a:t>
            </a:r>
          </a:p>
          <a:p>
            <a:pPr lvl="1" algn="l">
              <a:spcBef>
                <a:spcPts val="576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As the graph shows,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=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at </a:t>
            </a:r>
            <a:r>
              <a:rPr lang="en-US" i="1" dirty="0">
                <a:solidFill>
                  <a:schemeClr val="accent2"/>
                </a:solidFill>
              </a:rPr>
              <a:t>x </a:t>
            </a:r>
            <a:r>
              <a:rPr lang="en-US" dirty="0">
                <a:solidFill>
                  <a:schemeClr val="accent2"/>
                </a:solidFill>
              </a:rPr>
              <a:t>= 1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576"/>
              </a:spcBef>
              <a:spcAft>
                <a:spcPts val="600"/>
              </a:spcAft>
              <a:buFont typeface="Arial"/>
              <a:buChar char="•"/>
            </a:pPr>
            <a:endParaRPr lang="en-US" sz="2400" dirty="0">
              <a:solidFill>
                <a:srgbClr val="660066"/>
              </a:solidFill>
            </a:endParaRPr>
          </a:p>
          <a:p>
            <a:pPr lvl="1" algn="l"/>
            <a:endParaRPr lang="en-US" sz="2400" dirty="0">
              <a:solidFill>
                <a:srgbClr val="660066"/>
              </a:solidFill>
            </a:endParaRPr>
          </a:p>
          <a:p>
            <a:pPr lvl="1" algn="l"/>
            <a:endParaRPr lang="en-US" sz="2400" dirty="0">
              <a:solidFill>
                <a:srgbClr val="660066"/>
              </a:solidFill>
            </a:endParaRPr>
          </a:p>
          <a:p>
            <a:pPr lvl="1" algn="l">
              <a:spcBef>
                <a:spcPts val="1176"/>
              </a:spcBef>
            </a:pPr>
            <a:endParaRPr lang="da-DK" sz="2400" dirty="0">
              <a:solidFill>
                <a:srgbClr val="660066"/>
              </a:solidFill>
            </a:endParaRPr>
          </a:p>
          <a:p>
            <a:pPr lvl="1" algn="l">
              <a:spcBef>
                <a:spcPts val="1176"/>
              </a:spcBef>
            </a:pPr>
            <a:endParaRPr lang="en-US" sz="2400" dirty="0">
              <a:solidFill>
                <a:srgbClr val="660066"/>
              </a:solidFill>
            </a:endParaRPr>
          </a:p>
          <a:p>
            <a:pPr lvl="6" algn="l">
              <a:lnSpc>
                <a:spcPct val="150000"/>
              </a:lnSpc>
              <a:spcBef>
                <a:spcPts val="1176"/>
              </a:spcBef>
            </a:pPr>
            <a:endParaRPr lang="en-US" sz="2400" dirty="0">
              <a:solidFill>
                <a:srgbClr val="660066"/>
              </a:solidFill>
              <a:latin typeface="Arial"/>
              <a:cs typeface="Arial"/>
            </a:endParaRPr>
          </a:p>
          <a:p>
            <a:pPr lvl="6" algn="l">
              <a:lnSpc>
                <a:spcPct val="150000"/>
              </a:lnSpc>
            </a:pPr>
            <a:endParaRPr lang="en-US" sz="240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5" name="Picture 4" descr="ins U4AL2_011 ar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21256" r="8932" b="22866"/>
          <a:stretch/>
        </p:blipFill>
        <p:spPr>
          <a:xfrm>
            <a:off x="2988080" y="1991627"/>
            <a:ext cx="4280149" cy="37538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162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128334" cy="499745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800"/>
              </a:spcAft>
            </a:pPr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>
              <a:spcAft>
                <a:spcPts val="1800"/>
              </a:spcAft>
            </a:pPr>
            <a:r>
              <a:rPr lang="en-US" sz="2800" b="1" dirty="0">
                <a:solidFill>
                  <a:srgbClr val="000090"/>
                </a:solidFill>
              </a:rPr>
              <a:t>Example 4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dirty="0"/>
              <a:t>The graph shows a logarithmic function of the form 	  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 • </a:t>
            </a:r>
            <a:r>
              <a:rPr lang="en-US" dirty="0" err="1">
                <a:solidFill>
                  <a:srgbClr val="C0504D"/>
                </a:solidFill>
              </a:rPr>
              <a:t>log</a:t>
            </a:r>
            <a:r>
              <a:rPr lang="en-US" i="1" baseline="-25000" dirty="0" err="1">
                <a:solidFill>
                  <a:srgbClr val="C0504D"/>
                </a:solidFill>
              </a:rPr>
              <a:t>b</a:t>
            </a:r>
            <a:r>
              <a:rPr lang="en-US" dirty="0">
                <a:solidFill>
                  <a:srgbClr val="C0504D"/>
                </a:solidFill>
              </a:rPr>
              <a:t> 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+ </a:t>
            </a:r>
            <a:r>
              <a:rPr lang="en-US" i="1" dirty="0">
                <a:solidFill>
                  <a:srgbClr val="C0504D"/>
                </a:solidFill>
              </a:rPr>
              <a:t>c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, where </a:t>
            </a:r>
            <a:r>
              <a:rPr lang="en-US" dirty="0">
                <a:solidFill>
                  <a:srgbClr val="C0504D"/>
                </a:solidFill>
              </a:rPr>
              <a:t>(–1, 2) </a:t>
            </a:r>
            <a:r>
              <a:rPr lang="en-US" dirty="0"/>
              <a:t>is a point on the graph. </a:t>
            </a:r>
          </a:p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dirty="0"/>
              <a:t>The exact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can be determined directly from the graph.  Write 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and estimate the value of the 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from the graph. </a:t>
            </a:r>
          </a:p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dirty="0"/>
              <a:t>Then, calculate the actual 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and compare this value with the estimate.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887144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128334" cy="49974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4" name="Picture 3" descr="Screen Shot 2018-06-17 at 7.1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37" y="1166396"/>
            <a:ext cx="5575188" cy="447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9229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679849"/>
            <a:ext cx="8385925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Identify the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-intercept from the graph and write its coordinates. 	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	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can be used to help identify the 	</a:t>
            </a:r>
            <a:r>
              <a:rPr lang="en-US" dirty="0">
                <a:solidFill>
                  <a:srgbClr val="C0504D"/>
                </a:solidFill>
              </a:rPr>
              <a:t>constants</a:t>
            </a:r>
            <a:r>
              <a:rPr lang="en-US" dirty="0"/>
              <a:t> in the general form of the function and find the 	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-intercept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	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is located at the point where the graph 	crosses 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-axis</a:t>
            </a:r>
            <a:r>
              <a:rPr lang="en-US" dirty="0"/>
              <a:t>, or where 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 = 0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	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is </a:t>
            </a:r>
            <a:r>
              <a:rPr lang="en-US" dirty="0">
                <a:solidFill>
                  <a:srgbClr val="C0504D"/>
                </a:solidFill>
              </a:rPr>
              <a:t>–3</a:t>
            </a:r>
            <a:r>
              <a:rPr lang="en-US" dirty="0"/>
              <a:t>, so the point containing it is </a:t>
            </a:r>
            <a:r>
              <a:rPr lang="en-US" dirty="0">
                <a:solidFill>
                  <a:srgbClr val="C0504D"/>
                </a:solidFill>
              </a:rPr>
              <a:t>(–3, 0)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14653023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679849"/>
            <a:ext cx="8385925" cy="5100239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Estimate the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dirty="0">
                <a:solidFill>
                  <a:srgbClr val="660066"/>
                </a:solidFill>
              </a:rPr>
              <a:t>-intercept from the graph. 	</a:t>
            </a:r>
          </a:p>
          <a:p>
            <a:pPr>
              <a:lnSpc>
                <a:spcPct val="114000"/>
              </a:lnSpc>
            </a:pPr>
            <a:r>
              <a:rPr lang="en-US" dirty="0"/>
              <a:t>	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can be used to help identify the 	</a:t>
            </a:r>
            <a:r>
              <a:rPr lang="en-US" dirty="0">
                <a:solidFill>
                  <a:srgbClr val="C0504D"/>
                </a:solidFill>
              </a:rPr>
              <a:t>constants</a:t>
            </a:r>
            <a:r>
              <a:rPr lang="en-US" dirty="0"/>
              <a:t> in the general form of the function and find the 	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-intercept</a:t>
            </a:r>
            <a:r>
              <a:rPr lang="en-US" dirty="0"/>
              <a:t>.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n-US" dirty="0"/>
              <a:t>	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is located at the point where the graph 	crosses 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-axis</a:t>
            </a:r>
            <a:r>
              <a:rPr lang="en-US" dirty="0"/>
              <a:t>, or where 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 = 0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	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is </a:t>
            </a:r>
            <a:r>
              <a:rPr lang="en-US" dirty="0">
                <a:solidFill>
                  <a:srgbClr val="C0504D"/>
                </a:solidFill>
              </a:rPr>
              <a:t>–3</a:t>
            </a:r>
            <a:r>
              <a:rPr lang="en-US" dirty="0"/>
              <a:t>, so the point containing it is </a:t>
            </a:r>
            <a:r>
              <a:rPr lang="en-US" dirty="0">
                <a:solidFill>
                  <a:srgbClr val="C0504D"/>
                </a:solidFill>
              </a:rPr>
              <a:t>(–3, 0)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2632208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679849"/>
            <a:ext cx="8385925" cy="5566821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Determine the equation for the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dirty="0">
                <a:solidFill>
                  <a:srgbClr val="660066"/>
                </a:solidFill>
              </a:rPr>
              <a:t>-intercept. </a:t>
            </a:r>
          </a:p>
          <a:p>
            <a:pPr>
              <a:lnSpc>
                <a:spcPct val="118000"/>
              </a:lnSpc>
            </a:pPr>
            <a:r>
              <a:rPr lang="en-US" dirty="0"/>
              <a:t>	The 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can be calculated by evaluating the 	function at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= 0</a:t>
            </a:r>
            <a:r>
              <a:rPr lang="en-US" dirty="0"/>
              <a:t>. </a:t>
            </a:r>
          </a:p>
          <a:p>
            <a:pPr>
              <a:spcBef>
                <a:spcPts val="2000"/>
              </a:spcBef>
            </a:pPr>
            <a:r>
              <a:rPr lang="en-US" dirty="0"/>
              <a:t>	To do this, first determine the </a:t>
            </a:r>
            <a:r>
              <a:rPr lang="en-US" dirty="0">
                <a:solidFill>
                  <a:srgbClr val="C0504D"/>
                </a:solidFill>
              </a:rPr>
              <a:t>equation</a:t>
            </a:r>
            <a:r>
              <a:rPr lang="en-US" dirty="0"/>
              <a:t> for the 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-intercept</a:t>
            </a:r>
            <a:r>
              <a:rPr lang="en-US" dirty="0"/>
              <a:t>. </a:t>
            </a:r>
          </a:p>
          <a:p>
            <a:pPr>
              <a:lnSpc>
                <a:spcPct val="118000"/>
              </a:lnSpc>
              <a:spcBef>
                <a:spcPts val="2000"/>
              </a:spcBef>
            </a:pPr>
            <a:r>
              <a:rPr lang="en-US" dirty="0"/>
              <a:t>	The function is in the form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 • </a:t>
            </a:r>
            <a:r>
              <a:rPr lang="en-US" dirty="0" err="1">
                <a:solidFill>
                  <a:srgbClr val="C0504D"/>
                </a:solidFill>
              </a:rPr>
              <a:t>log</a:t>
            </a:r>
            <a:r>
              <a:rPr lang="en-US" i="1" baseline="-25000" dirty="0" err="1">
                <a:solidFill>
                  <a:srgbClr val="C0504D"/>
                </a:solidFill>
              </a:rPr>
              <a:t>b</a:t>
            </a:r>
            <a:r>
              <a:rPr lang="en-US" dirty="0">
                <a:solidFill>
                  <a:srgbClr val="C0504D"/>
                </a:solidFill>
              </a:rPr>
              <a:t> 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+ </a:t>
            </a:r>
            <a:r>
              <a:rPr lang="en-US" i="1" dirty="0">
                <a:solidFill>
                  <a:srgbClr val="C0504D"/>
                </a:solidFill>
              </a:rPr>
              <a:t>c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, so 	substitute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/>
              <a:t> for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and simplify.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398775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679849"/>
            <a:ext cx="8385925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endParaRPr lang="en-US" sz="800" dirty="0"/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mr-IN" i="1" dirty="0"/>
              <a:t>f</a:t>
            </a:r>
            <a:r>
              <a:rPr lang="mr-IN" dirty="0"/>
              <a:t>(</a:t>
            </a:r>
            <a:r>
              <a:rPr lang="mr-IN" dirty="0">
                <a:solidFill>
                  <a:srgbClr val="0000FF"/>
                </a:solidFill>
              </a:rPr>
              <a:t>0</a:t>
            </a:r>
            <a:r>
              <a:rPr lang="mr-IN" dirty="0"/>
              <a:t>) = </a:t>
            </a:r>
            <a:r>
              <a:rPr lang="mr-IN" i="1" dirty="0"/>
              <a:t>a</a:t>
            </a:r>
            <a:r>
              <a:rPr lang="mr-IN" dirty="0"/>
              <a:t> • log</a:t>
            </a:r>
            <a:r>
              <a:rPr lang="mr-IN" i="1" baseline="-25000" dirty="0"/>
              <a:t>b</a:t>
            </a:r>
            <a:r>
              <a:rPr lang="mr-IN" dirty="0"/>
              <a:t> (</a:t>
            </a:r>
            <a:r>
              <a:rPr lang="mr-IN" dirty="0">
                <a:solidFill>
                  <a:srgbClr val="0000FF"/>
                </a:solidFill>
              </a:rPr>
              <a:t>0 </a:t>
            </a:r>
            <a:r>
              <a:rPr lang="mr-IN" dirty="0"/>
              <a:t>+ </a:t>
            </a:r>
            <a:r>
              <a:rPr lang="mr-IN" i="1" dirty="0"/>
              <a:t>c</a:t>
            </a:r>
            <a:r>
              <a:rPr lang="mr-IN" dirty="0"/>
              <a:t>) </a:t>
            </a:r>
            <a:endParaRPr lang="en-US" dirty="0"/>
          </a:p>
          <a:p>
            <a:pPr>
              <a:lnSpc>
                <a:spcPct val="125000"/>
              </a:lnSpc>
            </a:pPr>
            <a:r>
              <a:rPr lang="en-US" dirty="0"/>
              <a:t>					 </a:t>
            </a:r>
            <a:r>
              <a:rPr lang="mr-IN" dirty="0"/>
              <a:t>= </a:t>
            </a:r>
            <a:r>
              <a:rPr lang="mr-IN" i="1" dirty="0"/>
              <a:t>a</a:t>
            </a:r>
            <a:r>
              <a:rPr lang="mr-IN" dirty="0"/>
              <a:t> • log</a:t>
            </a:r>
            <a:r>
              <a:rPr lang="mr-IN" i="1" baseline="-25000" dirty="0"/>
              <a:t>b</a:t>
            </a:r>
            <a:r>
              <a:rPr lang="mr-IN" dirty="0"/>
              <a:t> </a:t>
            </a:r>
            <a:r>
              <a:rPr lang="mr-IN" i="1" dirty="0"/>
              <a:t>c</a:t>
            </a:r>
            <a:endParaRPr lang="en-US" i="1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	The equation for the </a:t>
            </a:r>
            <a:r>
              <a:rPr lang="en-US" i="1" dirty="0"/>
              <a:t>y</a:t>
            </a:r>
            <a:r>
              <a:rPr lang="en-US" dirty="0"/>
              <a:t>-intercept can be written as 			</a:t>
            </a:r>
            <a:r>
              <a:rPr lang="en-US" i="1" dirty="0">
                <a:solidFill>
                  <a:schemeClr val="accent2"/>
                </a:solidFill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(0) = </a:t>
            </a:r>
            <a:r>
              <a:rPr lang="en-US" i="1" dirty="0">
                <a:solidFill>
                  <a:schemeClr val="accent2"/>
                </a:solidFill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• </a:t>
            </a:r>
            <a:r>
              <a:rPr lang="en-US" dirty="0" err="1">
                <a:solidFill>
                  <a:schemeClr val="accent2"/>
                </a:solidFill>
              </a:rPr>
              <a:t>log</a:t>
            </a:r>
            <a:r>
              <a:rPr lang="en-US" i="1" baseline="-25000" dirty="0" err="1">
                <a:solidFill>
                  <a:schemeClr val="accent2"/>
                </a:solidFill>
              </a:rPr>
              <a:t>b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c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20498326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679849"/>
            <a:ext cx="8385925" cy="49982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 startAt="4"/>
            </a:pPr>
            <a:r>
              <a:rPr lang="en-US" sz="2800" b="1" dirty="0">
                <a:solidFill>
                  <a:srgbClr val="660066"/>
                </a:solidFill>
              </a:rPr>
              <a:t>Use the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-intercept and the given point (</a:t>
            </a:r>
            <a:r>
              <a:rPr lang="mr-IN" sz="2800" b="1" dirty="0">
                <a:solidFill>
                  <a:srgbClr val="660066"/>
                </a:solidFill>
              </a:rPr>
              <a:t>–</a:t>
            </a:r>
            <a:r>
              <a:rPr lang="en-US" sz="2800" b="1" dirty="0">
                <a:solidFill>
                  <a:srgbClr val="660066"/>
                </a:solidFill>
              </a:rPr>
              <a:t>1, 2) to find the constants in the function. 	</a:t>
            </a:r>
          </a:p>
          <a:p>
            <a:pPr>
              <a:lnSpc>
                <a:spcPct val="120000"/>
              </a:lnSpc>
            </a:pPr>
            <a:r>
              <a:rPr lang="en-US" dirty="0"/>
              <a:t>	To find one or more of the constants, substitute the 	coordinates of the </a:t>
            </a:r>
            <a:r>
              <a:rPr lang="en-US" i="1" dirty="0"/>
              <a:t>x</a:t>
            </a:r>
            <a:r>
              <a:rPr lang="en-US" dirty="0"/>
              <a:t>-intercept found in step 1 into the 	form </a:t>
            </a:r>
            <a:r>
              <a:rPr lang="en-US" i="1" dirty="0">
                <a:solidFill>
                  <a:srgbClr val="C0504D"/>
                </a:solidFill>
              </a:rPr>
              <a:t>f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 • </a:t>
            </a:r>
            <a:r>
              <a:rPr lang="en-US" dirty="0" err="1">
                <a:solidFill>
                  <a:srgbClr val="C0504D"/>
                </a:solidFill>
              </a:rPr>
              <a:t>log</a:t>
            </a:r>
            <a:r>
              <a:rPr lang="en-US" i="1" baseline="-25000" dirty="0" err="1">
                <a:solidFill>
                  <a:srgbClr val="C0504D"/>
                </a:solidFill>
              </a:rPr>
              <a:t>b</a:t>
            </a:r>
            <a:r>
              <a:rPr lang="en-US" dirty="0">
                <a:solidFill>
                  <a:srgbClr val="C0504D"/>
                </a:solidFill>
              </a:rPr>
              <a:t> 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+ </a:t>
            </a:r>
            <a:r>
              <a:rPr lang="en-US" i="1" dirty="0">
                <a:solidFill>
                  <a:srgbClr val="C0504D"/>
                </a:solidFill>
              </a:rPr>
              <a:t>c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	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is located at </a:t>
            </a:r>
            <a:r>
              <a:rPr lang="en-US" dirty="0">
                <a:solidFill>
                  <a:srgbClr val="C0504D"/>
                </a:solidFill>
              </a:rPr>
              <a:t>(–3, 0)</a:t>
            </a:r>
            <a:r>
              <a:rPr lang="en-US" dirty="0"/>
              <a:t>.</a:t>
            </a:r>
            <a:endParaRPr lang="en-US" sz="800" dirty="0"/>
          </a:p>
          <a:p>
            <a:r>
              <a:rPr lang="en-US" dirty="0"/>
              <a:t>	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746114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557929"/>
            <a:ext cx="8385925" cy="49982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r>
              <a:rPr lang="en-US" dirty="0"/>
              <a:t>	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437" y="1230887"/>
            <a:ext cx="877772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) = </a:t>
            </a:r>
            <a:r>
              <a:rPr lang="en-US" i="1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 • </a:t>
            </a:r>
            <a:r>
              <a:rPr lang="en-US" dirty="0" err="1">
                <a:latin typeface="Arial"/>
                <a:cs typeface="Arial"/>
              </a:rPr>
              <a:t>log</a:t>
            </a:r>
            <a:r>
              <a:rPr lang="en-US" i="1" baseline="-25000" dirty="0" err="1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 + </a:t>
            </a:r>
            <a:r>
              <a:rPr lang="en-US" i="1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) 		Given function form</a:t>
            </a:r>
          </a:p>
          <a:p>
            <a:endParaRPr lang="en-US" sz="10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) = </a:t>
            </a:r>
            <a:r>
              <a:rPr lang="en-US" i="1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 • </a:t>
            </a:r>
            <a:r>
              <a:rPr lang="en-US" dirty="0" err="1">
                <a:latin typeface="Arial"/>
                <a:cs typeface="Arial"/>
              </a:rPr>
              <a:t>log</a:t>
            </a:r>
            <a:r>
              <a:rPr lang="en-US" i="1" baseline="-25000" dirty="0" err="1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 [(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–3</a:t>
            </a:r>
            <a:r>
              <a:rPr lang="en-US" dirty="0">
                <a:latin typeface="Arial"/>
                <a:cs typeface="Arial"/>
              </a:rPr>
              <a:t>) + </a:t>
            </a:r>
            <a:r>
              <a:rPr lang="en-US" i="1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] 		Substitute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–3 </a:t>
            </a:r>
            <a:r>
              <a:rPr lang="en-US" dirty="0">
                <a:latin typeface="Arial"/>
                <a:cs typeface="Arial"/>
              </a:rPr>
              <a:t>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 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endParaRPr lang="en-US" sz="10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Arial"/>
                <a:cs typeface="Arial"/>
              </a:rPr>
              <a:t>0 = </a:t>
            </a:r>
            <a:r>
              <a:rPr lang="en-US" dirty="0" err="1">
                <a:latin typeface="Arial"/>
                <a:cs typeface="Arial"/>
              </a:rPr>
              <a:t>log</a:t>
            </a:r>
            <a:r>
              <a:rPr lang="en-US" i="1" baseline="-25000" dirty="0" err="1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i="1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– 3) 				Divide both sides by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										simplify.</a:t>
            </a:r>
          </a:p>
          <a:p>
            <a:endParaRPr lang="en-US" sz="10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baseline="300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 = </a:t>
            </a:r>
            <a:r>
              <a:rPr lang="en-US" i="1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– 3 					Apply the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power rule </a:t>
            </a:r>
            <a:r>
              <a:rPr lang="en-US" dirty="0">
                <a:latin typeface="Arial"/>
                <a:cs typeface="Arial"/>
              </a:rPr>
              <a:t>of 											logarithms.</a:t>
            </a:r>
          </a:p>
          <a:p>
            <a:endParaRPr lang="en-US" sz="10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 </a:t>
            </a:r>
            <a:r>
              <a:rPr lang="en-US" dirty="0">
                <a:latin typeface="Arial"/>
                <a:cs typeface="Arial"/>
              </a:rPr>
              <a:t>= </a:t>
            </a:r>
            <a:r>
              <a:rPr lang="en-US" i="1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– 3 						A quantity raised to a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 												power is equal to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endParaRPr lang="en-US" sz="10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Arial"/>
                <a:cs typeface="Arial"/>
              </a:rPr>
              <a:t>4 = </a:t>
            </a:r>
            <a:r>
              <a:rPr lang="en-US" i="1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							Add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 to both sides.</a:t>
            </a:r>
          </a:p>
        </p:txBody>
      </p:sp>
    </p:spTree>
    <p:extLst>
      <p:ext uri="{BB962C8B-B14F-4D97-AF65-F5344CB8AC3E}">
        <p14:creationId xmlns:p14="http://schemas.microsoft.com/office/powerpoint/2010/main" val="2218363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679849"/>
            <a:ext cx="8385925" cy="49982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r>
              <a:rPr lang="en-US" dirty="0"/>
              <a:t>	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599" y="1352807"/>
            <a:ext cx="8022138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latin typeface="Arial"/>
                <a:cs typeface="Arial"/>
              </a:rPr>
              <a:t>Therefore, if </a:t>
            </a:r>
            <a:r>
              <a:rPr lang="en-US" i="1" dirty="0">
                <a:solidFill>
                  <a:schemeClr val="accent2"/>
                </a:solidFill>
                <a:latin typeface="Arial"/>
                <a:cs typeface="Arial"/>
              </a:rPr>
              <a:t>c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= 4</a:t>
            </a:r>
            <a:r>
              <a:rPr lang="en-US" dirty="0">
                <a:latin typeface="Arial"/>
                <a:cs typeface="Arial"/>
              </a:rPr>
              <a:t>, then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 =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• </a:t>
            </a:r>
            <a:r>
              <a:rPr lang="en-US" dirty="0" err="1">
                <a:solidFill>
                  <a:srgbClr val="C0504D"/>
                </a:solidFill>
                <a:latin typeface="Arial"/>
                <a:cs typeface="Arial"/>
              </a:rPr>
              <a:t>log</a:t>
            </a:r>
            <a:r>
              <a:rPr lang="en-US" i="1" baseline="-25000" dirty="0" err="1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+ 4)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dirty="0">
                <a:latin typeface="Arial"/>
                <a:cs typeface="Arial"/>
              </a:rPr>
              <a:t>Now substitute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(–1, 2) </a:t>
            </a:r>
            <a:r>
              <a:rPr lang="en-US" dirty="0">
                <a:latin typeface="Arial"/>
                <a:cs typeface="Arial"/>
              </a:rPr>
              <a:t>into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 =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• </a:t>
            </a:r>
            <a:r>
              <a:rPr lang="en-US" dirty="0" err="1">
                <a:solidFill>
                  <a:srgbClr val="C0504D"/>
                </a:solidFill>
                <a:latin typeface="Arial"/>
                <a:cs typeface="Arial"/>
              </a:rPr>
              <a:t>log</a:t>
            </a:r>
            <a:r>
              <a:rPr lang="en-US" i="1" baseline="-25000" dirty="0" err="1">
                <a:solidFill>
                  <a:srgbClr val="C0504D"/>
                </a:solidFill>
                <a:latin typeface="Arial"/>
                <a:cs typeface="Arial"/>
              </a:rPr>
              <a:t>b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+ 4) </a:t>
            </a:r>
            <a:r>
              <a:rPr lang="en-US" dirty="0">
                <a:latin typeface="Arial"/>
                <a:cs typeface="Arial"/>
              </a:rPr>
              <a:t>to find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i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) = </a:t>
            </a:r>
            <a:r>
              <a:rPr lang="en-US" i="1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 • </a:t>
            </a:r>
            <a:r>
              <a:rPr lang="en-US" dirty="0" err="1">
                <a:latin typeface="Arial"/>
                <a:cs typeface="Arial"/>
              </a:rPr>
              <a:t>log</a:t>
            </a:r>
            <a:r>
              <a:rPr lang="en-US" i="1" baseline="-25000" dirty="0" err="1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 + 4)		Function from the previous step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= </a:t>
            </a:r>
            <a:r>
              <a:rPr lang="en-US" i="1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 • </a:t>
            </a:r>
            <a:r>
              <a:rPr lang="en-US" dirty="0" err="1">
                <a:latin typeface="Arial"/>
                <a:cs typeface="Arial"/>
              </a:rPr>
              <a:t>log</a:t>
            </a:r>
            <a:r>
              <a:rPr lang="en-US" i="1" baseline="-25000" dirty="0" err="1">
                <a:latin typeface="Arial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 [(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–1</a:t>
            </a:r>
            <a:r>
              <a:rPr lang="en-US" dirty="0">
                <a:latin typeface="Arial"/>
                <a:cs typeface="Arial"/>
              </a:rPr>
              <a:t>) + 4] 	Substitute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–1 </a:t>
            </a:r>
            <a:r>
              <a:rPr lang="en-US" dirty="0">
                <a:latin typeface="Arial"/>
                <a:cs typeface="Arial"/>
              </a:rPr>
              <a:t>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2 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bg-BG" dirty="0">
                <a:latin typeface="Arial"/>
                <a:cs typeface="Arial"/>
              </a:rPr>
              <a:t>2 = a • logb </a:t>
            </a:r>
            <a:r>
              <a:rPr lang="bg-BG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bg-BG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			</a:t>
            </a:r>
            <a:r>
              <a:rPr lang="bg-BG" dirty="0">
                <a:latin typeface="Arial"/>
                <a:cs typeface="Arial"/>
              </a:rPr>
              <a:t>Add.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endParaRPr lang="bg-BG" sz="1000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nb-NO" dirty="0">
                <a:latin typeface="Arial"/>
                <a:cs typeface="Arial"/>
              </a:rPr>
              <a:t>							Divide </a:t>
            </a:r>
            <a:r>
              <a:rPr lang="nb-NO" dirty="0" err="1">
                <a:latin typeface="Arial"/>
                <a:cs typeface="Arial"/>
              </a:rPr>
              <a:t>both</a:t>
            </a:r>
            <a:r>
              <a:rPr lang="nb-NO" dirty="0">
                <a:latin typeface="Arial"/>
                <a:cs typeface="Arial"/>
              </a:rPr>
              <a:t> sides by </a:t>
            </a:r>
            <a:r>
              <a:rPr lang="nb-NO" dirty="0" err="1">
                <a:solidFill>
                  <a:srgbClr val="0000FF"/>
                </a:solidFill>
                <a:latin typeface="Arial"/>
                <a:cs typeface="Arial"/>
              </a:rPr>
              <a:t>log</a:t>
            </a:r>
            <a:r>
              <a:rPr lang="nb-NO" i="1" baseline="-25000" dirty="0" err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nb-NO" dirty="0">
                <a:solidFill>
                  <a:srgbClr val="0000FF"/>
                </a:solidFill>
                <a:latin typeface="Arial"/>
                <a:cs typeface="Arial"/>
              </a:rPr>
              <a:t> 3</a:t>
            </a:r>
            <a:r>
              <a:rPr lang="nb-NO" dirty="0">
                <a:latin typeface="Arial"/>
                <a:cs typeface="Arial"/>
              </a:rPr>
              <a:t>.</a:t>
            </a:r>
          </a:p>
          <a:p>
            <a:pPr>
              <a:spcAft>
                <a:spcPts val="300"/>
              </a:spcAft>
            </a:pPr>
            <a:endParaRPr lang="nb-NO" sz="1000" dirty="0">
              <a:latin typeface="Arial"/>
              <a:cs typeface="Arial"/>
            </a:endParaRPr>
          </a:p>
          <a:p>
            <a:pPr>
              <a:spcBef>
                <a:spcPts val="900"/>
              </a:spcBef>
              <a:spcAft>
                <a:spcPts val="0"/>
              </a:spcAft>
            </a:pPr>
            <a:r>
              <a:rPr lang="nb-NO" dirty="0">
                <a:latin typeface="Arial"/>
                <a:cs typeface="Arial"/>
              </a:rPr>
              <a:t>The known constants are				and </a:t>
            </a:r>
            <a:r>
              <a:rPr lang="nb-NO" i="1" dirty="0">
                <a:solidFill>
                  <a:schemeClr val="accent2"/>
                </a:solidFill>
                <a:latin typeface="Arial"/>
                <a:cs typeface="Arial"/>
              </a:rPr>
              <a:t>c</a:t>
            </a:r>
            <a:r>
              <a:rPr lang="nb-NO" dirty="0">
                <a:solidFill>
                  <a:schemeClr val="accent2"/>
                </a:solidFill>
                <a:latin typeface="Arial"/>
                <a:cs typeface="Arial"/>
              </a:rPr>
              <a:t> = 4</a:t>
            </a:r>
            <a:r>
              <a:rPr lang="nb-NO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18298"/>
              </p:ext>
            </p:extLst>
          </p:nvPr>
        </p:nvGraphicFramePr>
        <p:xfrm>
          <a:off x="691690" y="4203383"/>
          <a:ext cx="1139992" cy="86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3" name="Equation" r:id="rId3" imgW="622300" imgH="469900" progId="Equation.DSMT4">
                  <p:embed/>
                </p:oleObj>
              </mc:Choice>
              <mc:Fallback>
                <p:oleObj name="Equation" r:id="rId3" imgW="622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690" y="4203383"/>
                        <a:ext cx="1139992" cy="860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741"/>
              </p:ext>
            </p:extLst>
          </p:nvPr>
        </p:nvGraphicFramePr>
        <p:xfrm>
          <a:off x="4283349" y="4790455"/>
          <a:ext cx="1344755" cy="101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4" name="Equation" r:id="rId5" imgW="622300" imgH="469900" progId="Equation.DSMT4">
                  <p:embed/>
                </p:oleObj>
              </mc:Choice>
              <mc:Fallback>
                <p:oleObj name="Equation" r:id="rId5" imgW="622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3349" y="4790455"/>
                        <a:ext cx="1344755" cy="1015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729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537445"/>
            <a:ext cx="8385925" cy="4998233"/>
          </a:xfrm>
        </p:spPr>
        <p:txBody>
          <a:bodyPr>
            <a:noAutofit/>
          </a:bodyPr>
          <a:lstStyle/>
          <a:p>
            <a:pPr eaLnBrk="1" hangingPunct="1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b="1" dirty="0">
                <a:solidFill>
                  <a:srgbClr val="660066"/>
                </a:solidFill>
              </a:rPr>
              <a:t>Substitute the value of </a:t>
            </a:r>
            <a:r>
              <a:rPr lang="en-US" sz="2600" b="1" i="1" dirty="0">
                <a:solidFill>
                  <a:srgbClr val="660066"/>
                </a:solidFill>
              </a:rPr>
              <a:t>a</a:t>
            </a:r>
            <a:r>
              <a:rPr lang="en-US" sz="2600" b="1" dirty="0">
                <a:solidFill>
                  <a:srgbClr val="660066"/>
                </a:solidFill>
              </a:rPr>
              <a:t> into the equation for the </a:t>
            </a:r>
            <a:r>
              <a:rPr lang="en-US" sz="2600" b="1" i="1" dirty="0">
                <a:solidFill>
                  <a:srgbClr val="660066"/>
                </a:solidFill>
              </a:rPr>
              <a:t>y</a:t>
            </a:r>
            <a:r>
              <a:rPr lang="en-US" sz="2600" b="1" dirty="0">
                <a:solidFill>
                  <a:srgbClr val="660066"/>
                </a:solidFill>
              </a:rPr>
              <a:t>-intercept. </a:t>
            </a:r>
            <a:r>
              <a:rPr lang="en-US" sz="2800" b="1" dirty="0">
                <a:solidFill>
                  <a:srgbClr val="660066"/>
                </a:solidFill>
              </a:rPr>
              <a:t>	</a:t>
            </a:r>
          </a:p>
          <a:p>
            <a:pPr>
              <a:spcBef>
                <a:spcPts val="800"/>
              </a:spcBef>
            </a:pPr>
            <a:r>
              <a:rPr lang="en-US" dirty="0"/>
              <a:t>	Use the </a:t>
            </a:r>
            <a:r>
              <a:rPr lang="en-US" dirty="0">
                <a:solidFill>
                  <a:srgbClr val="C0504D"/>
                </a:solidFill>
              </a:rPr>
              <a:t>equation</a:t>
            </a:r>
            <a:r>
              <a:rPr lang="en-US" dirty="0"/>
              <a:t> for the </a:t>
            </a:r>
            <a:r>
              <a:rPr lang="en-US" i="1" dirty="0">
                <a:solidFill>
                  <a:schemeClr val="accent2"/>
                </a:solidFill>
              </a:rPr>
              <a:t>y</a:t>
            </a:r>
            <a:r>
              <a:rPr lang="en-US" dirty="0">
                <a:solidFill>
                  <a:schemeClr val="accent2"/>
                </a:solidFill>
              </a:rPr>
              <a:t>-intercept </a:t>
            </a:r>
            <a:r>
              <a:rPr lang="en-US" dirty="0"/>
              <a:t>determined in </a:t>
            </a:r>
            <a:r>
              <a:rPr lang="en-US" dirty="0">
                <a:solidFill>
                  <a:srgbClr val="C0504D"/>
                </a:solidFill>
              </a:rPr>
              <a:t>step 3</a:t>
            </a:r>
            <a:r>
              <a:rPr lang="en-US" dirty="0"/>
              <a:t>.</a:t>
            </a:r>
          </a:p>
          <a:p>
            <a:pPr>
              <a:spcBef>
                <a:spcPts val="800"/>
              </a:spcBef>
            </a:pPr>
            <a:r>
              <a:rPr lang="en-US" dirty="0"/>
              <a:t>	</a:t>
            </a:r>
            <a:r>
              <a:rPr lang="en-US" i="1" dirty="0"/>
              <a:t>f</a:t>
            </a:r>
            <a:r>
              <a:rPr lang="en-US" dirty="0"/>
              <a:t>(0) = </a:t>
            </a:r>
            <a:r>
              <a:rPr lang="en-US" i="1" dirty="0"/>
              <a:t>a</a:t>
            </a:r>
            <a:r>
              <a:rPr lang="en-US" dirty="0"/>
              <a:t> • </a:t>
            </a:r>
            <a:r>
              <a:rPr lang="en-US" dirty="0" err="1"/>
              <a:t>log</a:t>
            </a:r>
            <a:r>
              <a:rPr lang="en-US" i="1" baseline="-25000" dirty="0" err="1"/>
              <a:t>b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			Equation for the y-intercept</a:t>
            </a:r>
          </a:p>
          <a:p>
            <a:endParaRPr lang="en-US" sz="1000" dirty="0"/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/>
              <a:t>								Substitute 		for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/>
              <a:t> for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/>
              <a:t>.</a:t>
            </a:r>
          </a:p>
          <a:p>
            <a:endParaRPr lang="en-US" sz="3400" dirty="0"/>
          </a:p>
          <a:p>
            <a:r>
              <a:rPr lang="en-US" dirty="0"/>
              <a:t>								Rewrite the multiplication.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mr-IN" i="1" dirty="0"/>
              <a:t>f</a:t>
            </a:r>
            <a:r>
              <a:rPr lang="mr-IN" dirty="0"/>
              <a:t>(0) = (log</a:t>
            </a:r>
            <a:r>
              <a:rPr lang="mr-IN" baseline="-25000" dirty="0"/>
              <a:t>3</a:t>
            </a:r>
            <a:r>
              <a:rPr lang="mr-IN" dirty="0"/>
              <a:t> 4)</a:t>
            </a:r>
            <a:r>
              <a:rPr lang="mr-IN" baseline="30000" dirty="0"/>
              <a:t>2</a:t>
            </a:r>
            <a:r>
              <a:rPr lang="en-US" dirty="0"/>
              <a:t>			Simplify.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339317"/>
              </p:ext>
            </p:extLst>
          </p:nvPr>
        </p:nvGraphicFramePr>
        <p:xfrm>
          <a:off x="1098550" y="3071813"/>
          <a:ext cx="2768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5" name="Equation" r:id="rId3" imgW="1511280" imgH="482400" progId="Equation.DSMT4">
                  <p:embed/>
                </p:oleObj>
              </mc:Choice>
              <mc:Fallback>
                <p:oleObj name="Equation" r:id="rId3" imgW="1511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8550" y="3071813"/>
                        <a:ext cx="276860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38800"/>
              </p:ext>
            </p:extLst>
          </p:nvPr>
        </p:nvGraphicFramePr>
        <p:xfrm>
          <a:off x="5818188" y="3036253"/>
          <a:ext cx="7429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6" name="Equation" r:id="rId5" imgW="406400" imgH="469900" progId="Equation.DSMT4">
                  <p:embed/>
                </p:oleObj>
              </mc:Choice>
              <mc:Fallback>
                <p:oleObj name="Equation" r:id="rId5" imgW="406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8188" y="3036253"/>
                        <a:ext cx="74295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21084"/>
              </p:ext>
            </p:extLst>
          </p:nvPr>
        </p:nvGraphicFramePr>
        <p:xfrm>
          <a:off x="1120775" y="4159250"/>
          <a:ext cx="20462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7" name="Equation" r:id="rId7" imgW="1117440" imgH="482400" progId="Equation.DSMT4">
                  <p:embed/>
                </p:oleObj>
              </mc:Choice>
              <mc:Fallback>
                <p:oleObj name="Equation" r:id="rId7" imgW="1117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0775" y="4159250"/>
                        <a:ext cx="204628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325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499745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n-US" b="1" dirty="0">
                    <a:solidFill>
                      <a:srgbClr val="660066"/>
                    </a:solidFill>
                  </a:rPr>
                  <a:t>What are the ranges of </a:t>
                </a:r>
                <a:r>
                  <a:rPr lang="en-US" b="1" i="1" dirty="0">
                    <a:solidFill>
                      <a:srgbClr val="660066"/>
                    </a:solidFill>
                  </a:rPr>
                  <a:t>f</a:t>
                </a:r>
                <a:r>
                  <a:rPr lang="en-US" b="1" dirty="0">
                    <a:solidFill>
                      <a:srgbClr val="660066"/>
                    </a:solidFill>
                  </a:rPr>
                  <a:t>(</a:t>
                </a:r>
                <a:r>
                  <a:rPr lang="en-US" b="1" i="1" dirty="0">
                    <a:solidFill>
                      <a:srgbClr val="660066"/>
                    </a:solidFill>
                  </a:rPr>
                  <a:t>x</a:t>
                </a:r>
                <a:r>
                  <a:rPr lang="en-US" b="1" dirty="0">
                    <a:solidFill>
                      <a:srgbClr val="660066"/>
                    </a:solidFill>
                  </a:rPr>
                  <a:t>) and </a:t>
                </a:r>
                <a:r>
                  <a:rPr lang="en-US" b="1" i="1" dirty="0">
                    <a:solidFill>
                      <a:srgbClr val="660066"/>
                    </a:solidFill>
                  </a:rPr>
                  <a:t>g</a:t>
                </a:r>
                <a:r>
                  <a:rPr lang="en-US" b="1" dirty="0">
                    <a:solidFill>
                      <a:srgbClr val="660066"/>
                    </a:solidFill>
                  </a:rPr>
                  <a:t>(</a:t>
                </a:r>
                <a:r>
                  <a:rPr lang="en-US" b="1" i="1" dirty="0">
                    <a:solidFill>
                      <a:srgbClr val="660066"/>
                    </a:solidFill>
                  </a:rPr>
                  <a:t>x</a:t>
                </a:r>
                <a:r>
                  <a:rPr lang="en-US" b="1" dirty="0">
                    <a:solidFill>
                      <a:srgbClr val="660066"/>
                    </a:solidFill>
                  </a:rPr>
                  <a:t>)?</a:t>
                </a:r>
              </a:p>
              <a:p>
                <a:pPr lvl="1" algn="l">
                  <a:spcBef>
                    <a:spcPts val="576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</a:rPr>
                  <a:t>Both functions have a range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(–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∞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ymbol" charset="2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800100" lvl="1" indent="-342900" algn="l">
                  <a:spcBef>
                    <a:spcPts val="576"/>
                  </a:spcBef>
                  <a:spcAft>
                    <a:spcPts val="600"/>
                  </a:spcAft>
                  <a:buFont typeface="Arial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lvl="1" algn="l"/>
                <a:endParaRPr lang="en-US" sz="2400" dirty="0">
                  <a:solidFill>
                    <a:schemeClr val="tx1"/>
                  </a:solidFill>
                </a:endParaRPr>
              </a:p>
              <a:p>
                <a:pPr lvl="1" algn="l">
                  <a:spcBef>
                    <a:spcPts val="1176"/>
                  </a:spcBef>
                </a:pPr>
                <a:endParaRPr lang="da-DK" sz="2400" dirty="0">
                  <a:solidFill>
                    <a:schemeClr val="tx1"/>
                  </a:solidFill>
                </a:endParaRPr>
              </a:p>
              <a:p>
                <a:pPr lvl="1" algn="l">
                  <a:spcBef>
                    <a:spcPts val="1176"/>
                  </a:spcBef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lvl="6" algn="l">
                  <a:lnSpc>
                    <a:spcPct val="150000"/>
                  </a:lnSpc>
                  <a:spcBef>
                    <a:spcPts val="1176"/>
                  </a:spcBef>
                </a:pPr>
                <a:endParaRPr lang="en-US" sz="2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lvl="6" algn="l">
                  <a:lnSpc>
                    <a:spcPct val="150000"/>
                  </a:lnSpc>
                </a:pPr>
                <a:endParaRPr lang="en-US" sz="2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4997450"/>
              </a:xfrm>
              <a:blipFill>
                <a:blip r:embed="rId3"/>
                <a:stretch>
                  <a:fillRect l="-1009" t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pic>
        <p:nvPicPr>
          <p:cNvPr id="5" name="Picture 4" descr="ins U4AL2_011 ar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21256" r="8932" b="22866"/>
          <a:stretch/>
        </p:blipFill>
        <p:spPr>
          <a:xfrm>
            <a:off x="2982331" y="1697789"/>
            <a:ext cx="4447168" cy="39003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744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537445"/>
            <a:ext cx="8385925" cy="4998233"/>
          </a:xfrm>
        </p:spPr>
        <p:txBody>
          <a:bodyPr>
            <a:no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sz="2800" b="1" dirty="0">
                <a:solidFill>
                  <a:srgbClr val="660066"/>
                </a:solidFill>
              </a:rPr>
              <a:t>Use a calculator to evaluate </a:t>
            </a:r>
            <a:r>
              <a:rPr lang="mr-IN" sz="2800" b="1" dirty="0">
                <a:solidFill>
                  <a:srgbClr val="660066"/>
                </a:solidFill>
              </a:rPr>
              <a:t>(log</a:t>
            </a:r>
            <a:r>
              <a:rPr lang="mr-IN" sz="2800" b="1" baseline="-25000" dirty="0">
                <a:solidFill>
                  <a:srgbClr val="660066"/>
                </a:solidFill>
              </a:rPr>
              <a:t>3</a:t>
            </a:r>
            <a:r>
              <a:rPr lang="mr-IN" sz="2800" b="1" dirty="0">
                <a:solidFill>
                  <a:srgbClr val="660066"/>
                </a:solidFill>
              </a:rPr>
              <a:t> 4)</a:t>
            </a:r>
            <a:r>
              <a:rPr lang="mr-IN" sz="2800" b="1" baseline="30000" dirty="0">
                <a:solidFill>
                  <a:srgbClr val="660066"/>
                </a:solidFill>
              </a:rPr>
              <a:t>2</a:t>
            </a:r>
            <a:r>
              <a:rPr lang="en-US" sz="2800" b="1" dirty="0">
                <a:solidFill>
                  <a:srgbClr val="660066"/>
                </a:solidFill>
              </a:rPr>
              <a:t>.</a:t>
            </a:r>
          </a:p>
          <a:p>
            <a:endParaRPr lang="en-US" sz="1000" b="1" dirty="0">
              <a:solidFill>
                <a:srgbClr val="660066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	Rewrite</a:t>
            </a:r>
            <a:r>
              <a:rPr lang="mr-IN" dirty="0"/>
              <a:t> </a:t>
            </a:r>
            <a:r>
              <a:rPr lang="mr-IN" dirty="0">
                <a:solidFill>
                  <a:schemeClr val="accent2"/>
                </a:solidFill>
              </a:rPr>
              <a:t>(log</a:t>
            </a:r>
            <a:r>
              <a:rPr lang="mr-IN" baseline="-25000" dirty="0">
                <a:solidFill>
                  <a:schemeClr val="accent2"/>
                </a:solidFill>
              </a:rPr>
              <a:t>3</a:t>
            </a:r>
            <a:r>
              <a:rPr lang="mr-IN" dirty="0">
                <a:solidFill>
                  <a:schemeClr val="accent2"/>
                </a:solidFill>
              </a:rPr>
              <a:t> 4)</a:t>
            </a:r>
            <a:r>
              <a:rPr lang="mr-IN" baseline="30000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 </a:t>
            </a:r>
            <a:r>
              <a:rPr lang="en-US" dirty="0"/>
              <a:t>as  			using the power and</a:t>
            </a:r>
            <a:br>
              <a:rPr lang="en-US" dirty="0"/>
            </a:br>
            <a:r>
              <a:rPr lang="en-US" dirty="0"/>
              <a:t>      quotient rules.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baseline="30000" dirty="0"/>
              <a:t>		</a:t>
            </a:r>
            <a:r>
              <a:rPr lang="en-US" dirty="0"/>
              <a:t>The </a:t>
            </a:r>
            <a:r>
              <a:rPr lang="en-US" i="1" dirty="0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-intercept </a:t>
            </a:r>
            <a:r>
              <a:rPr lang="en-US" dirty="0"/>
              <a:t>is approximately </a:t>
            </a:r>
            <a:r>
              <a:rPr lang="en-US" dirty="0">
                <a:solidFill>
                  <a:srgbClr val="C0504D"/>
                </a:solidFill>
              </a:rPr>
              <a:t>2.52</a:t>
            </a:r>
            <a:r>
              <a:rPr lang="en-US" dirty="0"/>
              <a:t>.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202630"/>
              </p:ext>
            </p:extLst>
          </p:nvPr>
        </p:nvGraphicFramePr>
        <p:xfrm>
          <a:off x="3895725" y="2038350"/>
          <a:ext cx="12779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6" name="Equation" r:id="rId3" imgW="698400" imgH="482400" progId="Equation.DSMT4">
                  <p:embed/>
                </p:oleObj>
              </mc:Choice>
              <mc:Fallback>
                <p:oleObj name="Equation" r:id="rId3" imgW="698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5725" y="2038350"/>
                        <a:ext cx="1277938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710965"/>
              </p:ext>
            </p:extLst>
          </p:nvPr>
        </p:nvGraphicFramePr>
        <p:xfrm>
          <a:off x="2833688" y="3449638"/>
          <a:ext cx="28575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7" name="Equation" r:id="rId5" imgW="1562040" imgH="482400" progId="Equation.DSMT4">
                  <p:embed/>
                </p:oleObj>
              </mc:Choice>
              <mc:Fallback>
                <p:oleObj name="Equation" r:id="rId5" imgW="1562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3688" y="3449638"/>
                        <a:ext cx="285750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274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537445"/>
            <a:ext cx="8195927" cy="4998233"/>
          </a:xfrm>
        </p:spPr>
        <p:txBody>
          <a:bodyPr>
            <a:noAutofit/>
          </a:bodyPr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7"/>
            </a:pPr>
            <a:r>
              <a:rPr lang="en-US" sz="2800" b="1" dirty="0">
                <a:solidFill>
                  <a:srgbClr val="660066"/>
                </a:solidFill>
              </a:rPr>
              <a:t>Compared the estimated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dirty="0">
                <a:solidFill>
                  <a:srgbClr val="660066"/>
                </a:solidFill>
              </a:rPr>
              <a:t>-intercept from the graph with the calculated </a:t>
            </a:r>
            <a:r>
              <a:rPr lang="en-US" sz="2800" b="1" i="1" dirty="0">
                <a:solidFill>
                  <a:srgbClr val="660066"/>
                </a:solidFill>
              </a:rPr>
              <a:t>y</a:t>
            </a:r>
            <a:r>
              <a:rPr lang="en-US" sz="2800" b="1" dirty="0">
                <a:solidFill>
                  <a:srgbClr val="660066"/>
                </a:solidFill>
              </a:rPr>
              <a:t>-intercept.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	Though the graph suggests that the </a:t>
            </a:r>
            <a:r>
              <a:rPr lang="en-US" i="1" dirty="0"/>
              <a:t>y</a:t>
            </a:r>
            <a:r>
              <a:rPr lang="en-US" dirty="0"/>
              <a:t>-intercept appears 	to be at </a:t>
            </a:r>
            <a:r>
              <a:rPr lang="en-US" dirty="0">
                <a:solidFill>
                  <a:srgbClr val="C0504D"/>
                </a:solidFill>
              </a:rPr>
              <a:t>(0, 2.5)</a:t>
            </a:r>
            <a:r>
              <a:rPr lang="en-US" dirty="0"/>
              <a:t>, the </a:t>
            </a:r>
            <a:r>
              <a:rPr lang="en-US" i="1" dirty="0"/>
              <a:t>y</a:t>
            </a:r>
            <a:r>
              <a:rPr lang="en-US" dirty="0"/>
              <a:t>-intercept is actually closer to 	approximately </a:t>
            </a:r>
            <a:r>
              <a:rPr lang="en-US" dirty="0">
                <a:solidFill>
                  <a:srgbClr val="C0504D"/>
                </a:solidFill>
              </a:rPr>
              <a:t>(0, 2.52)</a:t>
            </a:r>
            <a:r>
              <a:rPr lang="en-US" dirty="0"/>
              <a:t>, a difference of approximately 	</a:t>
            </a:r>
            <a:r>
              <a:rPr lang="en-US" dirty="0">
                <a:solidFill>
                  <a:srgbClr val="C0504D"/>
                </a:solidFill>
              </a:rPr>
              <a:t>0.02</a:t>
            </a:r>
            <a:r>
              <a:rPr lang="en-US" dirty="0"/>
              <a:t>.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81813" y="4291039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Arial"/>
                <a:ea typeface="Arial"/>
                <a:cs typeface="Arial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374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77807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8000" dirty="0">
                <a:ea typeface="+mn-ea"/>
              </a:rPr>
              <a:t>Instruction</a:t>
            </a:r>
            <a:endParaRPr lang="en-US" sz="8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76003" y="6246670"/>
            <a:ext cx="5996807" cy="26496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Graphing Logarithmic Functions</a:t>
            </a:r>
          </a:p>
        </p:txBody>
      </p:sp>
    </p:spTree>
    <p:extLst>
      <p:ext uri="{BB962C8B-B14F-4D97-AF65-F5344CB8AC3E}">
        <p14:creationId xmlns:p14="http://schemas.microsoft.com/office/powerpoint/2010/main" val="401713021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19067</TotalTime>
  <Words>5565</Words>
  <Application>Microsoft Office PowerPoint</Application>
  <PresentationFormat>On-screen Show (4:3)</PresentationFormat>
  <Paragraphs>634</Paragraphs>
  <Slides>81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Cambria Math</vt:lpstr>
      <vt:lpstr>Myriad Pro</vt:lpstr>
      <vt:lpstr>Enhanced Instruction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Walch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Walch Education</dc:creator>
  <cp:keywords/>
  <dc:description/>
  <cp:lastModifiedBy>Mary Donlan</cp:lastModifiedBy>
  <cp:revision>670</cp:revision>
  <dcterms:created xsi:type="dcterms:W3CDTF">2012-02-22T19:14:19Z</dcterms:created>
  <dcterms:modified xsi:type="dcterms:W3CDTF">2022-02-24T17:37:13Z</dcterms:modified>
  <cp:category/>
</cp:coreProperties>
</file>