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8" r:id="rId3"/>
    <p:sldId id="434" r:id="rId4"/>
    <p:sldId id="491" r:id="rId5"/>
    <p:sldId id="492" r:id="rId6"/>
    <p:sldId id="512" r:id="rId7"/>
    <p:sldId id="513" r:id="rId8"/>
    <p:sldId id="514" r:id="rId9"/>
    <p:sldId id="515" r:id="rId10"/>
    <p:sldId id="516" r:id="rId11"/>
    <p:sldId id="517" r:id="rId12"/>
    <p:sldId id="518" r:id="rId13"/>
    <p:sldId id="290" r:id="rId14"/>
    <p:sldId id="294" r:id="rId15"/>
    <p:sldId id="467" r:id="rId16"/>
    <p:sldId id="482" r:id="rId17"/>
    <p:sldId id="483" r:id="rId18"/>
    <p:sldId id="473" r:id="rId19"/>
    <p:sldId id="474" r:id="rId20"/>
    <p:sldId id="462" r:id="rId21"/>
    <p:sldId id="484" r:id="rId22"/>
    <p:sldId id="485" r:id="rId23"/>
    <p:sldId id="510" r:id="rId24"/>
    <p:sldId id="486" r:id="rId25"/>
    <p:sldId id="487" r:id="rId26"/>
    <p:sldId id="488" r:id="rId27"/>
    <p:sldId id="490"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7" autoAdjust="0"/>
    <p:restoredTop sz="92610" autoAdjust="0"/>
  </p:normalViewPr>
  <p:slideViewPr>
    <p:cSldViewPr snapToGrid="0" snapToObjects="1" showGuides="1">
      <p:cViewPr varScale="1">
        <p:scale>
          <a:sx n="122" d="100"/>
          <a:sy n="122" d="100"/>
        </p:scale>
        <p:origin x="-1408" y="-96"/>
      </p:cViewPr>
      <p:guideLst>
        <p:guide orient="horz" pos="1795"/>
        <p:guide pos="2881"/>
      </p:guideLst>
    </p:cSldViewPr>
  </p:slideViewPr>
  <p:outlineViewPr>
    <p:cViewPr>
      <p:scale>
        <a:sx n="33" d="100"/>
        <a:sy n="33" d="100"/>
      </p:scale>
      <p:origin x="0" y="161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pPr>
              <a:defRPr/>
            </a:pPr>
            <a:endParaRPr lang="en-US" dirty="0">
              <a:latin typeface="Arial"/>
              <a:ea typeface="Arial"/>
              <a:cs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pPr>
              <a:defRPr/>
            </a:pPr>
            <a:fld id="{D5EDD0BC-854B-5546-A8FF-AF6B249B6AF5}" type="datetimeFigureOut">
              <a:rPr lang="en-US">
                <a:latin typeface="Arial"/>
                <a:ea typeface="Arial"/>
                <a:cs typeface="Arial"/>
              </a:rPr>
              <a:pPr>
                <a:defRPr/>
              </a:pPr>
              <a:t>10/23/17</a:t>
            </a:fld>
            <a:endParaRPr lang="en-US" dirty="0">
              <a:latin typeface="Arial"/>
              <a:ea typeface="Arial"/>
              <a:cs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pPr>
              <a:defRPr/>
            </a:pPr>
            <a:endParaRPr lang="en-US" dirty="0">
              <a:latin typeface="Arial"/>
              <a:ea typeface="Arial"/>
              <a:cs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pPr>
              <a:defRPr/>
            </a:pPr>
            <a:fld id="{892397C2-5B49-104A-B1D7-DDE182C52C34}" type="slidenum">
              <a:rPr lang="en-US">
                <a:latin typeface="Arial"/>
                <a:ea typeface="Arial"/>
                <a:cs typeface="Arial"/>
              </a:rPr>
              <a:pPr>
                <a:defRPr/>
              </a:pPr>
              <a:t>‹#›</a:t>
            </a:fld>
            <a:endParaRPr lang="en-US" dirty="0">
              <a:latin typeface="Arial"/>
              <a:ea typeface="Arial"/>
              <a:cs typeface="Arial"/>
            </a:endParaRPr>
          </a:p>
        </p:txBody>
      </p:sp>
    </p:spTree>
    <p:extLst>
      <p:ext uri="{BB962C8B-B14F-4D97-AF65-F5344CB8AC3E}">
        <p14:creationId xmlns:p14="http://schemas.microsoft.com/office/powerpoint/2010/main" val="380746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pPr>
              <a:defRPr/>
            </a:pPr>
            <a:fld id="{B485999A-F397-D44F-A9CA-C8E36A937B72}" type="datetimeFigureOut">
              <a:rPr lang="en-US" smtClean="0"/>
              <a:pPr>
                <a:defRPr/>
              </a:pPr>
              <a:t>10/23/17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pPr>
              <a:defRPr/>
            </a:pPr>
            <a:fld id="{7E2D0005-74DA-9042-BDA8-A6CFDFF9710F}" type="slidenum">
              <a:rPr lang="en-US" smtClean="0"/>
              <a:pPr>
                <a:defRPr/>
              </a:pPr>
              <a:t>‹#›</a:t>
            </a:fld>
            <a:endParaRPr lang="en-US" dirty="0"/>
          </a:p>
        </p:txBody>
      </p:sp>
    </p:spTree>
    <p:extLst>
      <p:ext uri="{BB962C8B-B14F-4D97-AF65-F5344CB8AC3E}">
        <p14:creationId xmlns:p14="http://schemas.microsoft.com/office/powerpoint/2010/main" val="1684264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Arial"/>
        <a:cs typeface="Arial"/>
      </a:defRPr>
    </a:lvl1pPr>
    <a:lvl2pPr marL="457200" algn="l" defTabSz="457200" rtl="0" eaLnBrk="0" fontAlgn="base" hangingPunct="0">
      <a:spcBef>
        <a:spcPct val="30000"/>
      </a:spcBef>
      <a:spcAft>
        <a:spcPct val="0"/>
      </a:spcAft>
      <a:defRPr sz="1200" kern="1200">
        <a:solidFill>
          <a:schemeClr val="tx1"/>
        </a:solidFill>
        <a:latin typeface="Arial"/>
        <a:ea typeface="Arial"/>
        <a:cs typeface="+mn-cs"/>
      </a:defRPr>
    </a:lvl2pPr>
    <a:lvl3pPr marL="914400" algn="l" defTabSz="457200" rtl="0" eaLnBrk="0" fontAlgn="base" hangingPunct="0">
      <a:spcBef>
        <a:spcPct val="30000"/>
      </a:spcBef>
      <a:spcAft>
        <a:spcPct val="0"/>
      </a:spcAft>
      <a:defRPr sz="1200" kern="1200">
        <a:solidFill>
          <a:schemeClr val="tx1"/>
        </a:solidFill>
        <a:latin typeface="Arial"/>
        <a:ea typeface="Arial"/>
        <a:cs typeface="+mn-cs"/>
      </a:defRPr>
    </a:lvl3pPr>
    <a:lvl4pPr marL="1371600" algn="l" defTabSz="457200" rtl="0" eaLnBrk="0" fontAlgn="base" hangingPunct="0">
      <a:spcBef>
        <a:spcPct val="30000"/>
      </a:spcBef>
      <a:spcAft>
        <a:spcPct val="0"/>
      </a:spcAft>
      <a:defRPr sz="1200" kern="1200">
        <a:solidFill>
          <a:schemeClr val="tx1"/>
        </a:solidFill>
        <a:latin typeface="Arial"/>
        <a:ea typeface="Arial"/>
        <a:cs typeface="+mn-cs"/>
      </a:defRPr>
    </a:lvl4pPr>
    <a:lvl5pPr marL="1828800" algn="l" defTabSz="457200" rtl="0" eaLnBrk="0" fontAlgn="base" hangingPunct="0">
      <a:spcBef>
        <a:spcPct val="30000"/>
      </a:spcBef>
      <a:spcAft>
        <a:spcPct val="0"/>
      </a:spcAft>
      <a:defRPr sz="1200" kern="1200">
        <a:solidFill>
          <a:schemeClr val="tx1"/>
        </a:solidFill>
        <a:latin typeface="Arial"/>
        <a:ea typeface="Arial"/>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D5D9F8-D567-244F-880C-4BB4785F1C4C}" type="slidenum">
              <a:rPr lang="en-US" sz="1200">
                <a:latin typeface="Arial"/>
                <a:ea typeface="Arial"/>
                <a:cs typeface="Arial"/>
              </a:rPr>
              <a:pPr eaLnBrk="1" hangingPunct="1"/>
              <a:t>1</a:t>
            </a:fld>
            <a:endParaRPr lang="en-US" sz="1200" dirty="0">
              <a:latin typeface="Arial"/>
              <a:ea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a:rPr>
              <a:t>http://www.walch.com/</a:t>
            </a:r>
            <a:r>
              <a:rPr lang="en-US" sz="1200" b="0" i="0" u="none" strike="noStrike" kern="1200" dirty="0" err="1" smtClean="0">
                <a:solidFill>
                  <a:schemeClr val="tx1"/>
                </a:solidFill>
                <a:effectLst/>
                <a:latin typeface="Arial"/>
              </a:rPr>
              <a:t>ei</a:t>
            </a:r>
            <a:r>
              <a:rPr lang="en-US" sz="1200" b="0" i="0" u="none" strike="noStrike" kern="1200" dirty="0" smtClean="0">
                <a:solidFill>
                  <a:schemeClr val="tx1"/>
                </a:solidFill>
                <a:effectLst/>
                <a:latin typeface="Arial"/>
              </a:rPr>
              <a:t>/09034</a:t>
            </a:r>
            <a:endParaRPr lang="en-US" dirty="0" smtClean="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20</a:t>
            </a:fld>
            <a:endParaRPr lang="en-US" dirty="0"/>
          </a:p>
        </p:txBody>
      </p:sp>
    </p:spTree>
    <p:extLst>
      <p:ext uri="{BB962C8B-B14F-4D97-AF65-F5344CB8AC3E}">
        <p14:creationId xmlns:p14="http://schemas.microsoft.com/office/powerpoint/2010/main" val="383836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a:rPr>
              <a:t>http://www.walch.com/</a:t>
            </a:r>
            <a:r>
              <a:rPr lang="en-US" sz="1200" b="0" i="0" u="none" strike="noStrike" kern="1200" dirty="0" err="1" smtClean="0">
                <a:solidFill>
                  <a:schemeClr val="tx1"/>
                </a:solidFill>
                <a:effectLst/>
                <a:latin typeface="Arial"/>
              </a:rPr>
              <a:t>ei</a:t>
            </a:r>
            <a:r>
              <a:rPr lang="en-US" sz="1200" b="0" i="0" u="none" strike="noStrike" kern="1200" dirty="0" smtClean="0">
                <a:solidFill>
                  <a:schemeClr val="tx1"/>
                </a:solidFill>
                <a:effectLst/>
                <a:latin typeface="Arial"/>
              </a:rPr>
              <a:t>/09035</a:t>
            </a:r>
            <a:endParaRPr lang="en-US" dirty="0" smtClean="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27</a:t>
            </a:fld>
            <a:endParaRPr lang="en-US" dirty="0"/>
          </a:p>
        </p:txBody>
      </p:sp>
    </p:spTree>
    <p:extLst>
      <p:ext uri="{BB962C8B-B14F-4D97-AF65-F5344CB8AC3E}">
        <p14:creationId xmlns:p14="http://schemas.microsoft.com/office/powerpoint/2010/main" val="38383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CSS Agnostic PPT bgd InstructionC_300RGBm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648167"/>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9" name="Text Placeholder 11"/>
          <p:cNvSpPr>
            <a:spLocks noGrp="1"/>
          </p:cNvSpPr>
          <p:nvPr>
            <p:ph type="body" sz="quarter" idx="10" hasCustomPrompt="1"/>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smtClean="0"/>
              <a:t>Lesson title goes here.</a:t>
            </a:r>
          </a:p>
        </p:txBody>
      </p:sp>
    </p:spTree>
    <p:extLst>
      <p:ext uri="{BB962C8B-B14F-4D97-AF65-F5344CB8AC3E}">
        <p14:creationId xmlns:p14="http://schemas.microsoft.com/office/powerpoint/2010/main" val="22198621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r>
              <a:rPr lang="en-US" dirty="0" smtClean="0"/>
              <a:t>XXX: Sub-lesson name goes here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ea typeface="+mn-ea"/>
                <a:cs typeface="+mn-cs"/>
              </a:defRPr>
            </a:lvl1pPr>
          </a:lstStyle>
          <a:p>
            <a:pPr>
              <a:defRPr/>
            </a:pPr>
            <a:fld id="{1B293FF8-CD88-C24E-B901-491EE6C88A2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xmlns:p14="http://schemas.microsoft.com/office/powerpoint/2010/main" spd="slow"/>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Arial"/>
          <a:ea typeface="Arial"/>
          <a:cs typeface="Arial"/>
        </a:defRPr>
      </a:lvl1pPr>
      <a:lvl2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1pPr>
      <a:lvl2pPr marL="800100" indent="-342900" algn="l" defTabSz="457200" rtl="0" eaLnBrk="0" fontAlgn="base" hangingPunct="0">
        <a:spcBef>
          <a:spcPct val="20000"/>
        </a:spcBef>
        <a:spcAft>
          <a:spcPct val="0"/>
        </a:spcAft>
        <a:buFont typeface="Arial"/>
        <a:buChar char="•"/>
        <a:defRPr sz="2400" kern="1200">
          <a:solidFill>
            <a:schemeClr val="tx1"/>
          </a:solidFill>
          <a:latin typeface="Arial"/>
          <a:ea typeface="Arial"/>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9.emf"/><Relationship Id="rId5" Type="http://schemas.openxmlformats.org/officeDocument/2006/relationships/oleObject" Target="../embeddings/oleObject17.bin"/><Relationship Id="rId6" Type="http://schemas.openxmlformats.org/officeDocument/2006/relationships/image" Target="../media/image20.emf"/><Relationship Id="rId7" Type="http://schemas.openxmlformats.org/officeDocument/2006/relationships/oleObject" Target="../embeddings/oleObject18.bin"/><Relationship Id="rId8" Type="http://schemas.openxmlformats.org/officeDocument/2006/relationships/image" Target="../media/image21.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2.emf"/><Relationship Id="rId5" Type="http://schemas.openxmlformats.org/officeDocument/2006/relationships/oleObject" Target="../embeddings/oleObject20.bin"/><Relationship Id="rId6" Type="http://schemas.openxmlformats.org/officeDocument/2006/relationships/image" Target="../media/image23.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4.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walch.com/ei/09034" TargetMode="External"/><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walch.com/ei/09035" TargetMode="External"/><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600" y="640567"/>
            <a:ext cx="7855776" cy="5139521"/>
          </a:xfrm>
        </p:spPr>
        <p:txBody>
          <a:bodyPr rtlCol="0"/>
          <a:lstStyle/>
          <a:p>
            <a:pPr eaLnBrk="1" fontAlgn="auto" hangingPunct="1">
              <a:spcAft>
                <a:spcPts val="0"/>
              </a:spcAft>
              <a:buFont typeface="Arial"/>
              <a:buNone/>
              <a:defRPr/>
            </a:pPr>
            <a:r>
              <a:rPr lang="en-US" sz="2800" b="1" dirty="0" smtClean="0">
                <a:ea typeface="+mn-ea"/>
              </a:rPr>
              <a:t>Introduction</a:t>
            </a:r>
            <a:endParaRPr lang="en-US" sz="2800" b="1" dirty="0">
              <a:ea typeface="+mn-ea"/>
            </a:endParaRPr>
          </a:p>
          <a:p>
            <a:pPr>
              <a:spcAft>
                <a:spcPts val="600"/>
              </a:spcAft>
            </a:pPr>
            <a:r>
              <a:rPr lang="en-US" dirty="0"/>
              <a:t>Exponential, quadratic, and linear functions are used to represent a variety of real-world problems. Previously, we calculated average rates of changes for all three types of functions using patterns, tables, and graphs. Here we will focus on end behavior of graphs and how that can help identify the type of function being modeled</a:t>
            </a:r>
            <a:r>
              <a:rPr lang="en-US" dirty="0" smtClean="0"/>
              <a:t>.</a:t>
            </a:r>
            <a:endParaRPr lang="en-US" dirty="0"/>
          </a:p>
        </p:txBody>
      </p:sp>
      <p:sp>
        <p:nvSpPr>
          <p:cNvPr id="2" name="Slide Number Placeholder 1"/>
          <p:cNvSpPr>
            <a:spLocks noGrp="1"/>
          </p:cNvSpPr>
          <p:nvPr>
            <p:ph type="sldNum" sz="quarter" idx="11"/>
          </p:nvPr>
        </p:nvSpPr>
        <p:spPr/>
        <p:txBody>
          <a:bodyPr/>
          <a:lstStyle/>
          <a:p>
            <a:pPr>
              <a:defRPr/>
            </a:pPr>
            <a:fld id="{8E0A64BF-F1FF-FE46-8566-4B9C9A787A73}" type="slidenum">
              <a:rPr lang="en-US" smtClean="0"/>
              <a:pPr>
                <a:defRPr/>
              </a:pPr>
              <a:t>1</a:t>
            </a:fld>
            <a:endParaRPr lang="en-US" dirty="0"/>
          </a:p>
        </p:txBody>
      </p:sp>
      <p:sp>
        <p:nvSpPr>
          <p:cNvPr id="8"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10</a:t>
            </a:fld>
            <a:endParaRPr lang="en-US" dirty="0"/>
          </a:p>
        </p:txBody>
      </p:sp>
      <p:sp>
        <p:nvSpPr>
          <p:cNvPr id="5" name="Subtitle 1"/>
          <p:cNvSpPr txBox="1">
            <a:spLocks/>
          </p:cNvSpPr>
          <p:nvPr/>
        </p:nvSpPr>
        <p:spPr bwMode="auto">
          <a:xfrm>
            <a:off x="640600" y="593239"/>
            <a:ext cx="7855776" cy="60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4049776299"/>
              </p:ext>
            </p:extLst>
          </p:nvPr>
        </p:nvGraphicFramePr>
        <p:xfrm>
          <a:off x="718007" y="1331960"/>
          <a:ext cx="7736562" cy="3971010"/>
        </p:xfrm>
        <a:graphic>
          <a:graphicData uri="http://schemas.openxmlformats.org/drawingml/2006/table">
            <a:tbl>
              <a:tblPr/>
              <a:tblGrid>
                <a:gridCol w="1390193"/>
                <a:gridCol w="1219200"/>
                <a:gridCol w="2363105"/>
                <a:gridCol w="2764064"/>
              </a:tblGrid>
              <a:tr h="821837">
                <a:tc>
                  <a:txBody>
                    <a:bodyPr/>
                    <a:lstStyle/>
                    <a:p>
                      <a:pPr algn="ctr" fontAlgn="ctr"/>
                      <a:r>
                        <a:rPr lang="en-US" sz="1800" b="1" i="0" u="none" strike="noStrike" dirty="0" smtClean="0">
                          <a:solidFill>
                            <a:srgbClr val="000000"/>
                          </a:solidFill>
                          <a:effectLst/>
                          <a:latin typeface="+mn-lt"/>
                        </a:rPr>
                        <a:t>Value of </a:t>
                      </a:r>
                      <a:r>
                        <a:rPr lang="en-US" sz="1800" b="1" i="1" u="none" strike="noStrike" dirty="0" smtClean="0">
                          <a:solidFill>
                            <a:srgbClr val="000000"/>
                          </a:solidFill>
                          <a:effectLst/>
                          <a:latin typeface="+mn-lt"/>
                        </a:rPr>
                        <a:t>a</a:t>
                      </a:r>
                      <a:r>
                        <a:rPr lang="en-US" sz="1800" b="1" i="0" u="none" strike="noStrike" dirty="0" smtClean="0">
                          <a:solidFill>
                            <a:srgbClr val="000000"/>
                          </a:solidFill>
                          <a:effectLst/>
                          <a:latin typeface="+mn-lt"/>
                        </a:rPr>
                        <a:t> (leading coefficient)</a:t>
                      </a:r>
                      <a:endParaRPr lang="en-US" sz="1800" b="1" i="0" u="none" strike="noStrike" dirty="0">
                        <a:solidFill>
                          <a:srgbClr val="000000"/>
                        </a:solidFill>
                        <a:effectLst/>
                        <a:latin typeface="+mn-lt"/>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smtClean="0">
                          <a:solidFill>
                            <a:srgbClr val="000000"/>
                          </a:solidFill>
                          <a:effectLst/>
                          <a:latin typeface="Arial"/>
                        </a:rPr>
                        <a:t>Value of </a:t>
                      </a:r>
                      <a:r>
                        <a:rPr lang="en-US" sz="1800" b="1" i="1" u="none" strike="noStrike" dirty="0" smtClean="0">
                          <a:solidFill>
                            <a:srgbClr val="000000"/>
                          </a:solidFill>
                          <a:effectLst/>
                          <a:latin typeface="Arial"/>
                        </a:rPr>
                        <a:t>b</a:t>
                      </a:r>
                      <a:endParaRPr lang="en-US" sz="1800" b="1" i="0" u="none" strike="noStrike" dirty="0">
                        <a:solidFill>
                          <a:srgbClr val="000000"/>
                        </a:solidFill>
                        <a:effectLst/>
                        <a:latin typeface="Arial"/>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37526">
                <a:tc>
                  <a:txBody>
                    <a:bodyPr/>
                    <a:lstStyle/>
                    <a:p>
                      <a:pPr algn="ctr" fontAlgn="t">
                        <a:lnSpc>
                          <a:spcPct val="150000"/>
                        </a:lnSpc>
                      </a:pPr>
                      <a:r>
                        <a:rPr lang="en-US" sz="1800" b="0" i="0" u="none" strike="noStrike" dirty="0" smtClean="0">
                          <a:solidFill>
                            <a:srgbClr val="000000"/>
                          </a:solidFill>
                          <a:effectLst/>
                          <a:latin typeface="+mn-lt"/>
                        </a:rPr>
                        <a:t>Positive</a:t>
                      </a:r>
                    </a:p>
                    <a:p>
                      <a:pPr algn="ctr" fontAlgn="t"/>
                      <a:endParaRPr lang="en-US" sz="1800" b="0" i="0" u="none" strike="noStrike" dirty="0" smtClean="0">
                        <a:solidFill>
                          <a:srgbClr val="000000"/>
                        </a:solidFill>
                        <a:effectLst/>
                        <a:latin typeface="+mn-lt"/>
                      </a:endParaRPr>
                    </a:p>
                    <a:p>
                      <a:pPr algn="ctr" fontAlgn="t"/>
                      <a:r>
                        <a:rPr lang="en-US" sz="1800" b="0" i="1" u="none" strike="noStrike" dirty="0" smtClean="0">
                          <a:solidFill>
                            <a:srgbClr val="000000"/>
                          </a:solidFill>
                          <a:effectLst/>
                          <a:latin typeface="+mn-lt"/>
                        </a:rPr>
                        <a:t>a</a:t>
                      </a:r>
                      <a:r>
                        <a:rPr lang="en-US" sz="1800" b="0" i="0" u="none" strike="noStrike" dirty="0" smtClean="0">
                          <a:solidFill>
                            <a:srgbClr val="000000"/>
                          </a:solidFill>
                          <a:effectLst/>
                          <a:latin typeface="+mn-lt"/>
                        </a:rPr>
                        <a:t> &gt; 0</a:t>
                      </a:r>
                      <a:endParaRPr lang="en-US" sz="1800" b="0" i="0" u="none" strike="noStrike" dirty="0">
                        <a:solidFill>
                          <a:srgbClr val="000000"/>
                        </a:solidFill>
                        <a:effectLst/>
                        <a:latin typeface="+mn-lt"/>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lnSpc>
                          <a:spcPct val="150000"/>
                        </a:lnSpc>
                      </a:pPr>
                      <a:r>
                        <a:rPr lang="en-US" sz="1800" kern="1200" dirty="0" smtClean="0">
                          <a:solidFill>
                            <a:schemeClr val="tx1"/>
                          </a:solidFill>
                          <a:effectLst/>
                          <a:latin typeface="+mn-lt"/>
                          <a:ea typeface="+mn-ea"/>
                          <a:cs typeface="+mn-cs"/>
                        </a:rPr>
                        <a:t>0 &lt; </a:t>
                      </a:r>
                      <a:r>
                        <a:rPr lang="en-US" sz="1800" i="1" kern="1200" dirty="0" smtClean="0">
                          <a:solidFill>
                            <a:schemeClr val="tx1"/>
                          </a:solidFill>
                          <a:effectLst/>
                          <a:latin typeface="+mn-lt"/>
                          <a:ea typeface="+mn-ea"/>
                          <a:cs typeface="+mn-cs"/>
                        </a:rPr>
                        <a:t>b</a:t>
                      </a:r>
                      <a:r>
                        <a:rPr lang="en-US" sz="1800" kern="1200" dirty="0" smtClean="0">
                          <a:solidFill>
                            <a:schemeClr val="tx1"/>
                          </a:solidFill>
                          <a:effectLst/>
                          <a:latin typeface="+mn-lt"/>
                          <a:ea typeface="+mn-ea"/>
                          <a:cs typeface="+mn-cs"/>
                        </a:rPr>
                        <a:t> &lt; 1</a:t>
                      </a:r>
                      <a:endParaRPr lang="en-US" sz="1800" b="0" i="0" u="none" strike="noStrike" dirty="0">
                        <a:solidFill>
                          <a:srgbClr val="000000"/>
                        </a:solidFill>
                        <a:effectLst/>
                        <a:latin typeface="Arial"/>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fr-FR" sz="1800" b="0" i="0" u="none" strike="noStrike" baseline="0" dirty="0">
                        <a:solidFill>
                          <a:srgbClr val="000000"/>
                        </a:solidFill>
                        <a:effectLst/>
                        <a:latin typeface="Symbol" charset="2"/>
                        <a:cs typeface="Symbol" charset="2"/>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20"/>
                        </a:spcAft>
                      </a:pPr>
                      <a:r>
                        <a:rPr lang="en-US" sz="1800" i="1" dirty="0" smtClean="0">
                          <a:solidFill>
                            <a:srgbClr val="000000"/>
                          </a:solidFill>
                          <a:effectLst/>
                          <a:latin typeface="+mn-lt"/>
                          <a:ea typeface="ＭＳ 明朝"/>
                          <a:cs typeface="StonePrint-Roman"/>
                        </a:rPr>
                        <a:t>f</a:t>
                      </a:r>
                      <a:r>
                        <a:rPr lang="en-US" sz="1800" dirty="0" smtClean="0">
                          <a:solidFill>
                            <a:srgbClr val="000000"/>
                          </a:solidFill>
                          <a:effectLst/>
                          <a:latin typeface="+mn-lt"/>
                          <a:ea typeface="ＭＳ 明朝"/>
                          <a:cs typeface="StonePrint-Roman"/>
                        </a:rPr>
                        <a:t>(</a:t>
                      </a:r>
                      <a:r>
                        <a:rPr lang="en-US" sz="1800" i="1" dirty="0" smtClean="0">
                          <a:solidFill>
                            <a:srgbClr val="000000"/>
                          </a:solidFill>
                          <a:effectLst/>
                          <a:latin typeface="+mn-lt"/>
                          <a:ea typeface="ＭＳ 明朝"/>
                          <a:cs typeface="StonePrint-Roman"/>
                        </a:rPr>
                        <a:t>x</a:t>
                      </a:r>
                      <a:r>
                        <a:rPr lang="en-US" sz="1800" dirty="0" smtClean="0">
                          <a:solidFill>
                            <a:srgbClr val="000000"/>
                          </a:solidFill>
                          <a:effectLst/>
                          <a:latin typeface="+mn-lt"/>
                          <a:ea typeface="ＭＳ 明朝"/>
                          <a:cs typeface="StonePrint-Roman"/>
                        </a:rPr>
                        <a:t>)</a:t>
                      </a:r>
                      <a:r>
                        <a:rPr lang="en-US" sz="1800" i="1" dirty="0" smtClean="0">
                          <a:solidFill>
                            <a:srgbClr val="000000"/>
                          </a:solidFill>
                          <a:effectLst/>
                          <a:latin typeface="+mn-lt"/>
                          <a:ea typeface="ＭＳ 明朝"/>
                          <a:cs typeface="StonePrint-Roman"/>
                        </a:rPr>
                        <a:t> = </a:t>
                      </a:r>
                      <a:r>
                        <a:rPr lang="en-US" sz="1800" dirty="0" smtClean="0">
                          <a:solidFill>
                            <a:srgbClr val="000000"/>
                          </a:solidFill>
                          <a:effectLst/>
                          <a:latin typeface="+mn-lt"/>
                          <a:ea typeface="ＭＳ 明朝"/>
                          <a:cs typeface="StonePrint-Roman"/>
                        </a:rPr>
                        <a:t>(0.5)</a:t>
                      </a:r>
                      <a:r>
                        <a:rPr lang="en-US" sz="1800" i="1" baseline="30000" dirty="0" smtClean="0">
                          <a:solidFill>
                            <a:srgbClr val="000000"/>
                          </a:solidFill>
                          <a:effectLst/>
                          <a:latin typeface="+mn-lt"/>
                          <a:ea typeface="ＭＳ 明朝"/>
                          <a:cs typeface="StonePrint-Roman"/>
                        </a:rPr>
                        <a:t>x</a:t>
                      </a:r>
                      <a:endParaRPr lang="en-US" sz="1300" dirty="0">
                        <a:solidFill>
                          <a:srgbClr val="000000"/>
                        </a:solidFill>
                        <a:effectLst/>
                        <a:latin typeface="StonePrint-Roman"/>
                        <a:ea typeface="ＭＳ 明朝"/>
                        <a:cs typeface="StonePrint-Roman"/>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43997101"/>
              </p:ext>
            </p:extLst>
          </p:nvPr>
        </p:nvGraphicFramePr>
        <p:xfrm>
          <a:off x="3427765" y="2317574"/>
          <a:ext cx="2159000" cy="622300"/>
        </p:xfrm>
        <a:graphic>
          <a:graphicData uri="http://schemas.openxmlformats.org/presentationml/2006/ole">
            <mc:AlternateContent xmlns:mc="http://schemas.openxmlformats.org/markup-compatibility/2006">
              <mc:Choice xmlns:v="urn:schemas-microsoft-com:vml" Requires="v">
                <p:oleObj spid="_x0000_s92184" name="Equation" r:id="rId3" imgW="2159000" imgH="622300" progId="Equation.DSMT4">
                  <p:embed/>
                </p:oleObj>
              </mc:Choice>
              <mc:Fallback>
                <p:oleObj name="Equation" r:id="rId3" imgW="2159000" imgH="622300" progId="Equation.DSMT4">
                  <p:embed/>
                  <p:pic>
                    <p:nvPicPr>
                      <p:cNvPr id="0" name=""/>
                      <p:cNvPicPr/>
                      <p:nvPr/>
                    </p:nvPicPr>
                    <p:blipFill>
                      <a:blip r:embed="rId4"/>
                      <a:stretch>
                        <a:fillRect/>
                      </a:stretch>
                    </p:blipFill>
                    <p:spPr>
                      <a:xfrm>
                        <a:off x="3427765" y="2317574"/>
                        <a:ext cx="2159000" cy="622300"/>
                      </a:xfrm>
                      <a:prstGeom prst="rect">
                        <a:avLst/>
                      </a:prstGeom>
                    </p:spPr>
                  </p:pic>
                </p:oleObj>
              </mc:Fallback>
            </mc:AlternateContent>
          </a:graphicData>
        </a:graphic>
      </p:graphicFrame>
      <p:sp>
        <p:nvSpPr>
          <p:cNvPr id="10" name="TextBox 9"/>
          <p:cNvSpPr txBox="1"/>
          <p:nvPr/>
        </p:nvSpPr>
        <p:spPr>
          <a:xfrm>
            <a:off x="6303070" y="5473323"/>
            <a:ext cx="2336800" cy="369332"/>
          </a:xfrm>
          <a:prstGeom prst="rect">
            <a:avLst/>
          </a:prstGeom>
          <a:noFill/>
        </p:spPr>
        <p:txBody>
          <a:bodyPr wrap="square" rtlCol="0">
            <a:spAutoFit/>
          </a:bodyPr>
          <a:lstStyle/>
          <a:p>
            <a:pPr algn="r"/>
            <a:r>
              <a:rPr lang="en-US" sz="1800" dirty="0" smtClean="0">
                <a:latin typeface="Arial"/>
                <a:cs typeface="Arial"/>
              </a:rPr>
              <a:t>(</a:t>
            </a:r>
            <a:r>
              <a:rPr lang="en-US" sz="1800" i="1" dirty="0" smtClean="0">
                <a:latin typeface="Arial"/>
                <a:cs typeface="Arial"/>
              </a:rPr>
              <a:t>continued</a:t>
            </a:r>
            <a:r>
              <a:rPr lang="en-US" sz="1800" dirty="0" smtClean="0">
                <a:latin typeface="Arial"/>
                <a:cs typeface="Arial"/>
              </a:rPr>
              <a:t>)</a:t>
            </a:r>
            <a:endParaRPr lang="en-US" sz="1800" dirty="0">
              <a:latin typeface="Arial"/>
              <a:cs typeface="Arial"/>
            </a:endParaRPr>
          </a:p>
        </p:txBody>
      </p:sp>
      <p:pic>
        <p:nvPicPr>
          <p:cNvPr id="4" name="Picture 3"/>
          <p:cNvPicPr>
            <a:picLocks noChangeAspect="1"/>
          </p:cNvPicPr>
          <p:nvPr/>
        </p:nvPicPr>
        <p:blipFill>
          <a:blip r:embed="rId5"/>
          <a:stretch>
            <a:fillRect/>
          </a:stretch>
        </p:blipFill>
        <p:spPr>
          <a:xfrm>
            <a:off x="5771840" y="2606299"/>
            <a:ext cx="2606040" cy="2591061"/>
          </a:xfrm>
          <a:prstGeom prst="rect">
            <a:avLst/>
          </a:prstGeom>
        </p:spPr>
      </p:pic>
    </p:spTree>
    <p:extLst>
      <p:ext uri="{BB962C8B-B14F-4D97-AF65-F5344CB8AC3E}">
        <p14:creationId xmlns:p14="http://schemas.microsoft.com/office/powerpoint/2010/main" val="28165981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11</a:t>
            </a:fld>
            <a:endParaRPr lang="en-US" dirty="0"/>
          </a:p>
        </p:txBody>
      </p:sp>
      <p:sp>
        <p:nvSpPr>
          <p:cNvPr id="5" name="Subtitle 1"/>
          <p:cNvSpPr txBox="1">
            <a:spLocks/>
          </p:cNvSpPr>
          <p:nvPr/>
        </p:nvSpPr>
        <p:spPr bwMode="auto">
          <a:xfrm>
            <a:off x="640600" y="593239"/>
            <a:ext cx="7855776" cy="60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434965673"/>
              </p:ext>
            </p:extLst>
          </p:nvPr>
        </p:nvGraphicFramePr>
        <p:xfrm>
          <a:off x="718007" y="1331960"/>
          <a:ext cx="7736562" cy="3994527"/>
        </p:xfrm>
        <a:graphic>
          <a:graphicData uri="http://schemas.openxmlformats.org/drawingml/2006/table">
            <a:tbl>
              <a:tblPr/>
              <a:tblGrid>
                <a:gridCol w="1390193"/>
                <a:gridCol w="1219200"/>
                <a:gridCol w="2363105"/>
                <a:gridCol w="2764064"/>
              </a:tblGrid>
              <a:tr h="821837">
                <a:tc>
                  <a:txBody>
                    <a:bodyPr/>
                    <a:lstStyle/>
                    <a:p>
                      <a:pPr algn="ctr" fontAlgn="ctr"/>
                      <a:r>
                        <a:rPr lang="en-US" sz="1800" b="1" i="0" u="none" strike="noStrike" dirty="0" smtClean="0">
                          <a:solidFill>
                            <a:srgbClr val="000000"/>
                          </a:solidFill>
                          <a:effectLst/>
                          <a:latin typeface="+mn-lt"/>
                        </a:rPr>
                        <a:t>Value of </a:t>
                      </a:r>
                      <a:r>
                        <a:rPr lang="en-US" sz="1800" b="1" i="1" u="none" strike="noStrike" dirty="0" smtClean="0">
                          <a:solidFill>
                            <a:srgbClr val="000000"/>
                          </a:solidFill>
                          <a:effectLst/>
                          <a:latin typeface="+mn-lt"/>
                        </a:rPr>
                        <a:t>a</a:t>
                      </a:r>
                      <a:r>
                        <a:rPr lang="en-US" sz="1800" b="1" i="0" u="none" strike="noStrike" dirty="0" smtClean="0">
                          <a:solidFill>
                            <a:srgbClr val="000000"/>
                          </a:solidFill>
                          <a:effectLst/>
                          <a:latin typeface="+mn-lt"/>
                        </a:rPr>
                        <a:t> (leading coefficient)</a:t>
                      </a:r>
                      <a:endParaRPr lang="en-US" sz="1800" b="1" i="0" u="none" strike="noStrike" dirty="0">
                        <a:solidFill>
                          <a:srgbClr val="000000"/>
                        </a:solidFill>
                        <a:effectLst/>
                        <a:latin typeface="+mn-lt"/>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smtClean="0">
                          <a:solidFill>
                            <a:srgbClr val="000000"/>
                          </a:solidFill>
                          <a:effectLst/>
                          <a:latin typeface="Arial"/>
                        </a:rPr>
                        <a:t>Value of </a:t>
                      </a:r>
                      <a:r>
                        <a:rPr lang="en-US" sz="1800" b="1" i="1" u="none" strike="noStrike" dirty="0" smtClean="0">
                          <a:solidFill>
                            <a:srgbClr val="000000"/>
                          </a:solidFill>
                          <a:effectLst/>
                          <a:latin typeface="Arial"/>
                        </a:rPr>
                        <a:t>b</a:t>
                      </a:r>
                      <a:endParaRPr lang="en-US" sz="1800" b="1" i="0" u="none" strike="noStrike" dirty="0">
                        <a:solidFill>
                          <a:srgbClr val="000000"/>
                        </a:solidFill>
                        <a:effectLst/>
                        <a:latin typeface="Arial"/>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61043">
                <a:tc>
                  <a:txBody>
                    <a:bodyPr/>
                    <a:lstStyle/>
                    <a:p>
                      <a:pPr marL="0" marR="0" algn="ctr">
                        <a:lnSpc>
                          <a:spcPct val="120000"/>
                        </a:lnSpc>
                        <a:spcBef>
                          <a:spcPts val="0"/>
                        </a:spcBef>
                        <a:spcAft>
                          <a:spcPts val="720"/>
                        </a:spcAft>
                      </a:pPr>
                      <a:r>
                        <a:rPr lang="en-US" sz="1800" dirty="0" smtClean="0">
                          <a:solidFill>
                            <a:srgbClr val="000000"/>
                          </a:solidFill>
                          <a:effectLst/>
                          <a:latin typeface="+mn-lt"/>
                          <a:ea typeface="ＭＳ 明朝"/>
                          <a:cs typeface="StonePrint-Roman"/>
                        </a:rPr>
                        <a:t>Negative</a:t>
                      </a:r>
                    </a:p>
                    <a:p>
                      <a:pPr marL="0" marR="0" algn="ctr">
                        <a:lnSpc>
                          <a:spcPct val="120000"/>
                        </a:lnSpc>
                        <a:spcBef>
                          <a:spcPts val="0"/>
                        </a:spcBef>
                        <a:spcAft>
                          <a:spcPts val="720"/>
                        </a:spcAft>
                      </a:pPr>
                      <a:r>
                        <a:rPr lang="en-US" sz="1800" i="1" dirty="0" smtClean="0">
                          <a:effectLst/>
                          <a:latin typeface="+mn-lt"/>
                          <a:ea typeface="ＭＳ 明朝"/>
                        </a:rPr>
                        <a:t>a &lt; </a:t>
                      </a:r>
                      <a:r>
                        <a:rPr lang="en-US" sz="1800" dirty="0" smtClean="0">
                          <a:effectLst/>
                          <a:latin typeface="+mn-lt"/>
                          <a:ea typeface="ＭＳ 明朝"/>
                        </a:rPr>
                        <a:t>0</a:t>
                      </a:r>
                      <a:r>
                        <a:rPr lang="en-US" dirty="0" smtClean="0">
                          <a:effectLst/>
                        </a:rPr>
                        <a:t> </a:t>
                      </a:r>
                      <a:endParaRPr lang="en-US" sz="1800" b="0" i="0" u="none" strike="noStrike" dirty="0">
                        <a:solidFill>
                          <a:srgbClr val="000000"/>
                        </a:solidFill>
                        <a:effectLst/>
                        <a:latin typeface="+mn-lt"/>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lnSpc>
                          <a:spcPct val="150000"/>
                        </a:lnSpc>
                      </a:pPr>
                      <a:r>
                        <a:rPr lang="en-US" sz="1800" i="1" kern="1200" dirty="0" smtClean="0">
                          <a:solidFill>
                            <a:schemeClr val="tx1"/>
                          </a:solidFill>
                          <a:effectLst/>
                          <a:latin typeface="+mn-lt"/>
                          <a:ea typeface="+mn-ea"/>
                          <a:cs typeface="+mn-cs"/>
                        </a:rPr>
                        <a:t>b</a:t>
                      </a:r>
                      <a:r>
                        <a:rPr lang="en-US" sz="1800" kern="1200" dirty="0" smtClean="0">
                          <a:solidFill>
                            <a:schemeClr val="tx1"/>
                          </a:solidFill>
                          <a:effectLst/>
                          <a:latin typeface="+mn-lt"/>
                          <a:ea typeface="+mn-ea"/>
                          <a:cs typeface="+mn-cs"/>
                        </a:rPr>
                        <a:t> &gt; 1</a:t>
                      </a:r>
                      <a:endParaRPr lang="en-US" sz="1800" b="0" i="0" u="none" strike="noStrike" dirty="0">
                        <a:solidFill>
                          <a:srgbClr val="000000"/>
                        </a:solidFill>
                        <a:effectLst/>
                        <a:latin typeface="Arial"/>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fr-FR" sz="1800" b="0" i="0" u="none" strike="noStrike" baseline="0" dirty="0">
                        <a:solidFill>
                          <a:srgbClr val="000000"/>
                        </a:solidFill>
                        <a:effectLst/>
                        <a:latin typeface="Symbol" charset="2"/>
                        <a:cs typeface="Symbol" charset="2"/>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720"/>
                        </a:spcAft>
                      </a:pPr>
                      <a:r>
                        <a:rPr lang="en-US" sz="1800" i="1" dirty="0" smtClean="0">
                          <a:solidFill>
                            <a:srgbClr val="000000"/>
                          </a:solidFill>
                          <a:effectLst/>
                          <a:latin typeface="+mn-lt"/>
                          <a:ea typeface="ＭＳ 明朝"/>
                          <a:cs typeface="StonePrint-Roman"/>
                        </a:rPr>
                        <a:t>f</a:t>
                      </a:r>
                      <a:r>
                        <a:rPr lang="en-US" sz="1800" dirty="0" smtClean="0">
                          <a:solidFill>
                            <a:srgbClr val="000000"/>
                          </a:solidFill>
                          <a:effectLst/>
                          <a:latin typeface="+mn-lt"/>
                          <a:ea typeface="ＭＳ 明朝"/>
                          <a:cs typeface="StonePrint-Roman"/>
                        </a:rPr>
                        <a:t>(</a:t>
                      </a:r>
                      <a:r>
                        <a:rPr lang="en-US" sz="1800" i="1" dirty="0" smtClean="0">
                          <a:solidFill>
                            <a:srgbClr val="000000"/>
                          </a:solidFill>
                          <a:effectLst/>
                          <a:latin typeface="+mn-lt"/>
                          <a:ea typeface="ＭＳ 明朝"/>
                          <a:cs typeface="StonePrint-Roman"/>
                        </a:rPr>
                        <a:t>x</a:t>
                      </a:r>
                      <a:r>
                        <a:rPr lang="en-US" sz="1800" dirty="0" smtClean="0">
                          <a:solidFill>
                            <a:srgbClr val="000000"/>
                          </a:solidFill>
                          <a:effectLst/>
                          <a:latin typeface="+mn-lt"/>
                          <a:ea typeface="ＭＳ 明朝"/>
                          <a:cs typeface="StonePrint-Roman"/>
                        </a:rPr>
                        <a:t>) = –2(3</a:t>
                      </a:r>
                      <a:r>
                        <a:rPr lang="en-US" sz="1800" i="1" baseline="30000" dirty="0" smtClean="0">
                          <a:solidFill>
                            <a:srgbClr val="000000"/>
                          </a:solidFill>
                          <a:effectLst/>
                          <a:latin typeface="+mn-lt"/>
                          <a:ea typeface="ＭＳ 明朝"/>
                          <a:cs typeface="StonePrint-Roman"/>
                        </a:rPr>
                        <a:t>x</a:t>
                      </a:r>
                      <a:r>
                        <a:rPr lang="en-US" sz="1800" dirty="0" smtClean="0">
                          <a:solidFill>
                            <a:srgbClr val="000000"/>
                          </a:solidFill>
                          <a:effectLst/>
                          <a:latin typeface="+mn-lt"/>
                          <a:ea typeface="ＭＳ 明朝"/>
                          <a:cs typeface="StonePrint-Roman"/>
                        </a:rPr>
                        <a:t>)</a:t>
                      </a:r>
                      <a:endParaRPr lang="en-US" sz="1300" dirty="0">
                        <a:solidFill>
                          <a:srgbClr val="000000"/>
                        </a:solidFill>
                        <a:effectLst/>
                        <a:latin typeface="StonePrint-Roman"/>
                        <a:ea typeface="ＭＳ 明朝"/>
                        <a:cs typeface="StonePrint-Roman"/>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67317440"/>
              </p:ext>
            </p:extLst>
          </p:nvPr>
        </p:nvGraphicFramePr>
        <p:xfrm>
          <a:off x="3427765" y="2317574"/>
          <a:ext cx="2159000" cy="622300"/>
        </p:xfrm>
        <a:graphic>
          <a:graphicData uri="http://schemas.openxmlformats.org/presentationml/2006/ole">
            <mc:AlternateContent xmlns:mc="http://schemas.openxmlformats.org/markup-compatibility/2006">
              <mc:Choice xmlns:v="urn:schemas-microsoft-com:vml" Requires="v">
                <p:oleObj spid="_x0000_s93203" name="Equation" r:id="rId3" imgW="2159000" imgH="622300" progId="Equation.DSMT4">
                  <p:embed/>
                </p:oleObj>
              </mc:Choice>
              <mc:Fallback>
                <p:oleObj name="Equation" r:id="rId3" imgW="2159000" imgH="622300" progId="Equation.DSMT4">
                  <p:embed/>
                  <p:pic>
                    <p:nvPicPr>
                      <p:cNvPr id="0" name=""/>
                      <p:cNvPicPr/>
                      <p:nvPr/>
                    </p:nvPicPr>
                    <p:blipFill>
                      <a:blip r:embed="rId4"/>
                      <a:stretch>
                        <a:fillRect/>
                      </a:stretch>
                    </p:blipFill>
                    <p:spPr>
                      <a:xfrm>
                        <a:off x="3427765" y="2317574"/>
                        <a:ext cx="2159000" cy="622300"/>
                      </a:xfrm>
                      <a:prstGeom prst="rect">
                        <a:avLst/>
                      </a:prstGeom>
                    </p:spPr>
                  </p:pic>
                </p:oleObj>
              </mc:Fallback>
            </mc:AlternateContent>
          </a:graphicData>
        </a:graphic>
      </p:graphicFrame>
      <p:sp>
        <p:nvSpPr>
          <p:cNvPr id="10" name="TextBox 9"/>
          <p:cNvSpPr txBox="1"/>
          <p:nvPr/>
        </p:nvSpPr>
        <p:spPr>
          <a:xfrm>
            <a:off x="6303070" y="5438049"/>
            <a:ext cx="2336800" cy="369332"/>
          </a:xfrm>
          <a:prstGeom prst="rect">
            <a:avLst/>
          </a:prstGeom>
          <a:noFill/>
        </p:spPr>
        <p:txBody>
          <a:bodyPr wrap="square" rtlCol="0">
            <a:spAutoFit/>
          </a:bodyPr>
          <a:lstStyle/>
          <a:p>
            <a:pPr algn="r"/>
            <a:r>
              <a:rPr lang="en-US" sz="1800" dirty="0" smtClean="0">
                <a:latin typeface="Arial"/>
                <a:cs typeface="Arial"/>
              </a:rPr>
              <a:t>(</a:t>
            </a:r>
            <a:r>
              <a:rPr lang="en-US" sz="1800" i="1" dirty="0" smtClean="0">
                <a:latin typeface="Arial"/>
                <a:cs typeface="Arial"/>
              </a:rPr>
              <a:t>continued</a:t>
            </a:r>
            <a:r>
              <a:rPr lang="en-US" sz="1800" dirty="0" smtClean="0">
                <a:latin typeface="Arial"/>
                <a:cs typeface="Arial"/>
              </a:rPr>
              <a:t>)</a:t>
            </a:r>
            <a:endParaRPr lang="en-US" sz="1800" dirty="0">
              <a:latin typeface="Arial"/>
              <a:cs typeface="Arial"/>
            </a:endParaRPr>
          </a:p>
        </p:txBody>
      </p:sp>
      <p:pic>
        <p:nvPicPr>
          <p:cNvPr id="2" name="Picture 1"/>
          <p:cNvPicPr>
            <a:picLocks noChangeAspect="1"/>
          </p:cNvPicPr>
          <p:nvPr/>
        </p:nvPicPr>
        <p:blipFill>
          <a:blip r:embed="rId5"/>
          <a:stretch>
            <a:fillRect/>
          </a:stretch>
        </p:blipFill>
        <p:spPr>
          <a:xfrm>
            <a:off x="5789734" y="2649898"/>
            <a:ext cx="2606040" cy="2606040"/>
          </a:xfrm>
          <a:prstGeom prst="rect">
            <a:avLst/>
          </a:prstGeom>
        </p:spPr>
      </p:pic>
    </p:spTree>
    <p:extLst>
      <p:ext uri="{BB962C8B-B14F-4D97-AF65-F5344CB8AC3E}">
        <p14:creationId xmlns:p14="http://schemas.microsoft.com/office/powerpoint/2010/main" val="9152660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12</a:t>
            </a:fld>
            <a:endParaRPr lang="en-US" dirty="0"/>
          </a:p>
        </p:txBody>
      </p:sp>
      <p:sp>
        <p:nvSpPr>
          <p:cNvPr id="5" name="Subtitle 1"/>
          <p:cNvSpPr txBox="1">
            <a:spLocks/>
          </p:cNvSpPr>
          <p:nvPr/>
        </p:nvSpPr>
        <p:spPr bwMode="auto">
          <a:xfrm>
            <a:off x="640600" y="593239"/>
            <a:ext cx="7855776" cy="60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3714424877"/>
              </p:ext>
            </p:extLst>
          </p:nvPr>
        </p:nvGraphicFramePr>
        <p:xfrm>
          <a:off x="718007" y="1331960"/>
          <a:ext cx="7736562" cy="3994527"/>
        </p:xfrm>
        <a:graphic>
          <a:graphicData uri="http://schemas.openxmlformats.org/drawingml/2006/table">
            <a:tbl>
              <a:tblPr/>
              <a:tblGrid>
                <a:gridCol w="1390193"/>
                <a:gridCol w="1219200"/>
                <a:gridCol w="2363105"/>
                <a:gridCol w="2764064"/>
              </a:tblGrid>
              <a:tr h="821837">
                <a:tc>
                  <a:txBody>
                    <a:bodyPr/>
                    <a:lstStyle/>
                    <a:p>
                      <a:pPr algn="ctr" fontAlgn="ctr"/>
                      <a:r>
                        <a:rPr lang="en-US" sz="1800" b="1" i="0" u="none" strike="noStrike" dirty="0" smtClean="0">
                          <a:solidFill>
                            <a:srgbClr val="000000"/>
                          </a:solidFill>
                          <a:effectLst/>
                          <a:latin typeface="+mn-lt"/>
                        </a:rPr>
                        <a:t>Value of </a:t>
                      </a:r>
                      <a:r>
                        <a:rPr lang="en-US" sz="1800" b="1" i="1" u="none" strike="noStrike" dirty="0" smtClean="0">
                          <a:solidFill>
                            <a:srgbClr val="000000"/>
                          </a:solidFill>
                          <a:effectLst/>
                          <a:latin typeface="+mn-lt"/>
                        </a:rPr>
                        <a:t>a</a:t>
                      </a:r>
                      <a:r>
                        <a:rPr lang="en-US" sz="1800" b="1" i="0" u="none" strike="noStrike" dirty="0" smtClean="0">
                          <a:solidFill>
                            <a:srgbClr val="000000"/>
                          </a:solidFill>
                          <a:effectLst/>
                          <a:latin typeface="+mn-lt"/>
                        </a:rPr>
                        <a:t> (leading coefficient)</a:t>
                      </a:r>
                      <a:endParaRPr lang="en-US" sz="1800" b="1" i="0" u="none" strike="noStrike" dirty="0">
                        <a:solidFill>
                          <a:srgbClr val="000000"/>
                        </a:solidFill>
                        <a:effectLst/>
                        <a:latin typeface="+mn-lt"/>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smtClean="0">
                          <a:solidFill>
                            <a:srgbClr val="000000"/>
                          </a:solidFill>
                          <a:effectLst/>
                          <a:latin typeface="Arial"/>
                        </a:rPr>
                        <a:t>Value of </a:t>
                      </a:r>
                      <a:r>
                        <a:rPr lang="en-US" sz="1800" b="1" i="1" u="none" strike="noStrike" dirty="0" smtClean="0">
                          <a:solidFill>
                            <a:srgbClr val="000000"/>
                          </a:solidFill>
                          <a:effectLst/>
                          <a:latin typeface="Arial"/>
                        </a:rPr>
                        <a:t>b</a:t>
                      </a:r>
                      <a:endParaRPr lang="en-US" sz="1800" b="1" i="0" u="none" strike="noStrike" dirty="0">
                        <a:solidFill>
                          <a:srgbClr val="000000"/>
                        </a:solidFill>
                        <a:effectLst/>
                        <a:latin typeface="Arial"/>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61043">
                <a:tc>
                  <a:txBody>
                    <a:bodyPr/>
                    <a:lstStyle/>
                    <a:p>
                      <a:pPr marL="0" marR="0" algn="ctr">
                        <a:lnSpc>
                          <a:spcPct val="100000"/>
                        </a:lnSpc>
                        <a:spcBef>
                          <a:spcPts val="0"/>
                        </a:spcBef>
                        <a:spcAft>
                          <a:spcPts val="720"/>
                        </a:spcAft>
                      </a:pPr>
                      <a:r>
                        <a:rPr lang="en-US" sz="1800" dirty="0" smtClean="0">
                          <a:solidFill>
                            <a:srgbClr val="000000"/>
                          </a:solidFill>
                          <a:effectLst/>
                          <a:latin typeface="+mn-lt"/>
                          <a:ea typeface="ＭＳ 明朝"/>
                          <a:cs typeface="StonePrint-Roman"/>
                        </a:rPr>
                        <a:t>Negative</a:t>
                      </a:r>
                    </a:p>
                    <a:p>
                      <a:pPr marL="0" marR="0" algn="ctr">
                        <a:lnSpc>
                          <a:spcPct val="100000"/>
                        </a:lnSpc>
                        <a:spcBef>
                          <a:spcPts val="0"/>
                        </a:spcBef>
                        <a:spcAft>
                          <a:spcPts val="720"/>
                        </a:spcAft>
                      </a:pPr>
                      <a:r>
                        <a:rPr lang="en-US" sz="1800" i="1" dirty="0" smtClean="0">
                          <a:effectLst/>
                          <a:latin typeface="+mn-lt"/>
                          <a:ea typeface="ＭＳ 明朝"/>
                        </a:rPr>
                        <a:t>a &lt; </a:t>
                      </a:r>
                      <a:r>
                        <a:rPr lang="en-US" sz="1800" dirty="0" smtClean="0">
                          <a:effectLst/>
                          <a:latin typeface="+mn-lt"/>
                          <a:ea typeface="ＭＳ 明朝"/>
                        </a:rPr>
                        <a:t>0</a:t>
                      </a:r>
                      <a:r>
                        <a:rPr lang="en-US" dirty="0" smtClean="0">
                          <a:effectLst/>
                        </a:rPr>
                        <a:t> </a:t>
                      </a:r>
                      <a:endParaRPr lang="en-US" sz="1800" b="0" i="0" u="none" strike="noStrike" dirty="0">
                        <a:solidFill>
                          <a:srgbClr val="000000"/>
                        </a:solidFill>
                        <a:effectLst/>
                        <a:latin typeface="+mn-lt"/>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lnSpc>
                          <a:spcPct val="150000"/>
                        </a:lnSpc>
                      </a:pPr>
                      <a:r>
                        <a:rPr lang="en-US" sz="1800" kern="1200" dirty="0" smtClean="0">
                          <a:solidFill>
                            <a:schemeClr val="tx1"/>
                          </a:solidFill>
                          <a:effectLst/>
                          <a:latin typeface="+mn-lt"/>
                          <a:ea typeface="+mn-ea"/>
                          <a:cs typeface="+mn-cs"/>
                        </a:rPr>
                        <a:t>0 &lt; </a:t>
                      </a:r>
                      <a:r>
                        <a:rPr lang="en-US" sz="1800" i="1" kern="1200" dirty="0" smtClean="0">
                          <a:solidFill>
                            <a:schemeClr val="tx1"/>
                          </a:solidFill>
                          <a:effectLst/>
                          <a:latin typeface="+mn-lt"/>
                          <a:ea typeface="+mn-ea"/>
                          <a:cs typeface="+mn-cs"/>
                        </a:rPr>
                        <a:t>b</a:t>
                      </a:r>
                      <a:r>
                        <a:rPr lang="en-US" sz="1800" kern="1200" dirty="0" smtClean="0">
                          <a:solidFill>
                            <a:schemeClr val="tx1"/>
                          </a:solidFill>
                          <a:effectLst/>
                          <a:latin typeface="+mn-lt"/>
                          <a:ea typeface="+mn-ea"/>
                          <a:cs typeface="+mn-cs"/>
                        </a:rPr>
                        <a:t> &lt; 1</a:t>
                      </a:r>
                      <a:r>
                        <a:rPr lang="en-US" dirty="0" smtClean="0">
                          <a:effectLst/>
                        </a:rPr>
                        <a:t> </a:t>
                      </a:r>
                      <a:endParaRPr lang="en-US" sz="1800" b="0" i="0" u="none" strike="noStrike" dirty="0">
                        <a:solidFill>
                          <a:srgbClr val="000000"/>
                        </a:solidFill>
                        <a:effectLst/>
                        <a:latin typeface="Arial"/>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lnSpc>
                          <a:spcPct val="100000"/>
                        </a:lnSpc>
                      </a:pPr>
                      <a:endParaRPr lang="fr-FR" sz="1800" b="0" i="0" u="none" strike="noStrike" baseline="0" dirty="0">
                        <a:solidFill>
                          <a:srgbClr val="000000"/>
                        </a:solidFill>
                        <a:effectLst/>
                        <a:latin typeface="Symbol" charset="2"/>
                        <a:cs typeface="Symbol" charset="2"/>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20000"/>
                        </a:lnSpc>
                        <a:spcBef>
                          <a:spcPts val="0"/>
                        </a:spcBef>
                        <a:spcAft>
                          <a:spcPts val="720"/>
                        </a:spcAft>
                      </a:pPr>
                      <a:r>
                        <a:rPr lang="en-US" sz="1800" i="1" dirty="0" smtClean="0">
                          <a:solidFill>
                            <a:srgbClr val="000000"/>
                          </a:solidFill>
                          <a:effectLst/>
                          <a:latin typeface="+mn-lt"/>
                          <a:ea typeface="ＭＳ 明朝"/>
                          <a:cs typeface="StonePrint-Roman"/>
                        </a:rPr>
                        <a:t>f</a:t>
                      </a:r>
                      <a:r>
                        <a:rPr lang="en-US" sz="1800" dirty="0" smtClean="0">
                          <a:solidFill>
                            <a:srgbClr val="000000"/>
                          </a:solidFill>
                          <a:effectLst/>
                          <a:latin typeface="+mn-lt"/>
                          <a:ea typeface="ＭＳ 明朝"/>
                          <a:cs typeface="StonePrint-Roman"/>
                        </a:rPr>
                        <a:t>(</a:t>
                      </a:r>
                      <a:r>
                        <a:rPr lang="en-US" sz="1800" i="1" dirty="0" smtClean="0">
                          <a:solidFill>
                            <a:srgbClr val="000000"/>
                          </a:solidFill>
                          <a:effectLst/>
                          <a:latin typeface="+mn-lt"/>
                          <a:ea typeface="ＭＳ 明朝"/>
                          <a:cs typeface="StonePrint-Roman"/>
                        </a:rPr>
                        <a:t>x</a:t>
                      </a:r>
                      <a:r>
                        <a:rPr lang="en-US" sz="1800" dirty="0" smtClean="0">
                          <a:solidFill>
                            <a:srgbClr val="000000"/>
                          </a:solidFill>
                          <a:effectLst/>
                          <a:latin typeface="+mn-lt"/>
                          <a:ea typeface="ＭＳ 明朝"/>
                          <a:cs typeface="StonePrint-Roman"/>
                        </a:rPr>
                        <a:t>) = –2(0.5)</a:t>
                      </a:r>
                      <a:r>
                        <a:rPr lang="en-US" sz="1800" i="1" baseline="30000" dirty="0" smtClean="0">
                          <a:solidFill>
                            <a:srgbClr val="000000"/>
                          </a:solidFill>
                          <a:effectLst/>
                          <a:latin typeface="+mn-lt"/>
                          <a:ea typeface="ＭＳ 明朝"/>
                          <a:cs typeface="StonePrint-Roman"/>
                        </a:rPr>
                        <a:t>x</a:t>
                      </a:r>
                      <a:endParaRPr lang="en-US" sz="1300" dirty="0">
                        <a:solidFill>
                          <a:srgbClr val="000000"/>
                        </a:solidFill>
                        <a:effectLst/>
                        <a:latin typeface="StonePrint-Roman"/>
                        <a:ea typeface="ＭＳ 明朝"/>
                        <a:cs typeface="StonePrint-Roman"/>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68786800"/>
              </p:ext>
            </p:extLst>
          </p:nvPr>
        </p:nvGraphicFramePr>
        <p:xfrm>
          <a:off x="3351213" y="2317750"/>
          <a:ext cx="2311400" cy="622300"/>
        </p:xfrm>
        <a:graphic>
          <a:graphicData uri="http://schemas.openxmlformats.org/presentationml/2006/ole">
            <mc:AlternateContent xmlns:mc="http://schemas.openxmlformats.org/markup-compatibility/2006">
              <mc:Choice xmlns:v="urn:schemas-microsoft-com:vml" Requires="v">
                <p:oleObj spid="_x0000_s95246" name="Equation" r:id="rId3" imgW="2311400" imgH="622300" progId="Equation.DSMT4">
                  <p:embed/>
                </p:oleObj>
              </mc:Choice>
              <mc:Fallback>
                <p:oleObj name="Equation" r:id="rId3" imgW="2311400" imgH="622300" progId="Equation.DSMT4">
                  <p:embed/>
                  <p:pic>
                    <p:nvPicPr>
                      <p:cNvPr id="0" name=""/>
                      <p:cNvPicPr/>
                      <p:nvPr/>
                    </p:nvPicPr>
                    <p:blipFill>
                      <a:blip r:embed="rId4"/>
                      <a:stretch>
                        <a:fillRect/>
                      </a:stretch>
                    </p:blipFill>
                    <p:spPr>
                      <a:xfrm>
                        <a:off x="3351213" y="2317750"/>
                        <a:ext cx="2311400" cy="622300"/>
                      </a:xfrm>
                      <a:prstGeom prst="rect">
                        <a:avLst/>
                      </a:prstGeom>
                    </p:spPr>
                  </p:pic>
                </p:oleObj>
              </mc:Fallback>
            </mc:AlternateContent>
          </a:graphicData>
        </a:graphic>
      </p:graphicFrame>
      <p:pic>
        <p:nvPicPr>
          <p:cNvPr id="4" name="Picture 3"/>
          <p:cNvPicPr>
            <a:picLocks noChangeAspect="1"/>
          </p:cNvPicPr>
          <p:nvPr/>
        </p:nvPicPr>
        <p:blipFill>
          <a:blip r:embed="rId5"/>
          <a:stretch>
            <a:fillRect/>
          </a:stretch>
        </p:blipFill>
        <p:spPr>
          <a:xfrm>
            <a:off x="5777975" y="2653330"/>
            <a:ext cx="2606040" cy="2606040"/>
          </a:xfrm>
          <a:prstGeom prst="rect">
            <a:avLst/>
          </a:prstGeom>
        </p:spPr>
      </p:pic>
    </p:spTree>
    <p:extLst>
      <p:ext uri="{BB962C8B-B14F-4D97-AF65-F5344CB8AC3E}">
        <p14:creationId xmlns:p14="http://schemas.microsoft.com/office/powerpoint/2010/main" val="29178060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7818" cy="5139521"/>
          </a:xfrm>
        </p:spPr>
        <p:txBody>
          <a:bodyPr rtlCol="0"/>
          <a:lstStyle/>
          <a:p>
            <a:pPr eaLnBrk="1" fontAlgn="auto" hangingPunct="1">
              <a:spcAft>
                <a:spcPts val="0"/>
              </a:spcAft>
              <a:buFont typeface="Arial"/>
              <a:buNone/>
              <a:defRPr/>
            </a:pPr>
            <a:r>
              <a:rPr lang="en-US" sz="2800" b="1" dirty="0" smtClean="0">
                <a:ea typeface="+mn-ea"/>
              </a:rPr>
              <a:t>Common Errors/Misconceptions</a:t>
            </a:r>
            <a:endParaRPr lang="en-US" sz="2000" dirty="0" smtClean="0">
              <a:ea typeface="+mn-ea"/>
            </a:endParaRPr>
          </a:p>
          <a:p>
            <a:pPr marL="342900" indent="-342900">
              <a:buFont typeface="Arial"/>
              <a:buChar char="•"/>
            </a:pPr>
            <a:r>
              <a:rPr lang="en-US" dirty="0" smtClean="0"/>
              <a:t>confusing </a:t>
            </a:r>
            <a:r>
              <a:rPr lang="en-US" dirty="0"/>
              <a:t>the values of </a:t>
            </a:r>
            <a:r>
              <a:rPr lang="en-US" i="1" dirty="0"/>
              <a:t>x </a:t>
            </a:r>
            <a:r>
              <a:rPr lang="en-US" dirty="0"/>
              <a:t>and </a:t>
            </a:r>
            <a:r>
              <a:rPr lang="en-US" i="1" dirty="0"/>
              <a:t>f</a:t>
            </a:r>
            <a:r>
              <a:rPr lang="en-US" dirty="0"/>
              <a:t>(</a:t>
            </a:r>
            <a:r>
              <a:rPr lang="en-US" i="1" dirty="0"/>
              <a:t>x</a:t>
            </a:r>
            <a:r>
              <a:rPr lang="en-US" dirty="0"/>
              <a:t>) </a:t>
            </a:r>
          </a:p>
          <a:p>
            <a:pPr marL="342900" indent="-342900">
              <a:buFont typeface="Arial"/>
              <a:buChar char="•"/>
            </a:pPr>
            <a:r>
              <a:rPr lang="en-US" dirty="0"/>
              <a:t>not recognizing the approach to 0 in exponential functions </a:t>
            </a:r>
          </a:p>
          <a:p>
            <a:pPr marL="342900" indent="-342900">
              <a:buFont typeface="Arial"/>
              <a:buChar char="•"/>
            </a:pPr>
            <a:r>
              <a:rPr lang="en-US" dirty="0"/>
              <a:t>forgetting to check the sign of the leading </a:t>
            </a:r>
            <a:r>
              <a:rPr lang="en-US" dirty="0" smtClean="0"/>
              <a:t>coefficient</a:t>
            </a:r>
            <a:endParaRPr lang="en-US" dirty="0"/>
          </a:p>
        </p:txBody>
      </p:sp>
      <p:sp>
        <p:nvSpPr>
          <p:cNvPr id="2150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61CA2CB-5E55-4944-A924-36ED15748A88}" type="slidenum">
              <a:rPr lang="en-US" sz="1800">
                <a:solidFill>
                  <a:srgbClr val="000000"/>
                </a:solidFill>
                <a:latin typeface="Arial"/>
                <a:ea typeface="Arial"/>
                <a:cs typeface="Arial"/>
              </a:rPr>
              <a:pPr eaLnBrk="1" fontAlgn="base" hangingPunct="1">
                <a:spcBef>
                  <a:spcPct val="0"/>
                </a:spcBef>
                <a:spcAft>
                  <a:spcPct val="0"/>
                </a:spcAft>
              </a:pPr>
              <a:t>13</a:t>
            </a:fld>
            <a:endParaRPr lang="en-US" sz="1800" dirty="0">
              <a:solidFill>
                <a:srgbClr val="000000"/>
              </a:solidFill>
              <a:latin typeface="Arial"/>
              <a:ea typeface="Arial"/>
              <a:cs typeface="Arial"/>
            </a:endParaRPr>
          </a:p>
        </p:txBody>
      </p:sp>
      <p:sp>
        <p:nvSpPr>
          <p:cNvPr id="6"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1"/>
          <p:cNvSpPr txBox="1">
            <a:spLocks/>
          </p:cNvSpPr>
          <p:nvPr/>
        </p:nvSpPr>
        <p:spPr bwMode="auto">
          <a:xfrm>
            <a:off x="641350" y="641350"/>
            <a:ext cx="797722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lang="en-US" sz="2800" b="1" dirty="0"/>
              <a:t>Guided Practice</a:t>
            </a:r>
            <a:endParaRPr lang="en-US" sz="2000" b="1" dirty="0"/>
          </a:p>
          <a:p>
            <a:pPr eaLnBrk="1" hangingPunct="1"/>
            <a:r>
              <a:rPr lang="en-US" sz="2800" b="1" dirty="0">
                <a:solidFill>
                  <a:srgbClr val="000090"/>
                </a:solidFill>
              </a:rPr>
              <a:t>Example </a:t>
            </a:r>
            <a:r>
              <a:rPr lang="en-US" sz="2800" b="1" dirty="0" smtClean="0">
                <a:solidFill>
                  <a:srgbClr val="000090"/>
                </a:solidFill>
              </a:rPr>
              <a:t>1</a:t>
            </a:r>
            <a:endParaRPr lang="en-US" sz="1100" b="1" dirty="0">
              <a:solidFill>
                <a:srgbClr val="558ED5"/>
              </a:solidFill>
            </a:endParaRPr>
          </a:p>
          <a:p>
            <a:r>
              <a:rPr lang="en-US" dirty="0"/>
              <a:t>Describe the end behavior of the </a:t>
            </a:r>
            <a:r>
              <a:rPr lang="en-US" dirty="0" smtClean="0"/>
              <a:t>functions</a:t>
            </a:r>
            <a:endParaRPr lang="en-US" spc="-20"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14</a:t>
            </a:fld>
            <a:endParaRPr lang="en-US" dirty="0"/>
          </a:p>
        </p:txBody>
      </p:sp>
      <p:sp>
        <p:nvSpPr>
          <p:cNvPr id="6"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5" name="Object 4"/>
          <p:cNvGraphicFramePr>
            <a:graphicFrameLocks noChangeAspect="1"/>
          </p:cNvGraphicFramePr>
          <p:nvPr>
            <p:extLst>
              <p:ext uri="{D42A27DB-BD31-4B8C-83A1-F6EECF244321}">
                <p14:modId xmlns:p14="http://schemas.microsoft.com/office/powerpoint/2010/main" val="1071234227"/>
              </p:ext>
            </p:extLst>
          </p:nvPr>
        </p:nvGraphicFramePr>
        <p:xfrm>
          <a:off x="2462148" y="2077392"/>
          <a:ext cx="2692400" cy="1028700"/>
        </p:xfrm>
        <a:graphic>
          <a:graphicData uri="http://schemas.openxmlformats.org/presentationml/2006/ole">
            <mc:AlternateContent xmlns:mc="http://schemas.openxmlformats.org/markup-compatibility/2006">
              <mc:Choice xmlns:v="urn:schemas-microsoft-com:vml" Requires="v">
                <p:oleObj spid="_x0000_s82125" name="Equation" r:id="rId3" imgW="2692400" imgH="1028700" progId="Equation.DSMT4">
                  <p:embed/>
                </p:oleObj>
              </mc:Choice>
              <mc:Fallback>
                <p:oleObj name="Equation" r:id="rId3" imgW="2692400" imgH="1028700" progId="Equation.DSMT4">
                  <p:embed/>
                  <p:pic>
                    <p:nvPicPr>
                      <p:cNvPr id="0" name=""/>
                      <p:cNvPicPr/>
                      <p:nvPr/>
                    </p:nvPicPr>
                    <p:blipFill>
                      <a:blip r:embed="rId4"/>
                      <a:stretch>
                        <a:fillRect/>
                      </a:stretch>
                    </p:blipFill>
                    <p:spPr>
                      <a:xfrm>
                        <a:off x="2462148" y="2077392"/>
                        <a:ext cx="2692400" cy="10287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40919449"/>
              </p:ext>
            </p:extLst>
          </p:nvPr>
        </p:nvGraphicFramePr>
        <p:xfrm>
          <a:off x="6519863" y="1677988"/>
          <a:ext cx="1892300" cy="469900"/>
        </p:xfrm>
        <a:graphic>
          <a:graphicData uri="http://schemas.openxmlformats.org/presentationml/2006/ole">
            <mc:AlternateContent xmlns:mc="http://schemas.openxmlformats.org/markup-compatibility/2006">
              <mc:Choice xmlns:v="urn:schemas-microsoft-com:vml" Requires="v">
                <p:oleObj spid="_x0000_s82126" name="Equation" r:id="rId5" imgW="1892300" imgH="469900" progId="Equation.DSMT4">
                  <p:embed/>
                </p:oleObj>
              </mc:Choice>
              <mc:Fallback>
                <p:oleObj name="Equation" r:id="rId5" imgW="1892300" imgH="469900" progId="Equation.DSMT4">
                  <p:embed/>
                  <p:pic>
                    <p:nvPicPr>
                      <p:cNvPr id="0" name=""/>
                      <p:cNvPicPr/>
                      <p:nvPr/>
                    </p:nvPicPr>
                    <p:blipFill>
                      <a:blip r:embed="rId6"/>
                      <a:stretch>
                        <a:fillRect/>
                      </a:stretch>
                    </p:blipFill>
                    <p:spPr>
                      <a:xfrm>
                        <a:off x="6519863" y="1677988"/>
                        <a:ext cx="1892300" cy="4699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95673452"/>
              </p:ext>
            </p:extLst>
          </p:nvPr>
        </p:nvGraphicFramePr>
        <p:xfrm>
          <a:off x="727075" y="2397125"/>
          <a:ext cx="1663700" cy="482600"/>
        </p:xfrm>
        <a:graphic>
          <a:graphicData uri="http://schemas.openxmlformats.org/presentationml/2006/ole">
            <mc:AlternateContent xmlns:mc="http://schemas.openxmlformats.org/markup-compatibility/2006">
              <mc:Choice xmlns:v="urn:schemas-microsoft-com:vml" Requires="v">
                <p:oleObj spid="_x0000_s82127" name="Equation" r:id="rId7" imgW="1663700" imgH="482600" progId="Equation.DSMT4">
                  <p:embed/>
                </p:oleObj>
              </mc:Choice>
              <mc:Fallback>
                <p:oleObj name="Equation" r:id="rId7" imgW="1663700" imgH="482600" progId="Equation.DSMT4">
                  <p:embed/>
                  <p:pic>
                    <p:nvPicPr>
                      <p:cNvPr id="0" name=""/>
                      <p:cNvPicPr/>
                      <p:nvPr/>
                    </p:nvPicPr>
                    <p:blipFill>
                      <a:blip r:embed="rId8"/>
                      <a:stretch>
                        <a:fillRect/>
                      </a:stretch>
                    </p:blipFill>
                    <p:spPr>
                      <a:xfrm>
                        <a:off x="727075" y="2397125"/>
                        <a:ext cx="1663700" cy="48260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defRPr/>
            </a:pPr>
            <a:r>
              <a:rPr lang="en-US" sz="2800" b="1" dirty="0" smtClean="0"/>
              <a:t>Guided Practice: </a:t>
            </a:r>
            <a:r>
              <a:rPr lang="en-US" sz="2800" b="1" dirty="0" smtClean="0">
                <a:solidFill>
                  <a:srgbClr val="000090"/>
                </a:solidFill>
              </a:rPr>
              <a:t>Example 1, </a:t>
            </a:r>
            <a:r>
              <a:rPr lang="en-US" sz="2800" b="1" i="1" dirty="0">
                <a:solidFill>
                  <a:srgbClr val="000090"/>
                </a:solidFill>
              </a:rPr>
              <a:t>continued</a:t>
            </a:r>
          </a:p>
          <a:p>
            <a:pPr marL="514350" indent="-557784">
              <a:buFont typeface="+mj-lt"/>
              <a:buAutoNum type="arabicPeriod"/>
            </a:pPr>
            <a:r>
              <a:rPr lang="en-US" sz="2800" b="1" dirty="0" smtClean="0">
                <a:solidFill>
                  <a:srgbClr val="660066"/>
                </a:solidFill>
              </a:rPr>
              <a:t>Decide the type of each function. 	</a:t>
            </a:r>
          </a:p>
          <a:p>
            <a:pPr marL="512064">
              <a:spcAft>
                <a:spcPts val="600"/>
              </a:spcAft>
            </a:pPr>
            <a:r>
              <a:rPr lang="en-US" dirty="0" smtClean="0"/>
              <a:t>Using </a:t>
            </a:r>
            <a:r>
              <a:rPr lang="en-US" dirty="0"/>
              <a:t>what we’ve learned previously, we can conclude that</a:t>
            </a:r>
            <a:r>
              <a:rPr lang="en-US" dirty="0" smtClean="0"/>
              <a:t>:</a:t>
            </a:r>
          </a:p>
          <a:p>
            <a:pPr lvl="2" algn="l">
              <a:lnSpc>
                <a:spcPct val="110000"/>
              </a:lnSpc>
            </a:pP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is a linear function. </a:t>
            </a:r>
          </a:p>
          <a:p>
            <a:pPr lvl="2" algn="l">
              <a:lnSpc>
                <a:spcPct val="110000"/>
              </a:lnSpc>
            </a:pP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is a quadratic function. </a:t>
            </a:r>
          </a:p>
          <a:p>
            <a:pPr lvl="2" algn="l">
              <a:lnSpc>
                <a:spcPct val="110000"/>
              </a:lnSpc>
            </a:pPr>
            <a:r>
              <a:rPr lang="en-US" i="1" dirty="0">
                <a:solidFill>
                  <a:schemeClr val="tx1"/>
                </a:solidFill>
              </a:rPr>
              <a:t>h</a:t>
            </a:r>
            <a:r>
              <a:rPr lang="en-US" dirty="0">
                <a:solidFill>
                  <a:schemeClr val="tx1"/>
                </a:solidFill>
              </a:rPr>
              <a:t>(</a:t>
            </a:r>
            <a:r>
              <a:rPr lang="en-US" i="1" dirty="0">
                <a:solidFill>
                  <a:schemeClr val="tx1"/>
                </a:solidFill>
              </a:rPr>
              <a:t>x</a:t>
            </a:r>
            <a:r>
              <a:rPr lang="en-US" dirty="0">
                <a:solidFill>
                  <a:schemeClr val="tx1"/>
                </a:solidFill>
              </a:rPr>
              <a:t>) is an exponential function</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15</a:t>
            </a:fld>
            <a:endParaRPr lang="en-US" dirty="0"/>
          </a:p>
        </p:txBody>
      </p:sp>
      <p:sp>
        <p:nvSpPr>
          <p:cNvPr id="11"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32754217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1"/>
            <a:ext cx="7977220" cy="5138738"/>
          </a:xfrm>
        </p:spPr>
        <p:txBody>
          <a:bodyPr>
            <a:normAutofit/>
          </a:bodyPr>
          <a:lstStyle/>
          <a:p>
            <a:pPr eaLnBrk="1" hangingPunct="1">
              <a:defRPr/>
            </a:pPr>
            <a:r>
              <a:rPr lang="en-US" sz="2800" b="1" dirty="0" smtClean="0"/>
              <a:t>Guided Practice: </a:t>
            </a:r>
            <a:r>
              <a:rPr lang="en-US" sz="2800" b="1" dirty="0" smtClean="0">
                <a:solidFill>
                  <a:srgbClr val="000090"/>
                </a:solidFill>
              </a:rPr>
              <a:t>Example 1, </a:t>
            </a:r>
            <a:r>
              <a:rPr lang="en-US" sz="2800" b="1" i="1" dirty="0">
                <a:solidFill>
                  <a:srgbClr val="000090"/>
                </a:solidFill>
              </a:rPr>
              <a:t>continued</a:t>
            </a:r>
          </a:p>
          <a:p>
            <a:pPr marL="514350" indent="-557784">
              <a:buFont typeface="+mj-lt"/>
              <a:buAutoNum type="arabicPeriod" startAt="2"/>
            </a:pPr>
            <a:r>
              <a:rPr lang="en-US" sz="2800" b="1" dirty="0">
                <a:solidFill>
                  <a:srgbClr val="660066"/>
                </a:solidFill>
              </a:rPr>
              <a:t>Determine the end behavior of </a:t>
            </a:r>
            <a:r>
              <a:rPr lang="en-US" sz="2800" b="1" i="1" dirty="0">
                <a:solidFill>
                  <a:srgbClr val="660066"/>
                </a:solidFill>
              </a:rPr>
              <a:t>f</a:t>
            </a:r>
            <a:r>
              <a:rPr lang="en-US" sz="2800" b="1" dirty="0">
                <a:solidFill>
                  <a:srgbClr val="660066"/>
                </a:solidFill>
              </a:rPr>
              <a:t>((</a:t>
            </a:r>
            <a:r>
              <a:rPr lang="en-US" sz="2800" b="1" i="1" dirty="0">
                <a:solidFill>
                  <a:srgbClr val="660066"/>
                </a:solidFill>
              </a:rPr>
              <a:t>x</a:t>
            </a:r>
            <a:r>
              <a:rPr lang="en-US" sz="2800" b="1" dirty="0">
                <a:solidFill>
                  <a:srgbClr val="660066"/>
                </a:solidFill>
              </a:rPr>
              <a:t>)</a:t>
            </a:r>
            <a:r>
              <a:rPr lang="en-US" sz="2800" b="1" dirty="0" smtClean="0">
                <a:solidFill>
                  <a:srgbClr val="660066"/>
                </a:solidFill>
              </a:rPr>
              <a:t>.</a:t>
            </a:r>
            <a:r>
              <a:rPr lang="en-US" sz="2800" b="1" dirty="0">
                <a:solidFill>
                  <a:srgbClr val="660066"/>
                </a:solidFill>
              </a:rPr>
              <a:t>	</a:t>
            </a:r>
          </a:p>
          <a:p>
            <a:pPr marL="512064" lvl="1" algn="l">
              <a:spcAft>
                <a:spcPts val="600"/>
              </a:spcAft>
            </a:pPr>
            <a:r>
              <a:rPr lang="en-US" dirty="0">
                <a:solidFill>
                  <a:schemeClr val="tx1"/>
                </a:solidFill>
              </a:rPr>
              <a:t>To determine the end behavior of a linear function, look at the sign of the leading coefficient. In this case the leading coefficient is 4, so the sign is </a:t>
            </a:r>
            <a:r>
              <a:rPr lang="en-US" dirty="0" smtClean="0">
                <a:solidFill>
                  <a:schemeClr val="tx1"/>
                </a:solidFill>
              </a:rPr>
              <a:t>positive.</a:t>
            </a:r>
          </a:p>
          <a:p>
            <a:pPr marL="512064" lvl="1" algn="l">
              <a:spcAft>
                <a:spcPts val="600"/>
              </a:spcAft>
            </a:pPr>
            <a:r>
              <a:rPr lang="en-US" dirty="0" smtClean="0">
                <a:solidFill>
                  <a:schemeClr val="tx1"/>
                </a:solidFill>
              </a:rPr>
              <a:t>The </a:t>
            </a:r>
            <a:r>
              <a:rPr lang="en-US" dirty="0">
                <a:solidFill>
                  <a:schemeClr val="tx1"/>
                </a:solidFill>
              </a:rPr>
              <a:t>end behavior of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4</a:t>
            </a:r>
            <a:r>
              <a:rPr lang="en-US" i="1" dirty="0">
                <a:solidFill>
                  <a:schemeClr val="tx1"/>
                </a:solidFill>
              </a:rPr>
              <a:t>x </a:t>
            </a:r>
            <a:r>
              <a:rPr lang="en-US" dirty="0">
                <a:solidFill>
                  <a:schemeClr val="tx1"/>
                </a:solidFill>
              </a:rPr>
              <a:t>+ 12 can be described as </a:t>
            </a:r>
            <a:r>
              <a:rPr lang="en-US" dirty="0">
                <a:solidFill>
                  <a:srgbClr val="000000"/>
                </a:solidFill>
              </a:rPr>
              <a:t>follows</a:t>
            </a:r>
            <a:r>
              <a:rPr lang="en-US" dirty="0" smtClean="0">
                <a:solidFill>
                  <a:srgbClr val="000000"/>
                </a:solidFill>
              </a:rPr>
              <a:t>:</a:t>
            </a:r>
          </a:p>
          <a:p>
            <a:pPr lvl="2" algn="l">
              <a:lnSpc>
                <a:spcPct val="110000"/>
              </a:lnSpc>
            </a:pPr>
            <a:r>
              <a:rPr lang="en-US" dirty="0">
                <a:solidFill>
                  <a:srgbClr val="000000"/>
                </a:solidFill>
              </a:rPr>
              <a:t>As </a:t>
            </a:r>
            <a:r>
              <a:rPr lang="en-US" i="1" dirty="0">
                <a:solidFill>
                  <a:srgbClr val="000000"/>
                </a:solidFill>
              </a:rPr>
              <a:t>x </a:t>
            </a:r>
            <a:r>
              <a:rPr lang="en-US" dirty="0">
                <a:solidFill>
                  <a:srgbClr val="000000"/>
                </a:solidFill>
              </a:rPr>
              <a:t>→ </a:t>
            </a:r>
            <a:r>
              <a:rPr lang="en-US" dirty="0" smtClean="0">
                <a:solidFill>
                  <a:srgbClr val="000000"/>
                </a:solidFill>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dirty="0" smtClean="0">
                <a:solidFill>
                  <a:srgbClr val="000000"/>
                </a:solidFill>
              </a:rPr>
              <a:t>∞</a:t>
            </a:r>
            <a:r>
              <a:rPr lang="en-US" dirty="0">
                <a:solidFill>
                  <a:srgbClr val="000000"/>
                </a:solidFill>
              </a:rPr>
              <a:t>. </a:t>
            </a:r>
          </a:p>
          <a:p>
            <a:pPr lvl="2" algn="l">
              <a:lnSpc>
                <a:spcPct val="110000"/>
              </a:lnSpc>
            </a:pPr>
            <a:r>
              <a:rPr lang="en-US" dirty="0">
                <a:solidFill>
                  <a:srgbClr val="000000"/>
                </a:solidFill>
              </a:rPr>
              <a:t>As </a:t>
            </a:r>
            <a:r>
              <a:rPr lang="en-US" i="1" dirty="0">
                <a:solidFill>
                  <a:srgbClr val="000000"/>
                </a:solidFill>
              </a:rPr>
              <a:t>x </a:t>
            </a:r>
            <a:r>
              <a:rPr lang="en-US" dirty="0">
                <a:solidFill>
                  <a:srgbClr val="000000"/>
                </a:solidFill>
              </a:rPr>
              <a:t>→ </a:t>
            </a:r>
            <a:r>
              <a:rPr lang="en-US" dirty="0" smtClean="0">
                <a:solidFill>
                  <a:srgbClr val="000000"/>
                </a:solidFill>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dirty="0" smtClean="0">
                <a:solidFill>
                  <a:srgbClr val="000000"/>
                </a:solidFill>
              </a:rPr>
              <a:t>–</a:t>
            </a:r>
            <a:r>
              <a:rPr lang="en-US" dirty="0">
                <a:solidFill>
                  <a:srgbClr val="000000"/>
                </a:solidFill>
              </a:rPr>
              <a:t>∞. 	</a:t>
            </a:r>
          </a:p>
          <a:p>
            <a:pPr marL="512064" lvl="1" algn="l">
              <a:spcAft>
                <a:spcPts val="600"/>
              </a:spcAft>
            </a:pPr>
            <a:endParaRPr lang="en-US" dirty="0">
              <a:solidFill>
                <a:srgbClr val="00000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16</a:t>
            </a:fld>
            <a:endParaRPr lang="en-US" dirty="0"/>
          </a:p>
        </p:txBody>
      </p:sp>
      <p:sp>
        <p:nvSpPr>
          <p:cNvPr id="6"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20916767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defRPr/>
            </a:pPr>
            <a:r>
              <a:rPr lang="en-US" sz="2800" b="1" dirty="0" smtClean="0"/>
              <a:t>Guided Practice: </a:t>
            </a:r>
            <a:r>
              <a:rPr lang="en-US" sz="2800" b="1" dirty="0" smtClean="0">
                <a:solidFill>
                  <a:srgbClr val="000090"/>
                </a:solidFill>
              </a:rPr>
              <a:t>Example 1, </a:t>
            </a:r>
            <a:r>
              <a:rPr lang="en-US" sz="2800" b="1" i="1" dirty="0">
                <a:solidFill>
                  <a:srgbClr val="000090"/>
                </a:solidFill>
              </a:rPr>
              <a:t>continued</a:t>
            </a:r>
          </a:p>
          <a:p>
            <a:pPr marL="514350" indent="-557784">
              <a:buFont typeface="+mj-lt"/>
              <a:buAutoNum type="arabicPeriod" startAt="3"/>
            </a:pPr>
            <a:r>
              <a:rPr lang="en-US" sz="2800" b="1" dirty="0">
                <a:solidFill>
                  <a:srgbClr val="660066"/>
                </a:solidFill>
              </a:rPr>
              <a:t>Determine the end behavior of </a:t>
            </a:r>
            <a:r>
              <a:rPr lang="en-US" sz="2800" b="1" i="1" dirty="0">
                <a:solidFill>
                  <a:srgbClr val="660066"/>
                </a:solidFill>
              </a:rPr>
              <a:t>g</a:t>
            </a:r>
            <a:r>
              <a:rPr lang="en-US" sz="2800" b="1" dirty="0">
                <a:solidFill>
                  <a:srgbClr val="660066"/>
                </a:solidFill>
              </a:rPr>
              <a:t>(</a:t>
            </a:r>
            <a:r>
              <a:rPr lang="en-US" sz="2800" b="1" i="1" dirty="0">
                <a:solidFill>
                  <a:srgbClr val="660066"/>
                </a:solidFill>
              </a:rPr>
              <a:t>x</a:t>
            </a:r>
            <a:r>
              <a:rPr lang="en-US" sz="2800" b="1" dirty="0">
                <a:solidFill>
                  <a:srgbClr val="660066"/>
                </a:solidFill>
              </a:rPr>
              <a:t>)</a:t>
            </a:r>
            <a:r>
              <a:rPr lang="en-US" sz="2800" b="1" dirty="0" smtClean="0">
                <a:solidFill>
                  <a:srgbClr val="660066"/>
                </a:solidFill>
              </a:rPr>
              <a:t>.</a:t>
            </a:r>
          </a:p>
          <a:p>
            <a:pPr marL="512064">
              <a:spcAft>
                <a:spcPts val="600"/>
              </a:spcAft>
            </a:pPr>
            <a:r>
              <a:rPr lang="en-US" dirty="0"/>
              <a:t>To determine the end behavior of a quadratic function, look at the sign of the leading coefficient. In this case the leading coefficient is –2, so the sign is negative</a:t>
            </a:r>
            <a:r>
              <a:rPr lang="en-US" dirty="0" smtClean="0"/>
              <a:t>.</a:t>
            </a:r>
          </a:p>
          <a:p>
            <a:pPr marL="512064" lvl="1" algn="l">
              <a:spcAft>
                <a:spcPts val="600"/>
              </a:spcAft>
            </a:pPr>
            <a:r>
              <a:rPr lang="en-US" dirty="0">
                <a:solidFill>
                  <a:schemeClr val="tx1"/>
                </a:solidFill>
              </a:rPr>
              <a:t>The end behavior of </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 –2</a:t>
            </a:r>
            <a:r>
              <a:rPr lang="en-US" i="1" dirty="0">
                <a:solidFill>
                  <a:schemeClr val="tx1"/>
                </a:solidFill>
              </a:rPr>
              <a:t>x</a:t>
            </a:r>
            <a:r>
              <a:rPr lang="en-US" baseline="30000" dirty="0">
                <a:solidFill>
                  <a:schemeClr val="tx1"/>
                </a:solidFill>
              </a:rPr>
              <a:t>2</a:t>
            </a:r>
            <a:r>
              <a:rPr lang="en-US" dirty="0">
                <a:solidFill>
                  <a:schemeClr val="tx1"/>
                </a:solidFill>
              </a:rPr>
              <a:t> can be described as follows</a:t>
            </a:r>
            <a:r>
              <a:rPr lang="en-US" dirty="0" smtClean="0">
                <a:solidFill>
                  <a:schemeClr val="tx1"/>
                </a:solidFill>
              </a:rPr>
              <a:t>:</a:t>
            </a:r>
            <a:endParaRPr lang="en-US" dirty="0">
              <a:solidFill>
                <a:schemeClr val="tx1"/>
              </a:solidFill>
            </a:endParaRPr>
          </a:p>
          <a:p>
            <a:pPr lvl="2" algn="l">
              <a:lnSpc>
                <a:spcPct val="110000"/>
              </a:lnSpc>
            </a:pPr>
            <a:r>
              <a:rPr lang="en-US" dirty="0">
                <a:solidFill>
                  <a:schemeClr val="tx1"/>
                </a:solidFill>
              </a:rPr>
              <a:t>As </a:t>
            </a:r>
            <a:r>
              <a:rPr lang="en-US" i="1" dirty="0">
                <a:solidFill>
                  <a:schemeClr val="tx1"/>
                </a:solidFill>
              </a:rPr>
              <a:t>x </a:t>
            </a:r>
            <a:r>
              <a:rPr lang="en-US" dirty="0">
                <a:solidFill>
                  <a:schemeClr val="tx1"/>
                </a:solidFill>
              </a:rPr>
              <a:t>→ </a:t>
            </a:r>
            <a:r>
              <a:rPr lang="en-US" dirty="0" smtClean="0">
                <a:solidFill>
                  <a:schemeClr val="tx1"/>
                </a:solidFill>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a:t>
            </a:r>
            <a:r>
              <a:rPr lang="en-US" dirty="0" smtClean="0">
                <a:solidFill>
                  <a:schemeClr val="tx1"/>
                </a:solidFill>
              </a:rPr>
              <a:t>–</a:t>
            </a:r>
            <a:r>
              <a:rPr lang="en-US" dirty="0">
                <a:solidFill>
                  <a:schemeClr val="tx1"/>
                </a:solidFill>
              </a:rPr>
              <a:t>∞</a:t>
            </a:r>
            <a:r>
              <a:rPr lang="en-US" dirty="0" smtClean="0">
                <a:solidFill>
                  <a:schemeClr val="tx1"/>
                </a:solidFill>
              </a:rPr>
              <a:t>.</a:t>
            </a:r>
          </a:p>
          <a:p>
            <a:pPr lvl="2" algn="l">
              <a:lnSpc>
                <a:spcPct val="110000"/>
              </a:lnSpc>
            </a:pPr>
            <a:r>
              <a:rPr lang="en-US" dirty="0" smtClean="0">
                <a:solidFill>
                  <a:schemeClr val="tx1"/>
                </a:solidFill>
              </a:rPr>
              <a:t>As </a:t>
            </a:r>
            <a:r>
              <a:rPr lang="en-US" i="1" dirty="0">
                <a:solidFill>
                  <a:schemeClr val="tx1"/>
                </a:solidFill>
              </a:rPr>
              <a:t>x </a:t>
            </a:r>
            <a:r>
              <a:rPr lang="en-US" dirty="0">
                <a:solidFill>
                  <a:schemeClr val="tx1"/>
                </a:solidFill>
              </a:rPr>
              <a:t>→ </a:t>
            </a:r>
            <a:r>
              <a:rPr lang="en-US" dirty="0" smtClean="0">
                <a:solidFill>
                  <a:schemeClr val="tx1"/>
                </a:solidFill>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a:t>
            </a:r>
            <a:r>
              <a:rPr lang="en-US" dirty="0" smtClean="0">
                <a:solidFill>
                  <a:schemeClr val="tx1"/>
                </a:solidFill>
              </a:rPr>
              <a:t>–</a:t>
            </a:r>
            <a:r>
              <a:rPr lang="en-US" dirty="0">
                <a:solidFill>
                  <a:schemeClr val="tx1"/>
                </a:solidFill>
              </a:rPr>
              <a:t>∞</a:t>
            </a:r>
            <a:r>
              <a:rPr lang="en-US" dirty="0" smtClean="0">
                <a:solidFill>
                  <a:schemeClr val="tx1"/>
                </a:solidFill>
              </a:rPr>
              <a:t>.</a:t>
            </a:r>
            <a:endParaRPr lang="en-US" dirty="0"/>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17</a:t>
            </a:fld>
            <a:endParaRPr lang="en-US" dirty="0"/>
          </a:p>
        </p:txBody>
      </p:sp>
      <p:sp>
        <p:nvSpPr>
          <p:cNvPr id="6"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20916767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8055126" cy="5297412"/>
          </a:xfrm>
        </p:spPr>
        <p:txBody>
          <a:bodyPr/>
          <a:lstStyle/>
          <a:p>
            <a:pPr eaLnBrk="1" hangingPunct="1">
              <a:defRPr/>
            </a:pPr>
            <a:r>
              <a:rPr lang="en-US" sz="2800" b="1" dirty="0" smtClean="0"/>
              <a:t>Guided Practice: </a:t>
            </a:r>
            <a:r>
              <a:rPr lang="en-US" sz="2800" b="1" dirty="0" smtClean="0">
                <a:solidFill>
                  <a:srgbClr val="000090"/>
                </a:solidFill>
              </a:rPr>
              <a:t>Example 1, </a:t>
            </a:r>
            <a:r>
              <a:rPr lang="en-US" sz="2800" b="1" i="1" dirty="0">
                <a:solidFill>
                  <a:srgbClr val="000090"/>
                </a:solidFill>
              </a:rPr>
              <a:t>continued</a:t>
            </a:r>
          </a:p>
          <a:p>
            <a:pPr marL="514350" indent="-557784">
              <a:buFont typeface="+mj-lt"/>
              <a:buAutoNum type="arabicPeriod" startAt="4"/>
            </a:pPr>
            <a:r>
              <a:rPr lang="en-US" sz="2800" b="1" dirty="0" smtClean="0">
                <a:solidFill>
                  <a:srgbClr val="660066"/>
                </a:solidFill>
              </a:rPr>
              <a:t>Determine </a:t>
            </a:r>
            <a:r>
              <a:rPr lang="en-US" sz="2800" b="1" dirty="0">
                <a:solidFill>
                  <a:srgbClr val="660066"/>
                </a:solidFill>
              </a:rPr>
              <a:t>the end behavior of </a:t>
            </a:r>
            <a:r>
              <a:rPr lang="en-US" sz="2800" b="1" i="1" dirty="0">
                <a:solidFill>
                  <a:srgbClr val="660066"/>
                </a:solidFill>
              </a:rPr>
              <a:t>h</a:t>
            </a:r>
            <a:r>
              <a:rPr lang="en-US" sz="2800" b="1" dirty="0">
                <a:solidFill>
                  <a:srgbClr val="660066"/>
                </a:solidFill>
              </a:rPr>
              <a:t>(</a:t>
            </a:r>
            <a:r>
              <a:rPr lang="en-US" sz="2800" b="1" i="1" dirty="0">
                <a:solidFill>
                  <a:srgbClr val="660066"/>
                </a:solidFill>
              </a:rPr>
              <a:t>x</a:t>
            </a:r>
            <a:r>
              <a:rPr lang="en-US" sz="2800" b="1" dirty="0">
                <a:solidFill>
                  <a:srgbClr val="660066"/>
                </a:solidFill>
              </a:rPr>
              <a:t>)</a:t>
            </a:r>
            <a:r>
              <a:rPr lang="en-US" sz="2800" b="1" dirty="0" smtClean="0">
                <a:solidFill>
                  <a:srgbClr val="660066"/>
                </a:solidFill>
              </a:rPr>
              <a:t>.	</a:t>
            </a:r>
          </a:p>
          <a:p>
            <a:pPr marL="512064" lvl="1" algn="l">
              <a:spcAft>
                <a:spcPts val="0"/>
              </a:spcAft>
            </a:pPr>
            <a:r>
              <a:rPr lang="en-US" dirty="0">
                <a:solidFill>
                  <a:schemeClr val="tx1"/>
                </a:solidFill>
              </a:rPr>
              <a:t>To determine the end behavior of a quadratic function, look at the sign of the leading coefficient. In this case the leading coefficient is 5, so the sign is positive</a:t>
            </a:r>
            <a:r>
              <a:rPr lang="en-US" dirty="0" smtClean="0">
                <a:solidFill>
                  <a:schemeClr val="tx1"/>
                </a:solidFill>
              </a:rPr>
              <a:t>.</a:t>
            </a:r>
          </a:p>
          <a:p>
            <a:pPr marL="512064" lvl="1" algn="l">
              <a:lnSpc>
                <a:spcPct val="150000"/>
              </a:lnSpc>
              <a:spcAft>
                <a:spcPts val="1200"/>
              </a:spcAft>
            </a:pPr>
            <a:r>
              <a:rPr lang="en-US" dirty="0">
                <a:solidFill>
                  <a:schemeClr val="tx1"/>
                </a:solidFill>
              </a:rPr>
              <a:t>Next look at the value of the base. In </a:t>
            </a:r>
            <a:r>
              <a:rPr lang="en-US" i="1" dirty="0">
                <a:solidFill>
                  <a:schemeClr val="tx1"/>
                </a:solidFill>
              </a:rPr>
              <a:t>h</a:t>
            </a:r>
            <a:r>
              <a:rPr lang="en-US" dirty="0">
                <a:solidFill>
                  <a:schemeClr val="tx1"/>
                </a:solidFill>
              </a:rPr>
              <a:t>(</a:t>
            </a:r>
            <a:r>
              <a:rPr lang="en-US" i="1" dirty="0">
                <a:solidFill>
                  <a:schemeClr val="tx1"/>
                </a:solidFill>
              </a:rPr>
              <a:t>x</a:t>
            </a:r>
            <a:r>
              <a:rPr lang="en-US" dirty="0">
                <a:solidFill>
                  <a:schemeClr val="tx1"/>
                </a:solidFill>
              </a:rPr>
              <a:t>), the value of the base </a:t>
            </a:r>
            <a:r>
              <a:rPr lang="en-US" dirty="0" smtClean="0">
                <a:solidFill>
                  <a:schemeClr val="tx1"/>
                </a:solidFill>
              </a:rPr>
              <a:t>is</a:t>
            </a:r>
            <a:endParaRPr lang="en-US" dirty="0">
              <a:solidFill>
                <a:schemeClr val="tx1"/>
              </a:solidFill>
            </a:endParaRPr>
          </a:p>
          <a:p>
            <a:pPr marL="512064" lvl="1" algn="l">
              <a:lnSpc>
                <a:spcPct val="150000"/>
              </a:lnSpc>
            </a:pPr>
            <a:r>
              <a:rPr lang="en-US" dirty="0">
                <a:solidFill>
                  <a:schemeClr val="tx1"/>
                </a:solidFill>
              </a:rPr>
              <a:t>Because </a:t>
            </a:r>
            <a:r>
              <a:rPr lang="en-US" dirty="0" smtClean="0">
                <a:solidFill>
                  <a:schemeClr val="tx1"/>
                </a:solidFill>
              </a:rPr>
              <a:t>                this </a:t>
            </a:r>
            <a:r>
              <a:rPr lang="en-US" dirty="0">
                <a:solidFill>
                  <a:schemeClr val="tx1"/>
                </a:solidFill>
              </a:rPr>
              <a:t>represents exponential decay</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18</a:t>
            </a:fld>
            <a:endParaRPr lang="en-US" dirty="0"/>
          </a:p>
        </p:txBody>
      </p:sp>
      <p:sp>
        <p:nvSpPr>
          <p:cNvPr id="6"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5" name="Object 4"/>
          <p:cNvGraphicFramePr>
            <a:graphicFrameLocks noChangeAspect="1"/>
          </p:cNvGraphicFramePr>
          <p:nvPr>
            <p:extLst>
              <p:ext uri="{D42A27DB-BD31-4B8C-83A1-F6EECF244321}">
                <p14:modId xmlns:p14="http://schemas.microsoft.com/office/powerpoint/2010/main" val="167725536"/>
              </p:ext>
            </p:extLst>
          </p:nvPr>
        </p:nvGraphicFramePr>
        <p:xfrm>
          <a:off x="2581118" y="4117442"/>
          <a:ext cx="1168400" cy="787400"/>
        </p:xfrm>
        <a:graphic>
          <a:graphicData uri="http://schemas.openxmlformats.org/presentationml/2006/ole">
            <mc:AlternateContent xmlns:mc="http://schemas.openxmlformats.org/markup-compatibility/2006">
              <mc:Choice xmlns:v="urn:schemas-microsoft-com:vml" Requires="v">
                <p:oleObj spid="_x0000_s84070" name="Equation" r:id="rId3" imgW="1168400" imgH="787400" progId="Equation.DSMT4">
                  <p:embed/>
                </p:oleObj>
              </mc:Choice>
              <mc:Fallback>
                <p:oleObj name="Equation" r:id="rId3" imgW="1168400" imgH="787400" progId="Equation.DSMT4">
                  <p:embed/>
                  <p:pic>
                    <p:nvPicPr>
                      <p:cNvPr id="0" name=""/>
                      <p:cNvPicPr/>
                      <p:nvPr/>
                    </p:nvPicPr>
                    <p:blipFill>
                      <a:blip r:embed="rId4"/>
                      <a:stretch>
                        <a:fillRect/>
                      </a:stretch>
                    </p:blipFill>
                    <p:spPr>
                      <a:xfrm>
                        <a:off x="2581118" y="4117442"/>
                        <a:ext cx="1168400" cy="787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04040895"/>
              </p:ext>
            </p:extLst>
          </p:nvPr>
        </p:nvGraphicFramePr>
        <p:xfrm>
          <a:off x="2802481" y="3342893"/>
          <a:ext cx="317500" cy="787401"/>
        </p:xfrm>
        <a:graphic>
          <a:graphicData uri="http://schemas.openxmlformats.org/presentationml/2006/ole">
            <mc:AlternateContent xmlns:mc="http://schemas.openxmlformats.org/markup-compatibility/2006">
              <mc:Choice xmlns:v="urn:schemas-microsoft-com:vml" Requires="v">
                <p:oleObj spid="_x0000_s84071" name="Equation" r:id="rId5" imgW="317500" imgH="787400" progId="Equation.DSMT4">
                  <p:embed/>
                </p:oleObj>
              </mc:Choice>
              <mc:Fallback>
                <p:oleObj name="Equation" r:id="rId5" imgW="317500" imgH="787400" progId="Equation.DSMT4">
                  <p:embed/>
                  <p:pic>
                    <p:nvPicPr>
                      <p:cNvPr id="0" name=""/>
                      <p:cNvPicPr/>
                      <p:nvPr/>
                    </p:nvPicPr>
                    <p:blipFill>
                      <a:blip r:embed="rId6"/>
                      <a:stretch>
                        <a:fillRect/>
                      </a:stretch>
                    </p:blipFill>
                    <p:spPr>
                      <a:xfrm>
                        <a:off x="2802481" y="3342893"/>
                        <a:ext cx="317500" cy="787401"/>
                      </a:xfrm>
                      <a:prstGeom prst="rect">
                        <a:avLst/>
                      </a:prstGeom>
                    </p:spPr>
                  </p:pic>
                </p:oleObj>
              </mc:Fallback>
            </mc:AlternateContent>
          </a:graphicData>
        </a:graphic>
      </p:graphicFrame>
    </p:spTree>
    <p:extLst>
      <p:ext uri="{BB962C8B-B14F-4D97-AF65-F5344CB8AC3E}">
        <p14:creationId xmlns:p14="http://schemas.microsoft.com/office/powerpoint/2010/main" val="202186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spcAft>
                <a:spcPts val="2400"/>
              </a:spcAft>
              <a:defRPr/>
            </a:pPr>
            <a:r>
              <a:rPr lang="en-US" sz="2800" b="1" dirty="0" smtClean="0"/>
              <a:t>Guided Practice: </a:t>
            </a:r>
            <a:r>
              <a:rPr lang="en-US" sz="2800" b="1" dirty="0" smtClean="0">
                <a:solidFill>
                  <a:srgbClr val="000090"/>
                </a:solidFill>
              </a:rPr>
              <a:t>Example 1, </a:t>
            </a:r>
            <a:r>
              <a:rPr lang="en-US" sz="2800" b="1" i="1" dirty="0" smtClean="0">
                <a:solidFill>
                  <a:srgbClr val="000090"/>
                </a:solidFill>
              </a:rPr>
              <a:t>continued</a:t>
            </a:r>
          </a:p>
          <a:p>
            <a:pPr lvl="1" algn="l">
              <a:spcAft>
                <a:spcPts val="600"/>
              </a:spcAft>
            </a:pPr>
            <a:r>
              <a:rPr lang="en-US" dirty="0">
                <a:solidFill>
                  <a:schemeClr val="tx1"/>
                </a:solidFill>
              </a:rPr>
              <a:t>The end behavior </a:t>
            </a:r>
            <a:r>
              <a:rPr lang="en-US" dirty="0" smtClean="0">
                <a:solidFill>
                  <a:schemeClr val="tx1"/>
                </a:solidFill>
              </a:rPr>
              <a:t>of                        </a:t>
            </a:r>
            <a:r>
              <a:rPr lang="en-US" dirty="0">
                <a:solidFill>
                  <a:schemeClr val="tx1"/>
                </a:solidFill>
              </a:rPr>
              <a:t>can be described as follows</a:t>
            </a:r>
            <a:r>
              <a:rPr lang="en-US" dirty="0" smtClean="0">
                <a:solidFill>
                  <a:schemeClr val="tx1"/>
                </a:solidFill>
              </a:rPr>
              <a:t>:</a:t>
            </a:r>
          </a:p>
          <a:p>
            <a:pPr lvl="2" algn="l">
              <a:lnSpc>
                <a:spcPct val="110000"/>
              </a:lnSpc>
            </a:pPr>
            <a:r>
              <a:rPr lang="en-US" dirty="0">
                <a:solidFill>
                  <a:schemeClr val="tx1"/>
                </a:solidFill>
              </a:rPr>
              <a:t>As </a:t>
            </a:r>
            <a:r>
              <a:rPr lang="en-US" i="1" dirty="0">
                <a:solidFill>
                  <a:schemeClr val="tx1"/>
                </a:solidFill>
              </a:rPr>
              <a:t>x </a:t>
            </a:r>
            <a:r>
              <a:rPr lang="en-US" dirty="0">
                <a:solidFill>
                  <a:schemeClr val="tx1"/>
                </a:solidFill>
              </a:rPr>
              <a:t>→ </a:t>
            </a:r>
            <a:r>
              <a:rPr lang="en-US" dirty="0" smtClean="0">
                <a:solidFill>
                  <a:schemeClr val="tx1"/>
                </a:solidFill>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a:t>
            </a:r>
            <a:r>
              <a:rPr lang="en-US" dirty="0" smtClean="0">
                <a:solidFill>
                  <a:schemeClr val="tx1"/>
                </a:solidFill>
              </a:rPr>
              <a:t>0</a:t>
            </a:r>
            <a:r>
              <a:rPr lang="en-US" dirty="0">
                <a:solidFill>
                  <a:schemeClr val="tx1"/>
                </a:solidFill>
              </a:rPr>
              <a:t>. </a:t>
            </a:r>
          </a:p>
          <a:p>
            <a:pPr lvl="2" algn="l">
              <a:lnSpc>
                <a:spcPct val="110000"/>
              </a:lnSpc>
            </a:pPr>
            <a:r>
              <a:rPr lang="en-US" dirty="0">
                <a:solidFill>
                  <a:schemeClr val="tx1"/>
                </a:solidFill>
              </a:rPr>
              <a:t>As </a:t>
            </a:r>
            <a:r>
              <a:rPr lang="en-US" i="1" dirty="0">
                <a:solidFill>
                  <a:schemeClr val="tx1"/>
                </a:solidFill>
              </a:rPr>
              <a:t>x </a:t>
            </a:r>
            <a:r>
              <a:rPr lang="en-US" dirty="0">
                <a:solidFill>
                  <a:schemeClr val="tx1"/>
                </a:solidFill>
              </a:rPr>
              <a:t>→ </a:t>
            </a:r>
            <a:r>
              <a:rPr lang="en-US" dirty="0" smtClean="0">
                <a:solidFill>
                  <a:schemeClr val="tx1"/>
                </a:solidFill>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19</a:t>
            </a:fld>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Arial"/>
                <a:ea typeface="Arial"/>
                <a:cs typeface="Arial"/>
                <a:sym typeface="Zapf Dingbats" charset="0"/>
              </a:rPr>
              <a:t>✔</a:t>
            </a:r>
            <a:endParaRPr lang="en-US" sz="9600" dirty="0">
              <a:solidFill>
                <a:srgbClr val="000090"/>
              </a:solidFill>
              <a:latin typeface="Arial"/>
              <a:ea typeface="Arial"/>
              <a:cs typeface="Arial"/>
            </a:endParaRPr>
          </a:p>
        </p:txBody>
      </p:sp>
      <p:sp>
        <p:nvSpPr>
          <p:cNvPr id="7"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Object 5"/>
          <p:cNvGraphicFramePr>
            <a:graphicFrameLocks noChangeAspect="1"/>
          </p:cNvGraphicFramePr>
          <p:nvPr>
            <p:extLst>
              <p:ext uri="{D42A27DB-BD31-4B8C-83A1-F6EECF244321}">
                <p14:modId xmlns:p14="http://schemas.microsoft.com/office/powerpoint/2010/main" val="3831317278"/>
              </p:ext>
            </p:extLst>
          </p:nvPr>
        </p:nvGraphicFramePr>
        <p:xfrm>
          <a:off x="4025590" y="1149274"/>
          <a:ext cx="1816100" cy="1028700"/>
        </p:xfrm>
        <a:graphic>
          <a:graphicData uri="http://schemas.openxmlformats.org/presentationml/2006/ole">
            <mc:AlternateContent xmlns:mc="http://schemas.openxmlformats.org/markup-compatibility/2006">
              <mc:Choice xmlns:v="urn:schemas-microsoft-com:vml" Requires="v">
                <p:oleObj spid="_x0000_s85044" name="Equation" r:id="rId3" imgW="1816100" imgH="1028700" progId="Equation.DSMT4">
                  <p:embed/>
                </p:oleObj>
              </mc:Choice>
              <mc:Fallback>
                <p:oleObj name="Equation" r:id="rId3" imgW="1816100" imgH="1028700" progId="Equation.DSMT4">
                  <p:embed/>
                  <p:pic>
                    <p:nvPicPr>
                      <p:cNvPr id="0" name=""/>
                      <p:cNvPicPr/>
                      <p:nvPr/>
                    </p:nvPicPr>
                    <p:blipFill>
                      <a:blip r:embed="rId4"/>
                      <a:stretch>
                        <a:fillRect/>
                      </a:stretch>
                    </p:blipFill>
                    <p:spPr>
                      <a:xfrm>
                        <a:off x="4025590" y="1149274"/>
                        <a:ext cx="1816100" cy="1028700"/>
                      </a:xfrm>
                      <a:prstGeom prst="rect">
                        <a:avLst/>
                      </a:prstGeom>
                    </p:spPr>
                  </p:pic>
                </p:oleObj>
              </mc:Fallback>
            </mc:AlternateContent>
          </a:graphicData>
        </a:graphic>
      </p:graphicFrame>
    </p:spTree>
    <p:extLst>
      <p:ext uri="{BB962C8B-B14F-4D97-AF65-F5344CB8AC3E}">
        <p14:creationId xmlns:p14="http://schemas.microsoft.com/office/powerpoint/2010/main" val="15022505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983306" cy="5139521"/>
          </a:xfrm>
        </p:spPr>
        <p:txBody>
          <a:bodyPr rtlCol="0">
            <a:noAutofit/>
          </a:bodyPr>
          <a:lstStyle/>
          <a:p>
            <a:pPr eaLnBrk="1" fontAlgn="auto" hangingPunct="1">
              <a:spcAft>
                <a:spcPts val="0"/>
              </a:spcAft>
              <a:buFont typeface="Arial"/>
              <a:buNone/>
              <a:defRPr/>
            </a:pPr>
            <a:r>
              <a:rPr lang="en-US" sz="2800" b="1" dirty="0" smtClean="0">
                <a:ea typeface="+mn-ea"/>
              </a:rPr>
              <a:t>Key Concepts</a:t>
            </a:r>
            <a:endParaRPr lang="en-US" sz="2000" b="1" dirty="0" smtClean="0">
              <a:ea typeface="+mn-ea"/>
            </a:endParaRPr>
          </a:p>
          <a:p>
            <a:pPr marL="342900" indent="-342900">
              <a:buFont typeface="Arial"/>
              <a:buChar char="•"/>
            </a:pPr>
            <a:r>
              <a:rPr lang="en-US" dirty="0" smtClean="0"/>
              <a:t>Linear </a:t>
            </a:r>
            <a:r>
              <a:rPr lang="en-US" dirty="0"/>
              <a:t>functions do not change direction and extend in both directions infinitely</a:t>
            </a:r>
            <a:r>
              <a:rPr lang="en-US" dirty="0" smtClean="0"/>
              <a:t>.</a:t>
            </a:r>
            <a:endParaRPr lang="en-US" dirty="0"/>
          </a:p>
          <a:p>
            <a:pPr marL="342900" indent="-342900">
              <a:buFont typeface="Arial"/>
              <a:buChar char="•"/>
            </a:pPr>
            <a:r>
              <a:rPr lang="en-US" dirty="0"/>
              <a:t>The rate of change of linear functions remains constant across all intervals. </a:t>
            </a:r>
          </a:p>
          <a:p>
            <a:pPr marL="342900" indent="-342900">
              <a:buFont typeface="Arial"/>
              <a:buChar char="•"/>
            </a:pPr>
            <a:r>
              <a:rPr lang="en-US" dirty="0"/>
              <a:t>Quadratic functions form a parabola (u-shaped graph) where both ends extend infinitely in the same direction</a:t>
            </a:r>
            <a:r>
              <a:rPr lang="en-US" dirty="0" smtClean="0"/>
              <a:t>.</a:t>
            </a:r>
            <a:endParaRPr lang="en-US" dirty="0"/>
          </a:p>
          <a:p>
            <a:pPr marL="342900" indent="-342900">
              <a:buFont typeface="Arial"/>
              <a:buChar char="•"/>
            </a:pPr>
            <a:r>
              <a:rPr lang="en-US" dirty="0"/>
              <a:t>Because quadratic graphs change directions, their rate of change is positive on one side and negative on the other. </a:t>
            </a:r>
          </a:p>
          <a:p>
            <a:pPr marL="342900" indent="-342900">
              <a:buFont typeface="Arial"/>
              <a:buChar char="•"/>
            </a:pPr>
            <a:r>
              <a:rPr lang="en-US" dirty="0"/>
              <a:t>Exponential functions increase or decrease rapidly, but they do not change direction</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F6270E78-E23D-7748-ACDE-2A48DE59FD1C}" type="slidenum">
              <a:rPr lang="en-US" smtClean="0"/>
              <a:pPr>
                <a:defRPr/>
              </a:pPr>
              <a:t>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5523680"/>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431" name="Equation" r:id="rId3" imgW="190500" imgH="330200" progId="Equation.DSMT4">
                  <p:embed/>
                </p:oleObj>
              </mc:Choice>
              <mc:Fallback>
                <p:oleObj name="Equation" r:id="rId3"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54718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432" name="Equation" r:id="rId5" imgW="190500" imgH="330200" progId="Equation.DSMT4">
                  <p:embed/>
                </p:oleObj>
              </mc:Choice>
              <mc:Fallback>
                <p:oleObj name="Equation" r:id="rId5"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014995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433" name="Equation" r:id="rId6" imgW="190500" imgH="330200" progId="Equation.DSMT4">
                  <p:embed/>
                </p:oleObj>
              </mc:Choice>
              <mc:Fallback>
                <p:oleObj name="Equation" r:id="rId6"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032864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434" name="Equation" r:id="rId7" imgW="190500" imgH="330200" progId="Equation.DSMT4">
                  <p:embed/>
                </p:oleObj>
              </mc:Choice>
              <mc:Fallback>
                <p:oleObj name="Equation" r:id="rId7"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93210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435" name="Equation" r:id="rId8" imgW="190500" imgH="330200" progId="Equation.DSMT4">
                  <p:embed/>
                </p:oleObj>
              </mc:Choice>
              <mc:Fallback>
                <p:oleObj name="Equation" r:id="rId8"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757296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436" name="Equation" r:id="rId9" imgW="190500" imgH="330200" progId="Equation.DSMT4">
                  <p:embed/>
                </p:oleObj>
              </mc:Choice>
              <mc:Fallback>
                <p:oleObj name="Equation" r:id="rId9"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634681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437" name="Equation" r:id="rId10" imgW="190500" imgH="330200" progId="Equation.DSMT4">
                  <p:embed/>
                </p:oleObj>
              </mc:Choice>
              <mc:Fallback>
                <p:oleObj name="Equation" r:id="rId10"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sp>
        <p:nvSpPr>
          <p:cNvPr id="1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smtClean="0">
                <a:solidFill>
                  <a:srgbClr val="000090"/>
                </a:solidFill>
              </a:rPr>
              <a:t>Example 1, </a:t>
            </a:r>
            <a:r>
              <a:rPr lang="en-US" sz="2800" b="1" i="1" dirty="0" smtClean="0">
                <a:solidFill>
                  <a:srgbClr val="000090"/>
                </a:solidFill>
              </a:rPr>
              <a:t>continued</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20</a:t>
            </a:fld>
            <a:endParaRPr lang="en-US" dirty="0"/>
          </a:p>
        </p:txBody>
      </p:sp>
      <p:pic>
        <p:nvPicPr>
          <p:cNvPr id="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12196989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1"/>
          <p:cNvSpPr txBox="1">
            <a:spLocks/>
          </p:cNvSpPr>
          <p:nvPr/>
        </p:nvSpPr>
        <p:spPr bwMode="auto">
          <a:xfrm>
            <a:off x="641349" y="559043"/>
            <a:ext cx="8018841" cy="53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lang="en-US" sz="2800" b="1" dirty="0"/>
              <a:t>Guided Practice</a:t>
            </a:r>
          </a:p>
          <a:p>
            <a:pPr eaLnBrk="1" hangingPunct="1"/>
            <a:r>
              <a:rPr lang="en-US" sz="2800" b="1" dirty="0">
                <a:solidFill>
                  <a:srgbClr val="000090"/>
                </a:solidFill>
              </a:rPr>
              <a:t>Example </a:t>
            </a:r>
            <a:r>
              <a:rPr lang="en-US" sz="2800" b="1" dirty="0" smtClean="0">
                <a:solidFill>
                  <a:srgbClr val="000090"/>
                </a:solidFill>
              </a:rPr>
              <a:t>3</a:t>
            </a:r>
          </a:p>
          <a:p>
            <a:pPr eaLnBrk="1" hangingPunct="1">
              <a:lnSpc>
                <a:spcPct val="110000"/>
              </a:lnSpc>
            </a:pPr>
            <a:r>
              <a:rPr lang="en-US" sz="2050" dirty="0"/>
              <a:t>Two minor-league baseball teams built new stadiums in the same state. It has been 10 years since the stadiums opened, and team owners have tracked annual game attendance each year. Attendance at Freedom Field can be modeled by the </a:t>
            </a:r>
            <a:r>
              <a:rPr lang="en-US" sz="2050" dirty="0" smtClean="0"/>
              <a:t>function</a:t>
            </a:r>
            <a:br>
              <a:rPr lang="en-US" sz="2050" dirty="0" smtClean="0"/>
            </a:br>
            <a:r>
              <a:rPr lang="en-US" sz="2050" i="1" dirty="0" smtClean="0"/>
              <a:t>f</a:t>
            </a:r>
            <a:r>
              <a:rPr lang="en-US" sz="2050" dirty="0"/>
              <a:t>(</a:t>
            </a:r>
            <a:r>
              <a:rPr lang="en-US" sz="2050" i="1" dirty="0"/>
              <a:t>x</a:t>
            </a:r>
            <a:r>
              <a:rPr lang="en-US" sz="2050" dirty="0"/>
              <a:t>) = 1.7</a:t>
            </a:r>
            <a:r>
              <a:rPr lang="en-US" sz="2050" i="1" baseline="30000" dirty="0"/>
              <a:t>x</a:t>
            </a:r>
            <a:r>
              <a:rPr lang="en-US" sz="2050" dirty="0"/>
              <a:t> − 1 and attendance at American Stadium can be modeled by the function </a:t>
            </a:r>
            <a:r>
              <a:rPr lang="en-US" sz="2050" i="1" dirty="0"/>
              <a:t>g</a:t>
            </a:r>
            <a:r>
              <a:rPr lang="en-US" sz="2050" dirty="0"/>
              <a:t>(</a:t>
            </a:r>
            <a:r>
              <a:rPr lang="en-US" sz="2050" i="1" dirty="0"/>
              <a:t>x</a:t>
            </a:r>
            <a:r>
              <a:rPr lang="en-US" sz="2050" dirty="0"/>
              <a:t>) = 2</a:t>
            </a:r>
            <a:r>
              <a:rPr lang="en-US" sz="2050" i="1" dirty="0"/>
              <a:t>x</a:t>
            </a:r>
            <a:r>
              <a:rPr lang="en-US" sz="2050" baseline="30000" dirty="0"/>
              <a:t>2 </a:t>
            </a:r>
            <a:r>
              <a:rPr lang="en-US" sz="2050" dirty="0"/>
              <a:t>− </a:t>
            </a:r>
            <a:r>
              <a:rPr lang="en-US" sz="2050" i="1" dirty="0"/>
              <a:t>x + </a:t>
            </a:r>
            <a:r>
              <a:rPr lang="en-US" sz="2050" dirty="0"/>
              <a:t>6, where </a:t>
            </a:r>
            <a:r>
              <a:rPr lang="en-US" sz="2050" i="1" dirty="0"/>
              <a:t>x </a:t>
            </a:r>
            <a:r>
              <a:rPr lang="en-US" sz="2050" dirty="0"/>
              <a:t>represents the </a:t>
            </a:r>
            <a:r>
              <a:rPr lang="en-US" sz="2050" dirty="0" smtClean="0"/>
              <a:t>number</a:t>
            </a:r>
            <a:br>
              <a:rPr lang="en-US" sz="2050" dirty="0" smtClean="0"/>
            </a:br>
            <a:r>
              <a:rPr lang="en-US" sz="2050" dirty="0" smtClean="0"/>
              <a:t>of </a:t>
            </a:r>
            <a:r>
              <a:rPr lang="en-US" sz="2050" dirty="0"/>
              <a:t>years since the stadiums opened and the functions represent attendance in hundreds. Tables and graphs for both fields are </a:t>
            </a:r>
            <a:r>
              <a:rPr lang="en-US" sz="2050" dirty="0" smtClean="0"/>
              <a:t>shown on the next slide. </a:t>
            </a:r>
            <a:r>
              <a:rPr lang="en-US" sz="2050" dirty="0"/>
              <a:t>In which years did Freedom Field have greater attendance? In which years did American Stadium have greater attendance? </a:t>
            </a:r>
            <a:r>
              <a:rPr lang="en-US" sz="2050" dirty="0" smtClean="0"/>
              <a:t>If the </a:t>
            </a:r>
            <a:r>
              <a:rPr lang="en-US" sz="2050" dirty="0"/>
              <a:t>trend continues, will attendance at American Stadium ever pass attendance at Freedom Field </a:t>
            </a:r>
            <a:r>
              <a:rPr lang="en-US" sz="2050" dirty="0" smtClean="0"/>
              <a:t>again</a:t>
            </a:r>
            <a:r>
              <a:rPr lang="en-US" sz="2050" dirty="0"/>
              <a:t>?</a:t>
            </a:r>
            <a:endParaRPr lang="en-US" sz="2050" spc="-20"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21</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2020318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defRPr/>
            </a:pPr>
            <a:r>
              <a:rPr lang="en-US" sz="2800" b="1" dirty="0" smtClean="0"/>
              <a:t>Guided Practice: </a:t>
            </a:r>
            <a:r>
              <a:rPr lang="en-US" sz="2800" b="1" dirty="0" smtClean="0">
                <a:solidFill>
                  <a:srgbClr val="000090"/>
                </a:solidFill>
              </a:rPr>
              <a:t>Example 3, </a:t>
            </a:r>
            <a:r>
              <a:rPr lang="en-US" sz="2800" b="1" i="1" dirty="0" smtClean="0">
                <a:solidFill>
                  <a:srgbClr val="000090"/>
                </a:solidFill>
              </a:rPr>
              <a:t>continued</a:t>
            </a:r>
            <a:endParaRPr lang="en-US" sz="2800" b="1" i="1" dirty="0">
              <a:solidFill>
                <a:srgbClr val="00009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22</a:t>
            </a:fld>
            <a:endParaRPr lang="en-US" dirty="0"/>
          </a:p>
        </p:txBody>
      </p:sp>
      <p:sp>
        <p:nvSpPr>
          <p:cNvPr id="10"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15" name="Table 14"/>
          <p:cNvGraphicFramePr>
            <a:graphicFrameLocks noGrp="1"/>
          </p:cNvGraphicFramePr>
          <p:nvPr>
            <p:extLst>
              <p:ext uri="{D42A27DB-BD31-4B8C-83A1-F6EECF244321}">
                <p14:modId xmlns:p14="http://schemas.microsoft.com/office/powerpoint/2010/main" val="2807665110"/>
              </p:ext>
            </p:extLst>
          </p:nvPr>
        </p:nvGraphicFramePr>
        <p:xfrm>
          <a:off x="589135" y="1399593"/>
          <a:ext cx="2745619" cy="3834606"/>
        </p:xfrm>
        <a:graphic>
          <a:graphicData uri="http://schemas.openxmlformats.org/drawingml/2006/table">
            <a:tbl>
              <a:tblPr/>
              <a:tblGrid>
                <a:gridCol w="756489"/>
                <a:gridCol w="994565"/>
                <a:gridCol w="994565"/>
              </a:tblGrid>
              <a:tr h="548406">
                <a:tc>
                  <a:txBody>
                    <a:bodyPr/>
                    <a:lstStyle/>
                    <a:p>
                      <a:pPr algn="ctr" fontAlgn="b">
                        <a:lnSpc>
                          <a:spcPct val="100000"/>
                        </a:lnSpc>
                      </a:pPr>
                      <a:r>
                        <a:rPr lang="en-US" sz="1500" b="1" i="0" u="none" strike="noStrike" dirty="0" smtClean="0">
                          <a:solidFill>
                            <a:srgbClr val="000000"/>
                          </a:solidFill>
                          <a:effectLst/>
                          <a:latin typeface="Arial"/>
                        </a:rPr>
                        <a:t>Years</a:t>
                      </a:r>
                    </a:p>
                    <a:p>
                      <a:pPr algn="ctr" fontAlgn="b">
                        <a:lnSpc>
                          <a:spcPct val="100000"/>
                        </a:lnSpc>
                      </a:pPr>
                      <a:r>
                        <a:rPr lang="en-US" sz="800" b="1" i="0" u="none" strike="noStrike" baseline="0" dirty="0" smtClean="0">
                          <a:solidFill>
                            <a:srgbClr val="000000"/>
                          </a:solidFill>
                          <a:effectLst/>
                          <a:latin typeface="Arial"/>
                        </a:rPr>
                        <a:t>  </a:t>
                      </a:r>
                      <a:endParaRPr lang="en-US" sz="800" b="1" i="0" u="none" strike="noStrike" dirty="0" smtClean="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smtClean="0">
                          <a:solidFill>
                            <a:srgbClr val="000000"/>
                          </a:solidFill>
                          <a:effectLst/>
                          <a:latin typeface="Arial"/>
                        </a:rPr>
                        <a:t>Freedom</a:t>
                      </a:r>
                    </a:p>
                    <a:p>
                      <a:pPr algn="ctr" fontAlgn="b"/>
                      <a:r>
                        <a:rPr lang="en-US" sz="1500" b="1" i="0" u="none" strike="noStrike" dirty="0" smtClean="0">
                          <a:solidFill>
                            <a:srgbClr val="000000"/>
                          </a:solidFill>
                          <a:effectLst/>
                          <a:latin typeface="Arial"/>
                        </a:rPr>
                        <a:t>Field</a:t>
                      </a:r>
                      <a:endParaRPr lang="en-US" sz="1500" b="1"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smtClean="0">
                          <a:solidFill>
                            <a:srgbClr val="000000"/>
                          </a:solidFill>
                          <a:effectLst/>
                          <a:latin typeface="Arial"/>
                        </a:rPr>
                        <a:t>American</a:t>
                      </a:r>
                    </a:p>
                    <a:p>
                      <a:pPr algn="ctr" fontAlgn="b"/>
                      <a:r>
                        <a:rPr lang="en-US" sz="1500" b="1" i="0" u="none" strike="noStrike" dirty="0" smtClean="0">
                          <a:solidFill>
                            <a:srgbClr val="000000"/>
                          </a:solidFill>
                          <a:effectLst/>
                          <a:latin typeface="Arial"/>
                        </a:rPr>
                        <a:t>Stadium</a:t>
                      </a:r>
                      <a:endParaRPr lang="en-US" sz="1500" b="1"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28620">
                <a:tc>
                  <a:txBody>
                    <a:bodyPr/>
                    <a:lstStyle/>
                    <a:p>
                      <a:pPr algn="ctr" fontAlgn="b"/>
                      <a:r>
                        <a:rPr lang="en-US" sz="1600" b="0" i="0" u="none" strike="noStrike" dirty="0" smtClean="0">
                          <a:solidFill>
                            <a:srgbClr val="000000"/>
                          </a:solidFill>
                          <a:effectLst/>
                          <a:latin typeface="Arial"/>
                        </a:rPr>
                        <a:t>1</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0.7</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7</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dirty="0" smtClean="0">
                          <a:solidFill>
                            <a:srgbClr val="000000"/>
                          </a:solidFill>
                          <a:effectLst/>
                          <a:latin typeface="Arial"/>
                        </a:rPr>
                        <a:t>2</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1.89</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12</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dirty="0" smtClean="0">
                          <a:solidFill>
                            <a:srgbClr val="000000"/>
                          </a:solidFill>
                          <a:effectLst/>
                          <a:latin typeface="Arial"/>
                        </a:rPr>
                        <a:t>3</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3.961</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21</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smtClean="0">
                          <a:solidFill>
                            <a:srgbClr val="000000"/>
                          </a:solidFill>
                          <a:effectLst/>
                          <a:latin typeface="Arial"/>
                        </a:rPr>
                        <a:t>4</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7.35</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34</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dirty="0" smtClean="0">
                          <a:solidFill>
                            <a:srgbClr val="000000"/>
                          </a:solidFill>
                          <a:effectLst/>
                          <a:latin typeface="Arial"/>
                        </a:rPr>
                        <a:t>5</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13.2</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51</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dirty="0" smtClean="0">
                          <a:solidFill>
                            <a:srgbClr val="000000"/>
                          </a:solidFill>
                          <a:effectLst/>
                          <a:latin typeface="Arial"/>
                        </a:rPr>
                        <a:t>6</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23.14</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72</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smtClean="0">
                          <a:solidFill>
                            <a:srgbClr val="000000"/>
                          </a:solidFill>
                          <a:effectLst/>
                          <a:latin typeface="Arial"/>
                        </a:rPr>
                        <a:t>7</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40.03</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97</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dirty="0" smtClean="0">
                          <a:solidFill>
                            <a:srgbClr val="000000"/>
                          </a:solidFill>
                          <a:effectLst/>
                          <a:latin typeface="Arial"/>
                        </a:rPr>
                        <a:t>8</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68.76</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126</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dirty="0" smtClean="0">
                          <a:solidFill>
                            <a:srgbClr val="000000"/>
                          </a:solidFill>
                          <a:effectLst/>
                          <a:latin typeface="Arial"/>
                        </a:rPr>
                        <a:t>9</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117.59</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159</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620">
                <a:tc>
                  <a:txBody>
                    <a:bodyPr/>
                    <a:lstStyle/>
                    <a:p>
                      <a:pPr algn="ctr" fontAlgn="b"/>
                      <a:r>
                        <a:rPr lang="en-US" sz="1600" b="0" i="0" u="none" strike="noStrike" dirty="0" smtClean="0">
                          <a:solidFill>
                            <a:srgbClr val="000000"/>
                          </a:solidFill>
                          <a:effectLst/>
                          <a:latin typeface="Arial"/>
                        </a:rPr>
                        <a:t>10</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200.6</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Arial"/>
                        </a:rPr>
                        <a:t>196</a:t>
                      </a:r>
                      <a:endParaRPr lang="en-US" sz="1600" b="0"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pSp>
        <p:nvGrpSpPr>
          <p:cNvPr id="7" name="Group 6"/>
          <p:cNvGrpSpPr/>
          <p:nvPr/>
        </p:nvGrpSpPr>
        <p:grpSpPr>
          <a:xfrm>
            <a:off x="3485891" y="1399593"/>
            <a:ext cx="5210661" cy="3834606"/>
            <a:chOff x="3485891" y="1399593"/>
            <a:chExt cx="5210661" cy="3834606"/>
          </a:xfrm>
        </p:grpSpPr>
        <p:sp>
          <p:nvSpPr>
            <p:cNvPr id="6" name="Rectangle 5"/>
            <p:cNvSpPr/>
            <p:nvPr/>
          </p:nvSpPr>
          <p:spPr>
            <a:xfrm>
              <a:off x="4139125" y="1587364"/>
              <a:ext cx="4392099" cy="3127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485891" y="1399593"/>
              <a:ext cx="5210661" cy="3834606"/>
            </a:xfrm>
            <a:prstGeom prst="rect">
              <a:avLst/>
            </a:prstGeom>
          </p:spPr>
        </p:pic>
      </p:grpSp>
    </p:spTree>
    <p:extLst>
      <p:ext uri="{BB962C8B-B14F-4D97-AF65-F5344CB8AC3E}">
        <p14:creationId xmlns:p14="http://schemas.microsoft.com/office/powerpoint/2010/main" val="26179948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defRPr/>
            </a:pPr>
            <a:r>
              <a:rPr lang="en-US" sz="2800" b="1" dirty="0" smtClean="0"/>
              <a:t>Guided Practice: </a:t>
            </a:r>
            <a:r>
              <a:rPr lang="en-US" sz="2800" b="1" dirty="0" smtClean="0">
                <a:solidFill>
                  <a:srgbClr val="000090"/>
                </a:solidFill>
              </a:rPr>
              <a:t>Example 3, </a:t>
            </a:r>
            <a:r>
              <a:rPr lang="en-US" sz="2800" b="1" i="1" dirty="0">
                <a:solidFill>
                  <a:srgbClr val="000090"/>
                </a:solidFill>
              </a:rPr>
              <a:t>continued</a:t>
            </a:r>
          </a:p>
          <a:p>
            <a:pPr marL="514350" indent="-557784">
              <a:spcAft>
                <a:spcPts val="600"/>
              </a:spcAft>
              <a:buFont typeface="+mj-lt"/>
              <a:buAutoNum type="arabicPeriod"/>
            </a:pPr>
            <a:r>
              <a:rPr lang="en-US" sz="2800" b="1" dirty="0">
                <a:solidFill>
                  <a:srgbClr val="660066"/>
                </a:solidFill>
              </a:rPr>
              <a:t>Use the table and graph to determine when American Stadium had higher </a:t>
            </a:r>
            <a:r>
              <a:rPr lang="en-US" sz="2800" b="1" dirty="0" smtClean="0">
                <a:solidFill>
                  <a:srgbClr val="660066"/>
                </a:solidFill>
              </a:rPr>
              <a:t>attendance.</a:t>
            </a:r>
          </a:p>
          <a:p>
            <a:pPr marL="512064" lvl="1" algn="l"/>
            <a:r>
              <a:rPr lang="en-US" dirty="0">
                <a:solidFill>
                  <a:schemeClr val="tx1"/>
                </a:solidFill>
              </a:rPr>
              <a:t>Looking at the table, the attendance values for American Stadium were higher in years 1–9. This can also be seen on the graph. The function for American Stadium is higher than Freedom Field for the </a:t>
            </a:r>
            <a:r>
              <a:rPr lang="en-US" dirty="0" smtClean="0">
                <a:solidFill>
                  <a:schemeClr val="tx1"/>
                </a:solidFill>
              </a:rPr>
              <a:t>first</a:t>
            </a:r>
            <a:br>
              <a:rPr lang="en-US" dirty="0" smtClean="0">
                <a:solidFill>
                  <a:schemeClr val="tx1"/>
                </a:solidFill>
              </a:rPr>
            </a:br>
            <a:r>
              <a:rPr lang="en-US" dirty="0" smtClean="0">
                <a:solidFill>
                  <a:schemeClr val="tx1"/>
                </a:solidFill>
              </a:rPr>
              <a:t>9 </a:t>
            </a:r>
            <a:r>
              <a:rPr lang="en-US" dirty="0">
                <a:solidFill>
                  <a:schemeClr val="tx1"/>
                </a:solidFill>
              </a:rPr>
              <a:t>years.	</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23</a:t>
            </a:fld>
            <a:endParaRPr lang="en-US" dirty="0"/>
          </a:p>
        </p:txBody>
      </p:sp>
      <p:sp>
        <p:nvSpPr>
          <p:cNvPr id="10"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40655940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1"/>
            <a:ext cx="7977220" cy="5138738"/>
          </a:xfrm>
        </p:spPr>
        <p:txBody>
          <a:bodyPr>
            <a:normAutofit/>
          </a:bodyPr>
          <a:lstStyle/>
          <a:p>
            <a:pPr eaLnBrk="1" hangingPunct="1">
              <a:defRPr/>
            </a:pPr>
            <a:r>
              <a:rPr lang="en-US" sz="2800" b="1" dirty="0" smtClean="0"/>
              <a:t>Guided Practice: </a:t>
            </a:r>
            <a:r>
              <a:rPr lang="en-US" sz="2800" b="1" dirty="0" smtClean="0">
                <a:solidFill>
                  <a:srgbClr val="000090"/>
                </a:solidFill>
              </a:rPr>
              <a:t>Example 3, </a:t>
            </a:r>
            <a:r>
              <a:rPr lang="en-US" sz="2800" b="1" i="1" dirty="0">
                <a:solidFill>
                  <a:srgbClr val="000090"/>
                </a:solidFill>
              </a:rPr>
              <a:t>continued</a:t>
            </a:r>
          </a:p>
          <a:p>
            <a:pPr marL="514350" indent="-557784">
              <a:spcAft>
                <a:spcPts val="600"/>
              </a:spcAft>
              <a:buFont typeface="+mj-lt"/>
              <a:buAutoNum type="arabicPeriod" startAt="2"/>
            </a:pPr>
            <a:r>
              <a:rPr lang="en-US" sz="2800" b="1" dirty="0">
                <a:solidFill>
                  <a:srgbClr val="660066"/>
                </a:solidFill>
              </a:rPr>
              <a:t>Use the table and graph to determine when Freedom Field had higher attendance</a:t>
            </a:r>
            <a:r>
              <a:rPr lang="en-US" sz="2800" b="1" dirty="0" smtClean="0">
                <a:solidFill>
                  <a:srgbClr val="660066"/>
                </a:solidFill>
              </a:rPr>
              <a:t>. </a:t>
            </a:r>
            <a:r>
              <a:rPr lang="en-US" sz="2800" b="1" dirty="0">
                <a:solidFill>
                  <a:srgbClr val="660066"/>
                </a:solidFill>
              </a:rPr>
              <a:t>	</a:t>
            </a:r>
          </a:p>
          <a:p>
            <a:pPr marL="512064" lvl="1" algn="l"/>
            <a:r>
              <a:rPr lang="en-US" dirty="0">
                <a:solidFill>
                  <a:schemeClr val="tx1"/>
                </a:solidFill>
              </a:rPr>
              <a:t>Looking at the table, the attendance values for Freedom Field were higher starting 10 years after opening. This can also be seen on the graph. The function for Freedom Field intersects the function for American Stadium at approximately 10 years</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24</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31392044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defRPr/>
            </a:pPr>
            <a:r>
              <a:rPr lang="en-US" sz="2800" b="1" dirty="0" smtClean="0"/>
              <a:t>Guided Practice: </a:t>
            </a:r>
            <a:r>
              <a:rPr lang="en-US" sz="2800" b="1" dirty="0" smtClean="0">
                <a:solidFill>
                  <a:srgbClr val="000090"/>
                </a:solidFill>
              </a:rPr>
              <a:t>Example 3, </a:t>
            </a:r>
            <a:r>
              <a:rPr lang="en-US" sz="2800" b="1" i="1" dirty="0">
                <a:solidFill>
                  <a:srgbClr val="000090"/>
                </a:solidFill>
              </a:rPr>
              <a:t>continued</a:t>
            </a:r>
          </a:p>
          <a:p>
            <a:pPr marL="514350" indent="-557784">
              <a:spcAft>
                <a:spcPts val="600"/>
              </a:spcAft>
              <a:buFont typeface="+mj-lt"/>
              <a:buAutoNum type="arabicPeriod" startAt="3"/>
            </a:pPr>
            <a:r>
              <a:rPr lang="en-US" sz="2800" b="1" dirty="0">
                <a:solidFill>
                  <a:srgbClr val="660066"/>
                </a:solidFill>
              </a:rPr>
              <a:t>Determine the end behavior of each function</a:t>
            </a:r>
            <a:r>
              <a:rPr lang="en-US" sz="2800" b="1" dirty="0" smtClean="0">
                <a:solidFill>
                  <a:srgbClr val="660066"/>
                </a:solidFill>
              </a:rPr>
              <a:t>.</a:t>
            </a:r>
            <a:endParaRPr lang="en-US" sz="2800" b="1" dirty="0">
              <a:solidFill>
                <a:srgbClr val="660066"/>
              </a:solidFill>
            </a:endParaRPr>
          </a:p>
          <a:p>
            <a:pPr marL="512064" lvl="1" algn="l">
              <a:spcAft>
                <a:spcPts val="600"/>
              </a:spcAft>
            </a:pPr>
            <a:r>
              <a:rPr lang="en-US" dirty="0">
                <a:solidFill>
                  <a:schemeClr val="tx1"/>
                </a:solidFill>
              </a:rPr>
              <a:t>Freedom Field is modeled by an exponential growth function. As the number of years increases, attendance will increase toward infinity</a:t>
            </a:r>
            <a:r>
              <a:rPr lang="en-US" dirty="0" smtClean="0">
                <a:solidFill>
                  <a:schemeClr val="tx1"/>
                </a:solidFill>
              </a:rPr>
              <a:t>.</a:t>
            </a:r>
            <a:endParaRPr lang="en-US" dirty="0">
              <a:solidFill>
                <a:schemeClr val="tx1"/>
              </a:solidFill>
            </a:endParaRPr>
          </a:p>
          <a:p>
            <a:pPr marL="512064" lvl="1" algn="l"/>
            <a:r>
              <a:rPr lang="en-US" dirty="0">
                <a:solidFill>
                  <a:schemeClr val="tx1"/>
                </a:solidFill>
              </a:rPr>
              <a:t>American Stadium is modeled by a positive quadratic function. As the number of years increases, attendance will increase toward infinity. 	</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25</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15350314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49" y="535527"/>
            <a:ext cx="8212365" cy="5369984"/>
          </a:xfrm>
        </p:spPr>
        <p:txBody>
          <a:bodyPr>
            <a:normAutofit/>
          </a:bodyPr>
          <a:lstStyle/>
          <a:p>
            <a:pPr eaLnBrk="1" hangingPunct="1">
              <a:defRPr/>
            </a:pPr>
            <a:r>
              <a:rPr lang="en-US" sz="2800" b="1" dirty="0" smtClean="0"/>
              <a:t>Guided Practice: </a:t>
            </a:r>
            <a:r>
              <a:rPr lang="en-US" sz="2800" b="1" dirty="0" smtClean="0">
                <a:solidFill>
                  <a:srgbClr val="000090"/>
                </a:solidFill>
              </a:rPr>
              <a:t>Example 3, </a:t>
            </a:r>
            <a:r>
              <a:rPr lang="en-US" sz="2800" b="1" i="1" dirty="0">
                <a:solidFill>
                  <a:srgbClr val="000090"/>
                </a:solidFill>
              </a:rPr>
              <a:t>continued</a:t>
            </a:r>
          </a:p>
          <a:p>
            <a:pPr marL="514350" indent="-557784">
              <a:spcAft>
                <a:spcPts val="200"/>
              </a:spcAft>
              <a:buFont typeface="+mj-lt"/>
              <a:buAutoNum type="arabicPeriod" startAt="4"/>
            </a:pPr>
            <a:r>
              <a:rPr lang="en-US" sz="2800" b="1" dirty="0">
                <a:solidFill>
                  <a:srgbClr val="660066"/>
                </a:solidFill>
              </a:rPr>
              <a:t>Compare the rates of change for each field to decide whether attendance at American Stadium will ever pass attendance at Freedom Field again</a:t>
            </a:r>
            <a:r>
              <a:rPr lang="en-US" sz="2800" b="1" dirty="0" smtClean="0">
                <a:solidFill>
                  <a:srgbClr val="660066"/>
                </a:solidFill>
              </a:rPr>
              <a:t>.	</a:t>
            </a:r>
            <a:endParaRPr lang="en-US" sz="2800" b="1" dirty="0">
              <a:solidFill>
                <a:srgbClr val="660066"/>
              </a:solidFill>
            </a:endParaRPr>
          </a:p>
          <a:p>
            <a:pPr marL="512064" lvl="1" algn="l">
              <a:spcAft>
                <a:spcPts val="200"/>
              </a:spcAft>
            </a:pPr>
            <a:r>
              <a:rPr lang="en-US" sz="2250" dirty="0">
                <a:solidFill>
                  <a:schemeClr val="tx1"/>
                </a:solidFill>
              </a:rPr>
              <a:t>From years 7–10, attendance at Freedom Field increased rapidly. The rate of change at American Stadium was a slower, more steady and gradual increase</a:t>
            </a:r>
            <a:r>
              <a:rPr lang="en-US" sz="2250" dirty="0" smtClean="0">
                <a:solidFill>
                  <a:schemeClr val="tx1"/>
                </a:solidFill>
              </a:rPr>
              <a:t>.</a:t>
            </a:r>
          </a:p>
          <a:p>
            <a:pPr marL="512064" lvl="1" algn="l"/>
            <a:r>
              <a:rPr lang="en-US" sz="2250" dirty="0">
                <a:solidFill>
                  <a:schemeClr val="tx1"/>
                </a:solidFill>
              </a:rPr>
              <a:t>Based on this, attendance at American </a:t>
            </a:r>
            <a:r>
              <a:rPr lang="en-US" sz="2250" dirty="0" smtClean="0">
                <a:solidFill>
                  <a:schemeClr val="tx1"/>
                </a:solidFill>
              </a:rPr>
              <a:t>Stadium will never pass </a:t>
            </a:r>
            <a:r>
              <a:rPr lang="en-US" sz="2250" dirty="0">
                <a:solidFill>
                  <a:schemeClr val="tx1"/>
                </a:solidFill>
              </a:rPr>
              <a:t>attendance at Freedom </a:t>
            </a:r>
            <a:r>
              <a:rPr lang="en-US" sz="2250" dirty="0" smtClean="0">
                <a:solidFill>
                  <a:schemeClr val="tx1"/>
                </a:solidFill>
              </a:rPr>
              <a:t>Field again because </a:t>
            </a:r>
            <a:r>
              <a:rPr lang="en-US" sz="2250" dirty="0">
                <a:solidFill>
                  <a:schemeClr val="tx1"/>
                </a:solidFill>
              </a:rPr>
              <a:t>attendance at Freedom </a:t>
            </a:r>
            <a:r>
              <a:rPr lang="en-US" sz="2250" dirty="0" smtClean="0">
                <a:solidFill>
                  <a:schemeClr val="tx1"/>
                </a:solidFill>
              </a:rPr>
              <a:t>Field is already growing </a:t>
            </a:r>
            <a:r>
              <a:rPr lang="en-US" sz="2250" dirty="0">
                <a:solidFill>
                  <a:schemeClr val="tx1"/>
                </a:solidFill>
              </a:rPr>
              <a:t>at a much faster rate </a:t>
            </a:r>
            <a:r>
              <a:rPr lang="en-US" sz="2250" dirty="0" smtClean="0">
                <a:solidFill>
                  <a:schemeClr val="tx1"/>
                </a:solidFill>
              </a:rPr>
              <a:t>than attendance</a:t>
            </a:r>
            <a:r>
              <a:rPr lang="en-US" sz="2250" dirty="0">
                <a:solidFill>
                  <a:schemeClr val="tx1"/>
                </a:solidFill>
              </a:rPr>
              <a:t> </a:t>
            </a:r>
            <a:r>
              <a:rPr lang="en-US" sz="2250" dirty="0" smtClean="0">
                <a:solidFill>
                  <a:schemeClr val="tx1"/>
                </a:solidFill>
              </a:rPr>
              <a:t>at American </a:t>
            </a:r>
            <a:r>
              <a:rPr lang="en-US" sz="2250" dirty="0">
                <a:solidFill>
                  <a:schemeClr val="tx1"/>
                </a:solidFill>
              </a:rPr>
              <a:t>Stadium</a:t>
            </a:r>
            <a:r>
              <a:rPr lang="en-US" sz="2250" dirty="0" smtClean="0">
                <a:solidFill>
                  <a:schemeClr val="tx1"/>
                </a:solidFill>
              </a:rPr>
              <a:t>.</a:t>
            </a:r>
            <a:endParaRPr lang="en-US" sz="2250"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26</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Arial"/>
                <a:ea typeface="Arial"/>
                <a:cs typeface="Arial"/>
                <a:sym typeface="Zapf Dingbats" charset="0"/>
              </a:rPr>
              <a:t>✔</a:t>
            </a:r>
            <a:endParaRPr lang="en-US" sz="9600" dirty="0">
              <a:solidFill>
                <a:srgbClr val="000090"/>
              </a:solidFill>
              <a:latin typeface="Arial"/>
              <a:ea typeface="Arial"/>
              <a:cs typeface="Arial"/>
            </a:endParaRPr>
          </a:p>
        </p:txBody>
      </p:sp>
    </p:spTree>
    <p:extLst>
      <p:ext uri="{BB962C8B-B14F-4D97-AF65-F5344CB8AC3E}">
        <p14:creationId xmlns:p14="http://schemas.microsoft.com/office/powerpoint/2010/main" val="22657435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smtClean="0">
                <a:solidFill>
                  <a:srgbClr val="000090"/>
                </a:solidFill>
              </a:rPr>
              <a:t>Example 3, </a:t>
            </a:r>
            <a:r>
              <a:rPr lang="en-US" sz="2800" b="1" i="1" dirty="0" smtClean="0">
                <a:solidFill>
                  <a:srgbClr val="000090"/>
                </a:solidFill>
              </a:rPr>
              <a:t>continued</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27</a:t>
            </a:fld>
            <a:endParaRPr lang="en-US" dirty="0"/>
          </a:p>
        </p:txBody>
      </p:sp>
      <p:pic>
        <p:nvPicPr>
          <p:cNvPr id="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36471739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3</a:t>
            </a:fld>
            <a:endParaRPr lang="en-US" dirty="0"/>
          </a:p>
        </p:txBody>
      </p:sp>
      <p:sp>
        <p:nvSpPr>
          <p:cNvPr id="5" name="Subtitle 1"/>
          <p:cNvSpPr txBox="1">
            <a:spLocks/>
          </p:cNvSpPr>
          <p:nvPr/>
        </p:nvSpPr>
        <p:spPr bwMode="auto">
          <a:xfrm>
            <a:off x="640600" y="640567"/>
            <a:ext cx="7855776" cy="51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a:p>
            <a:pPr marL="342900" indent="-342900">
              <a:buFont typeface="Arial"/>
              <a:buChar char="•"/>
            </a:pPr>
            <a:r>
              <a:rPr lang="en-US" dirty="0" smtClean="0"/>
              <a:t>The </a:t>
            </a:r>
            <a:r>
              <a:rPr lang="en-US" dirty="0"/>
              <a:t>rate of change of exponential functions is not constant across all intervals, but increases or decreases by a constant multiple. </a:t>
            </a:r>
          </a:p>
          <a:p>
            <a:pPr marL="342900" indent="-342900">
              <a:buFont typeface="Arial"/>
              <a:buChar char="•"/>
            </a:pPr>
            <a:r>
              <a:rPr lang="en-US" dirty="0"/>
              <a:t>Exponential functions that increase are known as </a:t>
            </a:r>
            <a:r>
              <a:rPr lang="en-US" b="1" dirty="0"/>
              <a:t>exponential growth</a:t>
            </a:r>
            <a:r>
              <a:rPr lang="en-US" dirty="0"/>
              <a:t>. Those that decrease are known as </a:t>
            </a:r>
            <a:r>
              <a:rPr lang="en-US" b="1" dirty="0"/>
              <a:t>exponential decay</a:t>
            </a:r>
            <a:r>
              <a:rPr lang="en-US" dirty="0"/>
              <a:t>. </a:t>
            </a:r>
          </a:p>
          <a:p>
            <a:pPr marL="342900" indent="-342900">
              <a:buFont typeface="Arial"/>
              <a:buChar char="•"/>
            </a:pPr>
            <a:r>
              <a:rPr lang="en-US" dirty="0"/>
              <a:t>Exponential functions will begin to level off on one side of the graph, while quadratic functions will continue either increasing or decreasing on both sides of the graph</a:t>
            </a:r>
            <a:r>
              <a:rPr lang="en-US" dirty="0" smtClean="0"/>
              <a:t>.</a:t>
            </a:r>
            <a:endParaRPr lang="en-US" dirty="0"/>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22814459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4</a:t>
            </a:fld>
            <a:endParaRPr lang="en-US" dirty="0"/>
          </a:p>
        </p:txBody>
      </p:sp>
      <p:sp>
        <p:nvSpPr>
          <p:cNvPr id="5" name="Subtitle 1"/>
          <p:cNvSpPr txBox="1">
            <a:spLocks/>
          </p:cNvSpPr>
          <p:nvPr/>
        </p:nvSpPr>
        <p:spPr bwMode="auto">
          <a:xfrm>
            <a:off x="640600" y="640567"/>
            <a:ext cx="7855776" cy="51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a:p>
            <a:pPr marL="342900" indent="-342900">
              <a:buFont typeface="Arial"/>
              <a:buChar char="•"/>
            </a:pPr>
            <a:r>
              <a:rPr lang="en-US" dirty="0" smtClean="0"/>
              <a:t>Because </a:t>
            </a:r>
            <a:r>
              <a:rPr lang="en-US" dirty="0"/>
              <a:t>the rate of change of exponential functions increases so rapidly, an exponentially increasing function will always eventually exceed a </a:t>
            </a:r>
            <a:r>
              <a:rPr lang="en-US" dirty="0" err="1"/>
              <a:t>quadratically</a:t>
            </a:r>
            <a:r>
              <a:rPr lang="en-US" dirty="0"/>
              <a:t> increasing function</a:t>
            </a:r>
            <a:r>
              <a:rPr lang="en-US" dirty="0" smtClean="0"/>
              <a:t>.</a:t>
            </a:r>
          </a:p>
          <a:p>
            <a:pPr marL="342900" indent="-342900">
              <a:buFont typeface="Arial"/>
              <a:buChar char="•"/>
            </a:pPr>
            <a:r>
              <a:rPr lang="en-US" dirty="0" smtClean="0"/>
              <a:t>The </a:t>
            </a:r>
            <a:r>
              <a:rPr lang="en-US" b="1" dirty="0"/>
              <a:t>end behavior </a:t>
            </a:r>
            <a:r>
              <a:rPr lang="en-US" dirty="0"/>
              <a:t>of a function is the behavior of the graph as </a:t>
            </a:r>
            <a:r>
              <a:rPr lang="en-US" i="1" dirty="0"/>
              <a:t>x </a:t>
            </a:r>
            <a:r>
              <a:rPr lang="en-US" dirty="0"/>
              <a:t>approaches positive or negative infinity</a:t>
            </a:r>
            <a:r>
              <a:rPr lang="en-US" dirty="0" smtClean="0"/>
              <a:t>.</a:t>
            </a:r>
          </a:p>
          <a:p>
            <a:pPr marL="342900" indent="-342900">
              <a:buFont typeface="Arial"/>
              <a:buChar char="•"/>
            </a:pPr>
            <a:r>
              <a:rPr lang="en-US" dirty="0"/>
              <a:t>The → symbol stands for “approaches.</a:t>
            </a:r>
            <a:r>
              <a:rPr lang="en-US" dirty="0" smtClean="0"/>
              <a:t>”</a:t>
            </a:r>
            <a:endParaRPr lang="en-US" dirty="0"/>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spTree>
    <p:extLst>
      <p:ext uri="{BB962C8B-B14F-4D97-AF65-F5344CB8AC3E}">
        <p14:creationId xmlns:p14="http://schemas.microsoft.com/office/powerpoint/2010/main" val="12475529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5</a:t>
            </a:fld>
            <a:endParaRPr lang="en-US" dirty="0"/>
          </a:p>
        </p:txBody>
      </p:sp>
      <p:sp>
        <p:nvSpPr>
          <p:cNvPr id="5" name="Subtitle 1"/>
          <p:cNvSpPr txBox="1">
            <a:spLocks/>
          </p:cNvSpPr>
          <p:nvPr/>
        </p:nvSpPr>
        <p:spPr bwMode="auto">
          <a:xfrm>
            <a:off x="640600" y="466239"/>
            <a:ext cx="7855776" cy="51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2875554166"/>
              </p:ext>
            </p:extLst>
          </p:nvPr>
        </p:nvGraphicFramePr>
        <p:xfrm>
          <a:off x="718007" y="1039860"/>
          <a:ext cx="7736562" cy="4426219"/>
        </p:xfrm>
        <a:graphic>
          <a:graphicData uri="http://schemas.openxmlformats.org/drawingml/2006/table">
            <a:tbl>
              <a:tblPr/>
              <a:tblGrid>
                <a:gridCol w="1108374"/>
                <a:gridCol w="1419374"/>
                <a:gridCol w="2444750"/>
                <a:gridCol w="2764064"/>
              </a:tblGrid>
              <a:tr h="641180">
                <a:tc gridSpan="4">
                  <a:txBody>
                    <a:bodyPr/>
                    <a:lstStyle/>
                    <a:p>
                      <a:pPr algn="l" fontAlgn="ctr"/>
                      <a:r>
                        <a:rPr lang="en-US" sz="2000" b="1" i="0" u="none" strike="noStrike" dirty="0" smtClean="0">
                          <a:solidFill>
                            <a:srgbClr val="000000"/>
                          </a:solidFill>
                          <a:effectLst/>
                          <a:latin typeface="Arial"/>
                          <a:cs typeface="Arial"/>
                        </a:rPr>
                        <a:t>End Behavior of Linear and Quadratic Functions</a:t>
                      </a:r>
                      <a:br>
                        <a:rPr lang="en-US" sz="2000" b="1" i="0" u="none" strike="noStrike" dirty="0" smtClean="0">
                          <a:solidFill>
                            <a:srgbClr val="000000"/>
                          </a:solidFill>
                          <a:effectLst/>
                          <a:latin typeface="Arial"/>
                          <a:cs typeface="Arial"/>
                        </a:rPr>
                      </a:br>
                      <a:r>
                        <a:rPr lang="en-US" sz="2000" b="1" i="0" u="none" strike="noStrike" dirty="0" smtClean="0">
                          <a:solidFill>
                            <a:srgbClr val="000000"/>
                          </a:solidFill>
                          <a:effectLst/>
                          <a:latin typeface="Arial"/>
                          <a:cs typeface="Arial"/>
                        </a:rPr>
                        <a:t>Linear: </a:t>
                      </a:r>
                      <a:r>
                        <a:rPr lang="en-US" sz="2000" b="1" i="1" u="none" strike="noStrike" dirty="0">
                          <a:solidFill>
                            <a:srgbClr val="000000"/>
                          </a:solidFill>
                          <a:effectLst/>
                          <a:latin typeface="Arial"/>
                          <a:cs typeface="Arial"/>
                        </a:rPr>
                        <a:t>y</a:t>
                      </a:r>
                      <a:r>
                        <a:rPr lang="en-US" sz="2000" b="1" i="0" u="none" strike="noStrike" dirty="0" smtClean="0">
                          <a:solidFill>
                            <a:srgbClr val="000000"/>
                          </a:solidFill>
                          <a:effectLst/>
                          <a:latin typeface="Arial"/>
                          <a:cs typeface="Arial"/>
                        </a:rPr>
                        <a:t> = </a:t>
                      </a:r>
                      <a:r>
                        <a:rPr lang="en-US" sz="2000" b="1" i="1" u="none" strike="noStrike" dirty="0" smtClean="0">
                          <a:solidFill>
                            <a:srgbClr val="000000"/>
                          </a:solidFill>
                          <a:effectLst/>
                          <a:latin typeface="Arial"/>
                          <a:cs typeface="Arial"/>
                        </a:rPr>
                        <a:t>ax</a:t>
                      </a:r>
                      <a:r>
                        <a:rPr lang="en-US" sz="2000" b="1" i="0" u="none" strike="noStrike" dirty="0" smtClean="0">
                          <a:solidFill>
                            <a:srgbClr val="000000"/>
                          </a:solidFill>
                          <a:effectLst/>
                          <a:latin typeface="Arial"/>
                          <a:cs typeface="Arial"/>
                        </a:rPr>
                        <a:t>    Quadratic: </a:t>
                      </a:r>
                      <a:r>
                        <a:rPr lang="en-US" sz="2000" b="1" i="1" u="none" strike="noStrike" dirty="0" smtClean="0">
                          <a:solidFill>
                            <a:srgbClr val="000000"/>
                          </a:solidFill>
                          <a:effectLst/>
                          <a:latin typeface="Arial"/>
                          <a:cs typeface="Arial"/>
                        </a:rPr>
                        <a:t>y</a:t>
                      </a:r>
                      <a:r>
                        <a:rPr lang="en-US" sz="2000" b="1" i="0" u="none" strike="noStrike" dirty="0" smtClean="0">
                          <a:solidFill>
                            <a:srgbClr val="000000"/>
                          </a:solidFill>
                          <a:effectLst/>
                          <a:latin typeface="Arial"/>
                          <a:cs typeface="Arial"/>
                        </a:rPr>
                        <a:t> = </a:t>
                      </a:r>
                      <a:r>
                        <a:rPr lang="en-US" sz="2000" b="1" i="1" u="none" strike="noStrike" dirty="0" smtClean="0">
                          <a:solidFill>
                            <a:srgbClr val="000000"/>
                          </a:solidFill>
                          <a:effectLst/>
                          <a:latin typeface="Arial"/>
                          <a:cs typeface="Arial"/>
                        </a:rPr>
                        <a:t>ax</a:t>
                      </a:r>
                      <a:r>
                        <a:rPr lang="en-US" sz="2000" b="1" i="0" u="none" strike="noStrike" baseline="30000" dirty="0" smtClean="0">
                          <a:solidFill>
                            <a:srgbClr val="000000"/>
                          </a:solidFill>
                          <a:effectLst/>
                          <a:latin typeface="Arial"/>
                          <a:cs typeface="Arial"/>
                        </a:rPr>
                        <a:t>2</a:t>
                      </a:r>
                      <a:r>
                        <a:rPr lang="en-US" sz="2000" b="1" i="0" u="none" strike="noStrike" dirty="0" smtClean="0">
                          <a:solidFill>
                            <a:srgbClr val="000000"/>
                          </a:solidFill>
                          <a:effectLst/>
                          <a:latin typeface="Arial"/>
                          <a:cs typeface="Arial"/>
                        </a:rPr>
                        <a:t> </a:t>
                      </a:r>
                      <a:endParaRPr lang="en-US" sz="2000" b="1" i="0" u="none" strike="noStrike" dirty="0">
                        <a:solidFill>
                          <a:srgbClr val="000000"/>
                        </a:solidFill>
                        <a:effectLst/>
                        <a:latin typeface="Arial"/>
                        <a:cs typeface="Arial"/>
                      </a:endParaRPr>
                    </a:p>
                  </a:txBody>
                  <a:tcPr marL="10525" marR="10525" marT="10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21837">
                <a:tc>
                  <a:txBody>
                    <a:bodyPr/>
                    <a:lstStyle/>
                    <a:p>
                      <a:pPr algn="ctr" fontAlgn="ctr"/>
                      <a:r>
                        <a:rPr lang="en-US" sz="1800" b="1" i="0" u="none" strike="noStrike" dirty="0">
                          <a:solidFill>
                            <a:srgbClr val="000000"/>
                          </a:solidFill>
                          <a:effectLst/>
                          <a:latin typeface="Arial"/>
                        </a:rPr>
                        <a:t>Function type</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Value of </a:t>
                      </a:r>
                      <a:r>
                        <a:rPr lang="en-US" sz="1800" b="1" i="1" u="none" strike="noStrike" dirty="0">
                          <a:solidFill>
                            <a:srgbClr val="000000"/>
                          </a:solidFill>
                          <a:effectLst/>
                          <a:latin typeface="Arial"/>
                        </a:rPr>
                        <a:t>a</a:t>
                      </a:r>
                      <a:r>
                        <a:rPr lang="en-US" sz="1800" b="1" i="0" u="none" strike="noStrike" dirty="0">
                          <a:solidFill>
                            <a:srgbClr val="000000"/>
                          </a:solidFill>
                          <a:effectLst/>
                          <a:latin typeface="Arial"/>
                        </a:rPr>
                        <a:t> (leading coefficient)</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951555">
                <a:tc>
                  <a:txBody>
                    <a:bodyPr/>
                    <a:lstStyle/>
                    <a:p>
                      <a:pPr algn="ctr" fontAlgn="t"/>
                      <a:r>
                        <a:rPr lang="en-US" sz="1800" b="1" i="0" u="none" strike="noStrike" dirty="0">
                          <a:solidFill>
                            <a:srgbClr val="000000"/>
                          </a:solidFill>
                          <a:effectLst/>
                          <a:latin typeface="Arial"/>
                        </a:rPr>
                        <a:t>Linear</a:t>
                      </a: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0" u="none" strike="noStrike" dirty="0" smtClean="0">
                          <a:solidFill>
                            <a:srgbClr val="000000"/>
                          </a:solidFill>
                          <a:effectLst/>
                          <a:latin typeface="Arial"/>
                        </a:rPr>
                        <a:t>Positive</a:t>
                      </a:r>
                    </a:p>
                    <a:p>
                      <a:pPr algn="ctr" fontAlgn="t"/>
                      <a:endParaRPr lang="en-US" sz="1800" b="0" i="0" u="none" strike="noStrike" dirty="0" smtClean="0">
                        <a:solidFill>
                          <a:srgbClr val="000000"/>
                        </a:solidFill>
                        <a:effectLst/>
                        <a:latin typeface="Arial"/>
                      </a:endParaRPr>
                    </a:p>
                    <a:p>
                      <a:pPr algn="ctr" fontAlgn="t"/>
                      <a:r>
                        <a:rPr lang="en-US" sz="1800" b="0" i="1" u="none" strike="noStrike" dirty="0" smtClean="0">
                          <a:solidFill>
                            <a:srgbClr val="000000"/>
                          </a:solidFill>
                          <a:effectLst/>
                          <a:latin typeface="Arial"/>
                        </a:rPr>
                        <a:t>a</a:t>
                      </a:r>
                      <a:r>
                        <a:rPr lang="en-US" sz="1800" b="0" i="0" u="none" strike="noStrike" dirty="0" smtClean="0">
                          <a:solidFill>
                            <a:srgbClr val="000000"/>
                          </a:solidFill>
                          <a:effectLst/>
                          <a:latin typeface="Arial"/>
                        </a:rPr>
                        <a:t> </a:t>
                      </a:r>
                      <a:r>
                        <a:rPr lang="en-US" sz="1800" b="0" i="0" u="none" strike="noStrike" dirty="0">
                          <a:solidFill>
                            <a:srgbClr val="000000"/>
                          </a:solidFill>
                          <a:effectLst/>
                          <a:latin typeface="Arial"/>
                        </a:rPr>
                        <a:t>&gt; 0</a:t>
                      </a: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fr-FR" sz="1800" b="0" i="0" u="none" strike="noStrike" baseline="0" dirty="0">
                        <a:solidFill>
                          <a:srgbClr val="000000"/>
                        </a:solidFill>
                        <a:effectLst/>
                        <a:latin typeface="Symbol" charset="2"/>
                        <a:cs typeface="Symbol" charset="2"/>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1" u="none" strike="noStrike" dirty="0">
                          <a:solidFill>
                            <a:srgbClr val="000000"/>
                          </a:solidFill>
                          <a:effectLst/>
                          <a:latin typeface="Arial"/>
                        </a:rPr>
                        <a:t>f</a:t>
                      </a:r>
                      <a:r>
                        <a:rPr lang="en-US" sz="1800" b="0" i="0" u="none" strike="noStrike" dirty="0">
                          <a:solidFill>
                            <a:srgbClr val="000000"/>
                          </a:solidFill>
                          <a:effectLst/>
                          <a:latin typeface="Arial"/>
                        </a:rPr>
                        <a:t>(</a:t>
                      </a:r>
                      <a:r>
                        <a:rPr lang="en-US" sz="1800" b="0" i="1" u="none" strike="noStrike" dirty="0">
                          <a:solidFill>
                            <a:srgbClr val="000000"/>
                          </a:solidFill>
                          <a:effectLst/>
                          <a:latin typeface="Arial"/>
                        </a:rPr>
                        <a:t>x</a:t>
                      </a:r>
                      <a:r>
                        <a:rPr lang="en-US" sz="1800" b="0" i="0" u="none" strike="noStrike" dirty="0">
                          <a:solidFill>
                            <a:srgbClr val="000000"/>
                          </a:solidFill>
                          <a:effectLst/>
                          <a:latin typeface="Arial"/>
                        </a:rPr>
                        <a:t>) = </a:t>
                      </a:r>
                      <a:r>
                        <a:rPr lang="en-US" sz="1800" b="0" i="1" u="none" strike="noStrike" dirty="0">
                          <a:solidFill>
                            <a:srgbClr val="000000"/>
                          </a:solidFill>
                          <a:effectLst/>
                          <a:latin typeface="Arial"/>
                        </a:rPr>
                        <a:t>x</a:t>
                      </a:r>
                      <a:r>
                        <a:rPr lang="en-US" sz="1800" b="0" i="0" u="none" strike="noStrike" dirty="0">
                          <a:solidFill>
                            <a:srgbClr val="000000"/>
                          </a:solidFill>
                          <a:effectLst/>
                          <a:latin typeface="Arial"/>
                        </a:rPr>
                        <a:t/>
                      </a:r>
                      <a:br>
                        <a:rPr lang="en-US" sz="1800" b="0" i="0" u="none" strike="noStrike" dirty="0">
                          <a:solidFill>
                            <a:srgbClr val="000000"/>
                          </a:solidFill>
                          <a:effectLst/>
                          <a:latin typeface="Arial"/>
                        </a:rPr>
                      </a:br>
                      <a:r>
                        <a:rPr lang="en-US" sz="1800" b="0" i="0" u="none" strike="noStrike" dirty="0">
                          <a:solidFill>
                            <a:srgbClr val="000000"/>
                          </a:solidFill>
                          <a:effectLst/>
                          <a:latin typeface="Arial"/>
                        </a:rPr>
                        <a:t/>
                      </a:r>
                      <a:br>
                        <a:rPr lang="en-US" sz="1800" b="0" i="0" u="none" strike="noStrike" dirty="0">
                          <a:solidFill>
                            <a:srgbClr val="000000"/>
                          </a:solidFill>
                          <a:effectLst/>
                          <a:latin typeface="Arial"/>
                        </a:rPr>
                      </a:br>
                      <a:endParaRPr lang="en-US" sz="1800" b="0" i="0" u="none" strike="noStrike" dirty="0">
                        <a:solidFill>
                          <a:srgbClr val="000000"/>
                        </a:solidFill>
                        <a:effectLst/>
                        <a:latin typeface="Arial"/>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8781265"/>
              </p:ext>
            </p:extLst>
          </p:nvPr>
        </p:nvGraphicFramePr>
        <p:xfrm>
          <a:off x="3290205" y="2578100"/>
          <a:ext cx="2362200" cy="622300"/>
        </p:xfrm>
        <a:graphic>
          <a:graphicData uri="http://schemas.openxmlformats.org/presentationml/2006/ole">
            <mc:AlternateContent xmlns:mc="http://schemas.openxmlformats.org/markup-compatibility/2006">
              <mc:Choice xmlns:v="urn:schemas-microsoft-com:vml" Requires="v">
                <p:oleObj spid="_x0000_s1059" name="Equation" r:id="rId3" imgW="2362200" imgH="622300" progId="Equation.DSMT4">
                  <p:embed/>
                </p:oleObj>
              </mc:Choice>
              <mc:Fallback>
                <p:oleObj name="Equation" r:id="rId3" imgW="2362200" imgH="622300" progId="Equation.DSMT4">
                  <p:embed/>
                  <p:pic>
                    <p:nvPicPr>
                      <p:cNvPr id="0" name=""/>
                      <p:cNvPicPr/>
                      <p:nvPr/>
                    </p:nvPicPr>
                    <p:blipFill>
                      <a:blip r:embed="rId4"/>
                      <a:stretch>
                        <a:fillRect/>
                      </a:stretch>
                    </p:blipFill>
                    <p:spPr>
                      <a:xfrm>
                        <a:off x="3290205" y="2578100"/>
                        <a:ext cx="2362200" cy="622300"/>
                      </a:xfrm>
                      <a:prstGeom prst="rect">
                        <a:avLst/>
                      </a:prstGeom>
                    </p:spPr>
                  </p:pic>
                </p:oleObj>
              </mc:Fallback>
            </mc:AlternateContent>
          </a:graphicData>
        </a:graphic>
      </p:graphicFrame>
      <p:pic>
        <p:nvPicPr>
          <p:cNvPr id="8" name="Picture 7"/>
          <p:cNvPicPr>
            <a:picLocks noChangeAspect="1"/>
          </p:cNvPicPr>
          <p:nvPr/>
        </p:nvPicPr>
        <p:blipFill>
          <a:blip r:embed="rId5"/>
          <a:stretch>
            <a:fillRect/>
          </a:stretch>
        </p:blipFill>
        <p:spPr>
          <a:xfrm>
            <a:off x="5863408" y="2917220"/>
            <a:ext cx="2426229" cy="2426229"/>
          </a:xfrm>
          <a:prstGeom prst="rect">
            <a:avLst/>
          </a:prstGeom>
        </p:spPr>
      </p:pic>
      <p:sp>
        <p:nvSpPr>
          <p:cNvPr id="10" name="TextBox 9"/>
          <p:cNvSpPr txBox="1"/>
          <p:nvPr/>
        </p:nvSpPr>
        <p:spPr>
          <a:xfrm>
            <a:off x="6303070" y="5473323"/>
            <a:ext cx="2336800" cy="369332"/>
          </a:xfrm>
          <a:prstGeom prst="rect">
            <a:avLst/>
          </a:prstGeom>
          <a:noFill/>
        </p:spPr>
        <p:txBody>
          <a:bodyPr wrap="square" rtlCol="0">
            <a:spAutoFit/>
          </a:bodyPr>
          <a:lstStyle/>
          <a:p>
            <a:pPr algn="r"/>
            <a:r>
              <a:rPr lang="en-US" sz="1800" dirty="0" smtClean="0">
                <a:latin typeface="Arial"/>
                <a:cs typeface="Arial"/>
              </a:rPr>
              <a:t>(</a:t>
            </a:r>
            <a:r>
              <a:rPr lang="en-US" sz="1800" i="1" dirty="0" smtClean="0">
                <a:latin typeface="Arial"/>
                <a:cs typeface="Arial"/>
              </a:rPr>
              <a:t>continued</a:t>
            </a:r>
            <a:r>
              <a:rPr lang="en-US" sz="1800" dirty="0" smtClean="0">
                <a:latin typeface="Arial"/>
                <a:cs typeface="Arial"/>
              </a:rPr>
              <a:t>)</a:t>
            </a:r>
            <a:endParaRPr lang="en-US" sz="1800" dirty="0">
              <a:latin typeface="Arial"/>
              <a:cs typeface="Arial"/>
            </a:endParaRPr>
          </a:p>
        </p:txBody>
      </p:sp>
    </p:spTree>
    <p:extLst>
      <p:ext uri="{BB962C8B-B14F-4D97-AF65-F5344CB8AC3E}">
        <p14:creationId xmlns:p14="http://schemas.microsoft.com/office/powerpoint/2010/main" val="3260582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6</a:t>
            </a:fld>
            <a:endParaRPr lang="en-US" dirty="0"/>
          </a:p>
        </p:txBody>
      </p:sp>
      <p:sp>
        <p:nvSpPr>
          <p:cNvPr id="5" name="Subtitle 1"/>
          <p:cNvSpPr txBox="1">
            <a:spLocks/>
          </p:cNvSpPr>
          <p:nvPr/>
        </p:nvSpPr>
        <p:spPr bwMode="auto">
          <a:xfrm>
            <a:off x="640600" y="466239"/>
            <a:ext cx="7855776" cy="51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485733029"/>
              </p:ext>
            </p:extLst>
          </p:nvPr>
        </p:nvGraphicFramePr>
        <p:xfrm>
          <a:off x="718007" y="1039860"/>
          <a:ext cx="7736562" cy="3785039"/>
        </p:xfrm>
        <a:graphic>
          <a:graphicData uri="http://schemas.openxmlformats.org/drawingml/2006/table">
            <a:tbl>
              <a:tblPr/>
              <a:tblGrid>
                <a:gridCol w="1072088"/>
                <a:gridCol w="1455660"/>
                <a:gridCol w="2444750"/>
                <a:gridCol w="2764064"/>
              </a:tblGrid>
              <a:tr h="821837">
                <a:tc>
                  <a:txBody>
                    <a:bodyPr/>
                    <a:lstStyle/>
                    <a:p>
                      <a:pPr algn="ctr" fontAlgn="ctr"/>
                      <a:r>
                        <a:rPr lang="en-US" sz="1800" b="1" i="0" u="none" strike="noStrike" dirty="0">
                          <a:solidFill>
                            <a:srgbClr val="000000"/>
                          </a:solidFill>
                          <a:effectLst/>
                          <a:latin typeface="Arial"/>
                        </a:rPr>
                        <a:t>Function type</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Value of </a:t>
                      </a:r>
                      <a:r>
                        <a:rPr lang="en-US" sz="1800" b="1" i="1" u="none" strike="noStrike" dirty="0">
                          <a:solidFill>
                            <a:srgbClr val="000000"/>
                          </a:solidFill>
                          <a:effectLst/>
                          <a:latin typeface="Arial"/>
                        </a:rPr>
                        <a:t>a</a:t>
                      </a:r>
                      <a:r>
                        <a:rPr lang="en-US" sz="1800" b="1" i="0" u="none" strike="noStrike" dirty="0">
                          <a:solidFill>
                            <a:srgbClr val="000000"/>
                          </a:solidFill>
                          <a:effectLst/>
                          <a:latin typeface="Arial"/>
                        </a:rPr>
                        <a:t> (leading coefficient)</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951555">
                <a:tc>
                  <a:txBody>
                    <a:bodyPr/>
                    <a:lstStyle/>
                    <a:p>
                      <a:pPr algn="ctr" fontAlgn="t"/>
                      <a:r>
                        <a:rPr lang="en-US" sz="1800" b="1" i="0" u="none" strike="noStrike" dirty="0">
                          <a:solidFill>
                            <a:srgbClr val="000000"/>
                          </a:solidFill>
                          <a:effectLst/>
                          <a:latin typeface="Arial"/>
                        </a:rPr>
                        <a:t>Linear</a:t>
                      </a: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Negative</a:t>
                      </a:r>
                    </a:p>
                    <a:p>
                      <a:pPr algn="ctr" fontAlgn="t"/>
                      <a:endParaRPr lang="en-US" sz="1800" b="0" i="1" u="none" strike="noStrike" dirty="0" smtClean="0">
                        <a:solidFill>
                          <a:srgbClr val="000000"/>
                        </a:solidFill>
                        <a:effectLst/>
                        <a:latin typeface="Arial"/>
                      </a:endParaRPr>
                    </a:p>
                    <a:p>
                      <a:pPr algn="ctr" fontAlgn="t"/>
                      <a:r>
                        <a:rPr lang="en-US" sz="1800" b="0" i="1" u="none" strike="noStrike" dirty="0" smtClean="0">
                          <a:solidFill>
                            <a:srgbClr val="000000"/>
                          </a:solidFill>
                          <a:effectLst/>
                          <a:latin typeface="Arial"/>
                        </a:rPr>
                        <a:t>a</a:t>
                      </a:r>
                      <a:r>
                        <a:rPr lang="en-US" sz="1800" b="0" i="0" u="none" strike="noStrike" dirty="0" smtClean="0">
                          <a:solidFill>
                            <a:srgbClr val="000000"/>
                          </a:solidFill>
                          <a:effectLst/>
                          <a:latin typeface="Arial"/>
                        </a:rPr>
                        <a:t> &lt; </a:t>
                      </a:r>
                      <a:r>
                        <a:rPr lang="en-US" sz="1800" b="0" i="0" u="none" strike="noStrike" dirty="0">
                          <a:solidFill>
                            <a:srgbClr val="000000"/>
                          </a:solidFill>
                          <a:effectLst/>
                          <a:latin typeface="Arial"/>
                        </a:rPr>
                        <a:t>0</a:t>
                      </a: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fr-FR" sz="1800" b="0" i="0" u="none" strike="noStrike" baseline="0" dirty="0">
                        <a:solidFill>
                          <a:srgbClr val="000000"/>
                        </a:solidFill>
                        <a:effectLst/>
                        <a:latin typeface="Symbol" charset="2"/>
                        <a:cs typeface="Symbol" charset="2"/>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1" u="none" strike="noStrike" dirty="0">
                          <a:solidFill>
                            <a:srgbClr val="000000"/>
                          </a:solidFill>
                          <a:effectLst/>
                          <a:latin typeface="Arial"/>
                        </a:rPr>
                        <a:t>f</a:t>
                      </a:r>
                      <a:r>
                        <a:rPr lang="en-US" sz="1800" b="0" i="0" u="none" strike="noStrike" dirty="0">
                          <a:solidFill>
                            <a:srgbClr val="000000"/>
                          </a:solidFill>
                          <a:effectLst/>
                          <a:latin typeface="Arial"/>
                        </a:rPr>
                        <a:t>(</a:t>
                      </a:r>
                      <a:r>
                        <a:rPr lang="en-US" sz="1800" b="0" i="1" u="none" strike="noStrike" dirty="0">
                          <a:solidFill>
                            <a:srgbClr val="000000"/>
                          </a:solidFill>
                          <a:effectLst/>
                          <a:latin typeface="Arial"/>
                        </a:rPr>
                        <a:t>x</a:t>
                      </a:r>
                      <a:r>
                        <a:rPr lang="en-US" sz="1800" b="0" i="0" u="none" strike="noStrike" dirty="0">
                          <a:solidFill>
                            <a:srgbClr val="000000"/>
                          </a:solidFill>
                          <a:effectLst/>
                          <a:latin typeface="Arial"/>
                        </a:rPr>
                        <a:t>) </a:t>
                      </a:r>
                      <a:r>
                        <a:rPr lang="en-US" sz="1800" b="0" i="0" u="none" strike="noStrike" dirty="0" smtClean="0">
                          <a:solidFill>
                            <a:srgbClr val="000000"/>
                          </a:solidFill>
                          <a:effectLst/>
                          <a:latin typeface="Arial"/>
                        </a:rPr>
                        <a:t>= –</a:t>
                      </a:r>
                      <a:r>
                        <a:rPr lang="en-US" sz="1800" b="0" i="1" u="none" strike="noStrike" dirty="0" smtClean="0">
                          <a:solidFill>
                            <a:srgbClr val="000000"/>
                          </a:solidFill>
                          <a:effectLst/>
                          <a:latin typeface="Arial"/>
                        </a:rPr>
                        <a:t>x</a:t>
                      </a:r>
                      <a:r>
                        <a:rPr lang="en-US" sz="1800" b="0" i="0" u="none" strike="noStrike" dirty="0">
                          <a:solidFill>
                            <a:srgbClr val="000000"/>
                          </a:solidFill>
                          <a:effectLst/>
                          <a:latin typeface="Arial"/>
                        </a:rPr>
                        <a:t/>
                      </a:r>
                      <a:br>
                        <a:rPr lang="en-US" sz="1800" b="0" i="0" u="none" strike="noStrike" dirty="0">
                          <a:solidFill>
                            <a:srgbClr val="000000"/>
                          </a:solidFill>
                          <a:effectLst/>
                          <a:latin typeface="Arial"/>
                        </a:rPr>
                      </a:br>
                      <a:r>
                        <a:rPr lang="en-US" sz="1800" b="0" i="0" u="none" strike="noStrike" dirty="0">
                          <a:solidFill>
                            <a:srgbClr val="000000"/>
                          </a:solidFill>
                          <a:effectLst/>
                          <a:latin typeface="Arial"/>
                        </a:rPr>
                        <a:t/>
                      </a:r>
                      <a:br>
                        <a:rPr lang="en-US" sz="1800" b="0" i="0" u="none" strike="noStrike" dirty="0">
                          <a:solidFill>
                            <a:srgbClr val="000000"/>
                          </a:solidFill>
                          <a:effectLst/>
                          <a:latin typeface="Arial"/>
                        </a:rPr>
                      </a:br>
                      <a:endParaRPr lang="en-US" sz="1800" b="0" i="0" u="none" strike="noStrike" dirty="0">
                        <a:solidFill>
                          <a:srgbClr val="000000"/>
                        </a:solidFill>
                        <a:effectLst/>
                        <a:latin typeface="Arial"/>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TextBox 9"/>
          <p:cNvSpPr txBox="1"/>
          <p:nvPr/>
        </p:nvSpPr>
        <p:spPr>
          <a:xfrm>
            <a:off x="6159576" y="5122362"/>
            <a:ext cx="2336800" cy="369332"/>
          </a:xfrm>
          <a:prstGeom prst="rect">
            <a:avLst/>
          </a:prstGeom>
          <a:noFill/>
        </p:spPr>
        <p:txBody>
          <a:bodyPr wrap="square" rtlCol="0">
            <a:spAutoFit/>
          </a:bodyPr>
          <a:lstStyle/>
          <a:p>
            <a:pPr algn="r"/>
            <a:r>
              <a:rPr lang="en-US" sz="1800" dirty="0" smtClean="0">
                <a:latin typeface="Arial"/>
                <a:cs typeface="Arial"/>
              </a:rPr>
              <a:t>(</a:t>
            </a:r>
            <a:r>
              <a:rPr lang="en-US" sz="1800" i="1" dirty="0" smtClean="0">
                <a:latin typeface="Arial"/>
                <a:cs typeface="Arial"/>
              </a:rPr>
              <a:t>continued</a:t>
            </a:r>
            <a:r>
              <a:rPr lang="en-US" sz="1800" dirty="0" smtClean="0">
                <a:latin typeface="Arial"/>
                <a:cs typeface="Arial"/>
              </a:rPr>
              <a:t>)</a:t>
            </a:r>
            <a:endParaRPr lang="en-US" sz="1800" dirty="0">
              <a:latin typeface="Arial"/>
              <a:cs typeface="Aria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479222657"/>
              </p:ext>
            </p:extLst>
          </p:nvPr>
        </p:nvGraphicFramePr>
        <p:xfrm>
          <a:off x="3392488" y="2033797"/>
          <a:ext cx="2159000" cy="622300"/>
        </p:xfrm>
        <a:graphic>
          <a:graphicData uri="http://schemas.openxmlformats.org/presentationml/2006/ole">
            <mc:AlternateContent xmlns:mc="http://schemas.openxmlformats.org/markup-compatibility/2006">
              <mc:Choice xmlns:v="urn:schemas-microsoft-com:vml" Requires="v">
                <p:oleObj spid="_x0000_s87074" name="Equation" r:id="rId3" imgW="2159000" imgH="622300" progId="Equation.DSMT4">
                  <p:embed/>
                </p:oleObj>
              </mc:Choice>
              <mc:Fallback>
                <p:oleObj name="Equation" r:id="rId3" imgW="2159000" imgH="622300" progId="Equation.DSMT4">
                  <p:embed/>
                  <p:pic>
                    <p:nvPicPr>
                      <p:cNvPr id="0" name=""/>
                      <p:cNvPicPr/>
                      <p:nvPr/>
                    </p:nvPicPr>
                    <p:blipFill>
                      <a:blip r:embed="rId4"/>
                      <a:stretch>
                        <a:fillRect/>
                      </a:stretch>
                    </p:blipFill>
                    <p:spPr>
                      <a:xfrm>
                        <a:off x="3392488" y="2033797"/>
                        <a:ext cx="2159000" cy="622300"/>
                      </a:xfrm>
                      <a:prstGeom prst="rect">
                        <a:avLst/>
                      </a:prstGeom>
                    </p:spPr>
                  </p:pic>
                </p:oleObj>
              </mc:Fallback>
            </mc:AlternateContent>
          </a:graphicData>
        </a:graphic>
      </p:graphicFrame>
      <p:pic>
        <p:nvPicPr>
          <p:cNvPr id="12" name="Picture 11"/>
          <p:cNvPicPr>
            <a:picLocks noChangeAspect="1"/>
          </p:cNvPicPr>
          <p:nvPr/>
        </p:nvPicPr>
        <p:blipFill>
          <a:blip r:embed="rId5"/>
          <a:stretch>
            <a:fillRect/>
          </a:stretch>
        </p:blipFill>
        <p:spPr>
          <a:xfrm>
            <a:off x="5874054" y="2275704"/>
            <a:ext cx="2432304" cy="2432304"/>
          </a:xfrm>
          <a:prstGeom prst="rect">
            <a:avLst/>
          </a:prstGeom>
        </p:spPr>
      </p:pic>
    </p:spTree>
    <p:extLst>
      <p:ext uri="{BB962C8B-B14F-4D97-AF65-F5344CB8AC3E}">
        <p14:creationId xmlns:p14="http://schemas.microsoft.com/office/powerpoint/2010/main" val="22204779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7</a:t>
            </a:fld>
            <a:endParaRPr lang="en-US" dirty="0"/>
          </a:p>
        </p:txBody>
      </p:sp>
      <p:sp>
        <p:nvSpPr>
          <p:cNvPr id="5" name="Subtitle 1"/>
          <p:cNvSpPr txBox="1">
            <a:spLocks/>
          </p:cNvSpPr>
          <p:nvPr/>
        </p:nvSpPr>
        <p:spPr bwMode="auto">
          <a:xfrm>
            <a:off x="640600" y="466239"/>
            <a:ext cx="7855776" cy="51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2615725905"/>
              </p:ext>
            </p:extLst>
          </p:nvPr>
        </p:nvGraphicFramePr>
        <p:xfrm>
          <a:off x="718007" y="1039860"/>
          <a:ext cx="7809136" cy="3785039"/>
        </p:xfrm>
        <a:graphic>
          <a:graphicData uri="http://schemas.openxmlformats.org/drawingml/2006/table">
            <a:tbl>
              <a:tblPr/>
              <a:tblGrid>
                <a:gridCol w="1326088"/>
                <a:gridCol w="1378857"/>
                <a:gridCol w="2213429"/>
                <a:gridCol w="2890762"/>
              </a:tblGrid>
              <a:tr h="821837">
                <a:tc>
                  <a:txBody>
                    <a:bodyPr/>
                    <a:lstStyle/>
                    <a:p>
                      <a:pPr algn="ctr" fontAlgn="ctr"/>
                      <a:r>
                        <a:rPr lang="en-US" sz="1800" b="1" i="0" u="none" strike="noStrike" dirty="0">
                          <a:solidFill>
                            <a:srgbClr val="000000"/>
                          </a:solidFill>
                          <a:effectLst/>
                          <a:latin typeface="Arial"/>
                        </a:rPr>
                        <a:t>Function type</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Value of </a:t>
                      </a:r>
                      <a:r>
                        <a:rPr lang="en-US" sz="1800" b="1" i="1" u="none" strike="noStrike" dirty="0">
                          <a:solidFill>
                            <a:srgbClr val="000000"/>
                          </a:solidFill>
                          <a:effectLst/>
                          <a:latin typeface="Arial"/>
                        </a:rPr>
                        <a:t>a</a:t>
                      </a:r>
                      <a:r>
                        <a:rPr lang="en-US" sz="1800" b="1" i="0" u="none" strike="noStrike" dirty="0">
                          <a:solidFill>
                            <a:srgbClr val="000000"/>
                          </a:solidFill>
                          <a:effectLst/>
                          <a:latin typeface="Arial"/>
                        </a:rPr>
                        <a:t> (leading coefficient)</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951555">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Arial"/>
                        </a:rPr>
                        <a:t>Quadratic</a:t>
                      </a:r>
                      <a:endParaRPr lang="en-US" sz="1800" b="1" i="0" u="none" strike="noStrike" dirty="0">
                        <a:solidFill>
                          <a:srgbClr val="000000"/>
                        </a:solidFill>
                        <a:effectLst/>
                        <a:latin typeface="Arial"/>
                      </a:endParaRP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0" u="none" strike="noStrike" dirty="0" smtClean="0">
                          <a:solidFill>
                            <a:srgbClr val="000000"/>
                          </a:solidFill>
                          <a:effectLst/>
                          <a:latin typeface="+mn-lt"/>
                        </a:rPr>
                        <a:t>Positive</a:t>
                      </a:r>
                    </a:p>
                    <a:p>
                      <a:pPr algn="ctr" fontAlgn="t"/>
                      <a:endParaRPr lang="en-US" sz="1800" b="0" i="0" u="none" strike="noStrike" dirty="0" smtClean="0">
                        <a:solidFill>
                          <a:srgbClr val="000000"/>
                        </a:solidFill>
                        <a:effectLst/>
                        <a:latin typeface="+mn-lt"/>
                      </a:endParaRPr>
                    </a:p>
                    <a:p>
                      <a:pPr algn="ctr" fontAlgn="t"/>
                      <a:r>
                        <a:rPr lang="en-US" sz="1800" b="0" i="1" u="none" strike="noStrike" dirty="0" smtClean="0">
                          <a:solidFill>
                            <a:srgbClr val="000000"/>
                          </a:solidFill>
                          <a:effectLst/>
                          <a:latin typeface="+mn-lt"/>
                        </a:rPr>
                        <a:t>a</a:t>
                      </a:r>
                      <a:r>
                        <a:rPr lang="en-US" sz="1800" b="0" i="0" u="none" strike="noStrike" dirty="0" smtClean="0">
                          <a:solidFill>
                            <a:srgbClr val="000000"/>
                          </a:solidFill>
                          <a:effectLst/>
                          <a:latin typeface="+mn-lt"/>
                        </a:rPr>
                        <a:t> &gt; 0</a:t>
                      </a: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fr-FR" sz="1800" b="0" i="0" u="none" strike="noStrike" baseline="0" dirty="0">
                        <a:solidFill>
                          <a:srgbClr val="000000"/>
                        </a:solidFill>
                        <a:effectLst/>
                        <a:latin typeface="Symbol" charset="2"/>
                        <a:cs typeface="Symbol" charset="2"/>
                      </a:endParaRP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t" latinLnBrk="0" hangingPunct="1">
                        <a:lnSpc>
                          <a:spcPct val="100000"/>
                        </a:lnSpc>
                        <a:spcBef>
                          <a:spcPts val="600"/>
                        </a:spcBef>
                        <a:spcAft>
                          <a:spcPts val="0"/>
                        </a:spcAft>
                        <a:buClrTx/>
                        <a:buSzTx/>
                        <a:buFontTx/>
                        <a:buNone/>
                        <a:tabLst/>
                        <a:defRPr/>
                      </a:pPr>
                      <a:r>
                        <a:rPr lang="en-US" sz="1800" b="0" i="1" u="none" strike="noStrike" dirty="0" smtClean="0">
                          <a:solidFill>
                            <a:srgbClr val="000000"/>
                          </a:solidFill>
                          <a:effectLst/>
                          <a:latin typeface="+mn-lt"/>
                        </a:rPr>
                        <a:t>f</a:t>
                      </a:r>
                      <a:r>
                        <a:rPr lang="en-US" sz="1800" b="0" i="0" u="none" strike="noStrike" dirty="0" smtClean="0">
                          <a:solidFill>
                            <a:srgbClr val="000000"/>
                          </a:solidFill>
                          <a:effectLst/>
                          <a:latin typeface="+mn-lt"/>
                        </a:rPr>
                        <a:t>(</a:t>
                      </a:r>
                      <a:r>
                        <a:rPr lang="en-US" sz="1800" b="0" i="1" u="none" strike="noStrike" dirty="0" smtClean="0">
                          <a:solidFill>
                            <a:srgbClr val="000000"/>
                          </a:solidFill>
                          <a:effectLst/>
                          <a:latin typeface="+mn-lt"/>
                        </a:rPr>
                        <a:t>x</a:t>
                      </a:r>
                      <a:r>
                        <a:rPr lang="en-US" sz="1800" b="0" i="0" u="none" strike="noStrike" dirty="0" smtClean="0">
                          <a:solidFill>
                            <a:srgbClr val="000000"/>
                          </a:solidFill>
                          <a:effectLst/>
                          <a:latin typeface="+mn-lt"/>
                        </a:rPr>
                        <a:t>) = </a:t>
                      </a:r>
                      <a:r>
                        <a:rPr lang="en-US" sz="1800" b="0" i="1" u="none" strike="noStrike" dirty="0" smtClean="0">
                          <a:solidFill>
                            <a:srgbClr val="000000"/>
                          </a:solidFill>
                          <a:effectLst/>
                          <a:latin typeface="+mn-lt"/>
                        </a:rPr>
                        <a:t>x</a:t>
                      </a:r>
                      <a:r>
                        <a:rPr lang="en-US" sz="1800" b="0" i="0" u="none" strike="noStrike" baseline="30000" dirty="0" smtClean="0">
                          <a:solidFill>
                            <a:srgbClr val="000000"/>
                          </a:solidFill>
                          <a:effectLst/>
                          <a:latin typeface="+mn-lt"/>
                        </a:rPr>
                        <a:t>2</a:t>
                      </a:r>
                      <a:endParaRPr lang="en-US" sz="1800" b="0" i="0" u="none" strike="noStrike" dirty="0">
                        <a:solidFill>
                          <a:srgbClr val="000000"/>
                        </a:solidFill>
                        <a:effectLst/>
                        <a:latin typeface="Arial"/>
                      </a:endParaRP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TextBox 9"/>
          <p:cNvSpPr txBox="1"/>
          <p:nvPr/>
        </p:nvSpPr>
        <p:spPr>
          <a:xfrm>
            <a:off x="6159576" y="5122362"/>
            <a:ext cx="2336800" cy="369332"/>
          </a:xfrm>
          <a:prstGeom prst="rect">
            <a:avLst/>
          </a:prstGeom>
          <a:noFill/>
        </p:spPr>
        <p:txBody>
          <a:bodyPr wrap="square" rtlCol="0">
            <a:spAutoFit/>
          </a:bodyPr>
          <a:lstStyle/>
          <a:p>
            <a:pPr algn="r"/>
            <a:r>
              <a:rPr lang="en-US" sz="1800" dirty="0" smtClean="0">
                <a:latin typeface="Arial"/>
                <a:cs typeface="Arial"/>
              </a:rPr>
              <a:t>(</a:t>
            </a:r>
            <a:r>
              <a:rPr lang="en-US" sz="1800" i="1" dirty="0" smtClean="0">
                <a:latin typeface="Arial"/>
                <a:cs typeface="Arial"/>
              </a:rPr>
              <a:t>continued</a:t>
            </a:r>
            <a:r>
              <a:rPr lang="en-US" sz="1800" dirty="0" smtClean="0">
                <a:latin typeface="Arial"/>
                <a:cs typeface="Arial"/>
              </a:rPr>
              <a:t>)</a:t>
            </a:r>
            <a:endParaRPr lang="en-US" sz="1800" dirty="0">
              <a:latin typeface="Arial"/>
              <a:cs typeface="Aria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794314729"/>
              </p:ext>
            </p:extLst>
          </p:nvPr>
        </p:nvGraphicFramePr>
        <p:xfrm>
          <a:off x="3484713" y="1984830"/>
          <a:ext cx="2095500" cy="622300"/>
        </p:xfrm>
        <a:graphic>
          <a:graphicData uri="http://schemas.openxmlformats.org/presentationml/2006/ole">
            <mc:AlternateContent xmlns:mc="http://schemas.openxmlformats.org/markup-compatibility/2006">
              <mc:Choice xmlns:v="urn:schemas-microsoft-com:vml" Requires="v">
                <p:oleObj spid="_x0000_s88098" name="Equation" r:id="rId3" imgW="2095500" imgH="622300" progId="Equation.DSMT4">
                  <p:embed/>
                </p:oleObj>
              </mc:Choice>
              <mc:Fallback>
                <p:oleObj name="Equation" r:id="rId3" imgW="2095500" imgH="622300" progId="Equation.DSMT4">
                  <p:embed/>
                  <p:pic>
                    <p:nvPicPr>
                      <p:cNvPr id="0" name=""/>
                      <p:cNvPicPr/>
                      <p:nvPr/>
                    </p:nvPicPr>
                    <p:blipFill>
                      <a:blip r:embed="rId4"/>
                      <a:stretch>
                        <a:fillRect/>
                      </a:stretch>
                    </p:blipFill>
                    <p:spPr>
                      <a:xfrm>
                        <a:off x="3484713" y="1984830"/>
                        <a:ext cx="2095500" cy="622300"/>
                      </a:xfrm>
                      <a:prstGeom prst="rect">
                        <a:avLst/>
                      </a:prstGeom>
                    </p:spPr>
                  </p:pic>
                </p:oleObj>
              </mc:Fallback>
            </mc:AlternateContent>
          </a:graphicData>
        </a:graphic>
      </p:graphicFrame>
      <p:pic>
        <p:nvPicPr>
          <p:cNvPr id="2" name="Picture 1"/>
          <p:cNvPicPr>
            <a:picLocks noChangeAspect="1"/>
          </p:cNvPicPr>
          <p:nvPr/>
        </p:nvPicPr>
        <p:blipFill>
          <a:blip r:embed="rId5"/>
          <a:stretch>
            <a:fillRect/>
          </a:stretch>
        </p:blipFill>
        <p:spPr>
          <a:xfrm>
            <a:off x="5745236" y="2407555"/>
            <a:ext cx="2697480" cy="2164258"/>
          </a:xfrm>
          <a:prstGeom prst="rect">
            <a:avLst/>
          </a:prstGeom>
        </p:spPr>
      </p:pic>
    </p:spTree>
    <p:extLst>
      <p:ext uri="{BB962C8B-B14F-4D97-AF65-F5344CB8AC3E}">
        <p14:creationId xmlns:p14="http://schemas.microsoft.com/office/powerpoint/2010/main" val="17908185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8</a:t>
            </a:fld>
            <a:endParaRPr lang="en-US" dirty="0"/>
          </a:p>
        </p:txBody>
      </p:sp>
      <p:sp>
        <p:nvSpPr>
          <p:cNvPr id="5" name="Subtitle 1"/>
          <p:cNvSpPr txBox="1">
            <a:spLocks/>
          </p:cNvSpPr>
          <p:nvPr/>
        </p:nvSpPr>
        <p:spPr bwMode="auto">
          <a:xfrm>
            <a:off x="640600" y="466239"/>
            <a:ext cx="7855776" cy="51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3222434180"/>
              </p:ext>
            </p:extLst>
          </p:nvPr>
        </p:nvGraphicFramePr>
        <p:xfrm>
          <a:off x="718007" y="1039860"/>
          <a:ext cx="7809136" cy="3785039"/>
        </p:xfrm>
        <a:graphic>
          <a:graphicData uri="http://schemas.openxmlformats.org/drawingml/2006/table">
            <a:tbl>
              <a:tblPr/>
              <a:tblGrid>
                <a:gridCol w="1326088"/>
                <a:gridCol w="1378857"/>
                <a:gridCol w="2213429"/>
                <a:gridCol w="2890762"/>
              </a:tblGrid>
              <a:tr h="821837">
                <a:tc>
                  <a:txBody>
                    <a:bodyPr/>
                    <a:lstStyle/>
                    <a:p>
                      <a:pPr algn="ctr" fontAlgn="ctr"/>
                      <a:r>
                        <a:rPr lang="en-US" sz="1800" b="1" i="0" u="none" strike="noStrike" dirty="0">
                          <a:solidFill>
                            <a:srgbClr val="000000"/>
                          </a:solidFill>
                          <a:effectLst/>
                          <a:latin typeface="Arial"/>
                        </a:rPr>
                        <a:t>Function type</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Value of </a:t>
                      </a:r>
                      <a:r>
                        <a:rPr lang="en-US" sz="1800" b="1" i="1" u="none" strike="noStrike" dirty="0">
                          <a:solidFill>
                            <a:srgbClr val="000000"/>
                          </a:solidFill>
                          <a:effectLst/>
                          <a:latin typeface="Arial"/>
                        </a:rPr>
                        <a:t>a</a:t>
                      </a:r>
                      <a:r>
                        <a:rPr lang="en-US" sz="1800" b="1" i="0" u="none" strike="noStrike" dirty="0">
                          <a:solidFill>
                            <a:srgbClr val="000000"/>
                          </a:solidFill>
                          <a:effectLst/>
                          <a:latin typeface="Arial"/>
                        </a:rPr>
                        <a:t> (leading coefficient)</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951555">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Arial"/>
                        </a:rPr>
                        <a:t>Quadratic</a:t>
                      </a:r>
                      <a:endParaRPr lang="en-US" sz="1800" b="1" i="0" u="none" strike="noStrike" dirty="0">
                        <a:solidFill>
                          <a:srgbClr val="000000"/>
                        </a:solidFill>
                        <a:effectLst/>
                        <a:latin typeface="Arial"/>
                      </a:endParaRP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Negative</a:t>
                      </a:r>
                    </a:p>
                    <a:p>
                      <a:pPr algn="ctr" fontAlgn="t"/>
                      <a:endParaRPr lang="en-US" sz="1800" b="0" i="1" u="none" strike="noStrike" dirty="0" smtClean="0">
                        <a:solidFill>
                          <a:srgbClr val="000000"/>
                        </a:solidFill>
                        <a:effectLst/>
                        <a:latin typeface="+mn-lt"/>
                      </a:endParaRPr>
                    </a:p>
                    <a:p>
                      <a:pPr algn="ctr" fontAlgn="t"/>
                      <a:r>
                        <a:rPr lang="en-US" sz="1800" b="0" i="1" u="none" strike="noStrike" dirty="0" smtClean="0">
                          <a:solidFill>
                            <a:srgbClr val="000000"/>
                          </a:solidFill>
                          <a:effectLst/>
                          <a:latin typeface="+mn-lt"/>
                        </a:rPr>
                        <a:t>a</a:t>
                      </a:r>
                      <a:r>
                        <a:rPr lang="en-US" sz="1800" b="0" i="0" u="none" strike="noStrike" dirty="0" smtClean="0">
                          <a:solidFill>
                            <a:srgbClr val="000000"/>
                          </a:solidFill>
                          <a:effectLst/>
                          <a:latin typeface="+mn-lt"/>
                        </a:rPr>
                        <a:t> &lt; 0</a:t>
                      </a:r>
                      <a:endParaRPr lang="en-US" sz="1800" b="0" i="0" u="none" strike="noStrike" dirty="0">
                        <a:solidFill>
                          <a:srgbClr val="000000"/>
                        </a:solidFill>
                        <a:effectLst/>
                        <a:latin typeface="+mn-lt"/>
                      </a:endParaRP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fr-FR" sz="1800" b="0" i="0" u="none" strike="noStrike" baseline="0" dirty="0">
                        <a:solidFill>
                          <a:srgbClr val="000000"/>
                        </a:solidFill>
                        <a:effectLst/>
                        <a:latin typeface="Symbol" charset="2"/>
                        <a:cs typeface="Symbol" charset="2"/>
                      </a:endParaRP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t" latinLnBrk="0" hangingPunct="1">
                        <a:lnSpc>
                          <a:spcPct val="100000"/>
                        </a:lnSpc>
                        <a:spcBef>
                          <a:spcPts val="600"/>
                        </a:spcBef>
                        <a:spcAft>
                          <a:spcPts val="0"/>
                        </a:spcAft>
                        <a:buClrTx/>
                        <a:buSzTx/>
                        <a:buFontTx/>
                        <a:buNone/>
                        <a:tabLst/>
                        <a:defRPr/>
                      </a:pPr>
                      <a:r>
                        <a:rPr lang="en-US" sz="1800" b="0" i="1" u="none" strike="noStrike" dirty="0" smtClean="0">
                          <a:solidFill>
                            <a:srgbClr val="000000"/>
                          </a:solidFill>
                          <a:effectLst/>
                          <a:latin typeface="+mn-lt"/>
                        </a:rPr>
                        <a:t>f</a:t>
                      </a:r>
                      <a:r>
                        <a:rPr lang="en-US" sz="1800" b="0" i="0" u="none" strike="noStrike" dirty="0" smtClean="0">
                          <a:solidFill>
                            <a:srgbClr val="000000"/>
                          </a:solidFill>
                          <a:effectLst/>
                          <a:latin typeface="+mn-lt"/>
                        </a:rPr>
                        <a:t>(</a:t>
                      </a:r>
                      <a:r>
                        <a:rPr lang="en-US" sz="1800" b="0" i="1" u="none" strike="noStrike" dirty="0" smtClean="0">
                          <a:solidFill>
                            <a:srgbClr val="000000"/>
                          </a:solidFill>
                          <a:effectLst/>
                          <a:latin typeface="+mn-lt"/>
                        </a:rPr>
                        <a:t>x</a:t>
                      </a:r>
                      <a:r>
                        <a:rPr lang="en-US" sz="1800" b="0" i="0" u="none" strike="noStrike" dirty="0" smtClean="0">
                          <a:solidFill>
                            <a:srgbClr val="000000"/>
                          </a:solidFill>
                          <a:effectLst/>
                          <a:latin typeface="+mn-lt"/>
                        </a:rPr>
                        <a:t>) = –</a:t>
                      </a:r>
                      <a:r>
                        <a:rPr lang="en-US" sz="1800" b="0" i="1" u="none" strike="noStrike" dirty="0" smtClean="0">
                          <a:solidFill>
                            <a:srgbClr val="000000"/>
                          </a:solidFill>
                          <a:effectLst/>
                          <a:latin typeface="+mn-lt"/>
                        </a:rPr>
                        <a:t>x</a:t>
                      </a:r>
                      <a:r>
                        <a:rPr lang="en-US" sz="1800" b="0" i="0" u="none" strike="noStrike" baseline="30000" dirty="0" smtClean="0">
                          <a:solidFill>
                            <a:srgbClr val="000000"/>
                          </a:solidFill>
                          <a:effectLst/>
                          <a:latin typeface="+mn-lt"/>
                        </a:rPr>
                        <a:t>2</a:t>
                      </a:r>
                      <a:endParaRPr lang="en-US" sz="1800" b="0" i="0" u="none" strike="noStrike" dirty="0">
                        <a:solidFill>
                          <a:srgbClr val="000000"/>
                        </a:solidFill>
                        <a:effectLst/>
                        <a:latin typeface="Arial"/>
                      </a:endParaRPr>
                    </a:p>
                  </a:txBody>
                  <a:tcPr marT="13716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1173564"/>
              </p:ext>
            </p:extLst>
          </p:nvPr>
        </p:nvGraphicFramePr>
        <p:xfrm>
          <a:off x="3433763" y="1984375"/>
          <a:ext cx="2197100" cy="622300"/>
        </p:xfrm>
        <a:graphic>
          <a:graphicData uri="http://schemas.openxmlformats.org/presentationml/2006/ole">
            <mc:AlternateContent xmlns:mc="http://schemas.openxmlformats.org/markup-compatibility/2006">
              <mc:Choice xmlns:v="urn:schemas-microsoft-com:vml" Requires="v">
                <p:oleObj spid="_x0000_s89120" name="Equation" r:id="rId3" imgW="2197100" imgH="622300" progId="Equation.DSMT4">
                  <p:embed/>
                </p:oleObj>
              </mc:Choice>
              <mc:Fallback>
                <p:oleObj name="Equation" r:id="rId3" imgW="2197100" imgH="622300" progId="Equation.DSMT4">
                  <p:embed/>
                  <p:pic>
                    <p:nvPicPr>
                      <p:cNvPr id="0" name=""/>
                      <p:cNvPicPr/>
                      <p:nvPr/>
                    </p:nvPicPr>
                    <p:blipFill>
                      <a:blip r:embed="rId4"/>
                      <a:stretch>
                        <a:fillRect/>
                      </a:stretch>
                    </p:blipFill>
                    <p:spPr>
                      <a:xfrm>
                        <a:off x="3433763" y="1984375"/>
                        <a:ext cx="2197100" cy="622300"/>
                      </a:xfrm>
                      <a:prstGeom prst="rect">
                        <a:avLst/>
                      </a:prstGeom>
                    </p:spPr>
                  </p:pic>
                </p:oleObj>
              </mc:Fallback>
            </mc:AlternateContent>
          </a:graphicData>
        </a:graphic>
      </p:graphicFrame>
      <p:pic>
        <p:nvPicPr>
          <p:cNvPr id="4" name="Picture 3"/>
          <p:cNvPicPr>
            <a:picLocks noChangeAspect="1"/>
          </p:cNvPicPr>
          <p:nvPr/>
        </p:nvPicPr>
        <p:blipFill>
          <a:blip r:embed="rId5"/>
          <a:stretch>
            <a:fillRect/>
          </a:stretch>
        </p:blipFill>
        <p:spPr>
          <a:xfrm>
            <a:off x="5729514" y="2419652"/>
            <a:ext cx="2697480" cy="2164257"/>
          </a:xfrm>
          <a:prstGeom prst="rect">
            <a:avLst/>
          </a:prstGeom>
        </p:spPr>
      </p:pic>
    </p:spTree>
    <p:extLst>
      <p:ext uri="{BB962C8B-B14F-4D97-AF65-F5344CB8AC3E}">
        <p14:creationId xmlns:p14="http://schemas.microsoft.com/office/powerpoint/2010/main" val="37133897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9</a:t>
            </a:fld>
            <a:endParaRPr lang="en-US" dirty="0"/>
          </a:p>
        </p:txBody>
      </p:sp>
      <p:sp>
        <p:nvSpPr>
          <p:cNvPr id="5" name="Subtitle 1"/>
          <p:cNvSpPr txBox="1">
            <a:spLocks/>
          </p:cNvSpPr>
          <p:nvPr/>
        </p:nvSpPr>
        <p:spPr bwMode="auto">
          <a:xfrm>
            <a:off x="640600" y="466239"/>
            <a:ext cx="7855776" cy="51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smtClean="0">
                <a:ea typeface="+mn-ea"/>
              </a:rPr>
              <a:t>Key Concepts</a:t>
            </a:r>
            <a:r>
              <a:rPr lang="en-US" sz="2800" b="1" dirty="0"/>
              <a:t>, </a:t>
            </a:r>
            <a:r>
              <a:rPr lang="en-US" sz="2800" b="1" i="1" dirty="0" smtClean="0"/>
              <a:t>continued</a:t>
            </a:r>
            <a:endParaRPr lang="en-US" sz="2800" b="1" dirty="0" smtClean="0">
              <a:ea typeface="+mn-ea"/>
            </a:endParaRP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Comparing Functions Using Average Rate of Change </a:t>
            </a:r>
          </a:p>
        </p:txBody>
      </p:sp>
      <p:graphicFrame>
        <p:nvGraphicFramePr>
          <p:cNvPr id="6" name="Table 5"/>
          <p:cNvGraphicFramePr>
            <a:graphicFrameLocks noGrp="1"/>
          </p:cNvGraphicFramePr>
          <p:nvPr>
            <p:extLst>
              <p:ext uri="{D42A27DB-BD31-4B8C-83A1-F6EECF244321}">
                <p14:modId xmlns:p14="http://schemas.microsoft.com/office/powerpoint/2010/main" val="3080479270"/>
              </p:ext>
            </p:extLst>
          </p:nvPr>
        </p:nvGraphicFramePr>
        <p:xfrm>
          <a:off x="718007" y="1039860"/>
          <a:ext cx="7736562" cy="4517659"/>
        </p:xfrm>
        <a:graphic>
          <a:graphicData uri="http://schemas.openxmlformats.org/drawingml/2006/table">
            <a:tbl>
              <a:tblPr/>
              <a:tblGrid>
                <a:gridCol w="1390193"/>
                <a:gridCol w="1219200"/>
                <a:gridCol w="2363105"/>
                <a:gridCol w="2764064"/>
              </a:tblGrid>
              <a:tr h="627192">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Arial"/>
                          <a:cs typeface="Arial"/>
                        </a:rPr>
                        <a:t>End Behavior of Exponential Functions</a:t>
                      </a:r>
                    </a:p>
                    <a:p>
                      <a:pPr marL="0" marR="0" indent="0" algn="l" defTabSz="457200" rtl="0" eaLnBrk="1" fontAlgn="ctr" latinLnBrk="0" hangingPunct="1">
                        <a:lnSpc>
                          <a:spcPct val="100000"/>
                        </a:lnSpc>
                        <a:spcBef>
                          <a:spcPts val="0"/>
                        </a:spcBef>
                        <a:spcAft>
                          <a:spcPts val="0"/>
                        </a:spcAft>
                        <a:buClrTx/>
                        <a:buSzTx/>
                        <a:buFontTx/>
                        <a:buNone/>
                        <a:tabLst/>
                        <a:defRPr/>
                      </a:pPr>
                      <a:r>
                        <a:rPr lang="en-US" sz="2000" b="1" i="1" u="none" strike="noStrike" dirty="0" smtClean="0">
                          <a:solidFill>
                            <a:srgbClr val="000000"/>
                          </a:solidFill>
                          <a:effectLst/>
                          <a:latin typeface="Arial"/>
                          <a:cs typeface="Arial"/>
                        </a:rPr>
                        <a:t>y</a:t>
                      </a:r>
                      <a:r>
                        <a:rPr lang="en-US" sz="2000" b="1" i="0" u="none" strike="noStrike" dirty="0" smtClean="0">
                          <a:solidFill>
                            <a:srgbClr val="000000"/>
                          </a:solidFill>
                          <a:effectLst/>
                          <a:latin typeface="Arial"/>
                          <a:cs typeface="Arial"/>
                        </a:rPr>
                        <a:t> = </a:t>
                      </a:r>
                      <a:r>
                        <a:rPr lang="en-US" sz="2000" b="1" i="1" u="none" strike="noStrike" dirty="0" smtClean="0">
                          <a:solidFill>
                            <a:srgbClr val="000000"/>
                          </a:solidFill>
                          <a:effectLst/>
                          <a:latin typeface="Arial"/>
                          <a:cs typeface="Arial"/>
                        </a:rPr>
                        <a:t>ab</a:t>
                      </a:r>
                      <a:r>
                        <a:rPr lang="en-US" sz="2000" b="1" i="1" u="none" strike="noStrike" baseline="30000" dirty="0" smtClean="0">
                          <a:solidFill>
                            <a:srgbClr val="000000"/>
                          </a:solidFill>
                          <a:effectLst/>
                          <a:latin typeface="Arial"/>
                          <a:cs typeface="Arial"/>
                        </a:rPr>
                        <a:t>x</a:t>
                      </a:r>
                      <a:r>
                        <a:rPr lang="en-US" sz="2000" b="1" i="0" u="none" strike="noStrike" dirty="0" smtClean="0">
                          <a:solidFill>
                            <a:srgbClr val="000000"/>
                          </a:solidFill>
                          <a:effectLst/>
                          <a:latin typeface="Arial"/>
                          <a:cs typeface="Arial"/>
                        </a:rPr>
                        <a:t> </a:t>
                      </a:r>
                      <a:endParaRPr lang="en-US" sz="2000" b="1" i="0" u="none" strike="noStrike" dirty="0">
                        <a:solidFill>
                          <a:srgbClr val="000000"/>
                        </a:solidFill>
                        <a:effectLst/>
                        <a:latin typeface="Arial"/>
                        <a:cs typeface="Arial"/>
                      </a:endParaRPr>
                    </a:p>
                  </a:txBody>
                  <a:tcPr marL="10525" marR="10525" marT="10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15302">
                <a:tc>
                  <a:txBody>
                    <a:bodyPr/>
                    <a:lstStyle/>
                    <a:p>
                      <a:pPr algn="ctr" fontAlgn="ctr"/>
                      <a:r>
                        <a:rPr lang="en-US" sz="1800" b="1" i="0" u="none" strike="noStrike" dirty="0" smtClean="0">
                          <a:solidFill>
                            <a:srgbClr val="000000"/>
                          </a:solidFill>
                          <a:effectLst/>
                          <a:latin typeface="+mn-lt"/>
                        </a:rPr>
                        <a:t>Value of </a:t>
                      </a:r>
                      <a:r>
                        <a:rPr lang="en-US" sz="1800" b="1" i="1" u="none" strike="noStrike" dirty="0" smtClean="0">
                          <a:solidFill>
                            <a:srgbClr val="000000"/>
                          </a:solidFill>
                          <a:effectLst/>
                          <a:latin typeface="+mn-lt"/>
                        </a:rPr>
                        <a:t>a</a:t>
                      </a:r>
                      <a:r>
                        <a:rPr lang="en-US" sz="1800" b="1" i="0" u="none" strike="noStrike" dirty="0" smtClean="0">
                          <a:solidFill>
                            <a:srgbClr val="000000"/>
                          </a:solidFill>
                          <a:effectLst/>
                          <a:latin typeface="+mn-lt"/>
                        </a:rPr>
                        <a:t> (leading coefficient)</a:t>
                      </a:r>
                      <a:endParaRPr lang="en-US" sz="1800" b="1" i="0" u="none" strike="noStrike" dirty="0">
                        <a:solidFill>
                          <a:srgbClr val="000000"/>
                        </a:solidFill>
                        <a:effectLst/>
                        <a:latin typeface="+mn-lt"/>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smtClean="0">
                          <a:solidFill>
                            <a:srgbClr val="000000"/>
                          </a:solidFill>
                          <a:effectLst/>
                          <a:latin typeface="Arial"/>
                        </a:rPr>
                        <a:t>Value of </a:t>
                      </a:r>
                      <a:r>
                        <a:rPr lang="en-US" sz="1800" b="1" i="1" u="none" strike="noStrike" dirty="0" smtClean="0">
                          <a:solidFill>
                            <a:srgbClr val="000000"/>
                          </a:solidFill>
                          <a:effectLst/>
                          <a:latin typeface="Arial"/>
                        </a:rPr>
                        <a:t>b</a:t>
                      </a:r>
                      <a:endParaRPr lang="en-US" sz="1800" b="1" i="0" u="none" strike="noStrike" dirty="0">
                        <a:solidFill>
                          <a:srgbClr val="000000"/>
                        </a:solidFill>
                        <a:effectLst/>
                        <a:latin typeface="Arial"/>
                      </a:endParaRP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End behavior</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Arial"/>
                        </a:rPr>
                        <a:t>Sample graph</a:t>
                      </a:r>
                    </a:p>
                  </a:txBody>
                  <a:tcPr marL="10525" marR="10525" marT="10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056983">
                <a:tc>
                  <a:txBody>
                    <a:bodyPr/>
                    <a:lstStyle/>
                    <a:p>
                      <a:pPr algn="ctr" fontAlgn="t"/>
                      <a:r>
                        <a:rPr lang="en-US" sz="1800" b="0" i="0" u="none" strike="noStrike" dirty="0" smtClean="0">
                          <a:solidFill>
                            <a:srgbClr val="000000"/>
                          </a:solidFill>
                          <a:effectLst/>
                          <a:latin typeface="+mn-lt"/>
                        </a:rPr>
                        <a:t>Positive</a:t>
                      </a:r>
                    </a:p>
                    <a:p>
                      <a:pPr algn="ctr" fontAlgn="t"/>
                      <a:endParaRPr lang="en-US" sz="1800" b="0" i="0" u="none" strike="noStrike" dirty="0" smtClean="0">
                        <a:solidFill>
                          <a:srgbClr val="000000"/>
                        </a:solidFill>
                        <a:effectLst/>
                        <a:latin typeface="+mn-lt"/>
                      </a:endParaRPr>
                    </a:p>
                    <a:p>
                      <a:pPr algn="ctr" fontAlgn="t"/>
                      <a:r>
                        <a:rPr lang="en-US" sz="1800" b="0" i="1" u="none" strike="noStrike" dirty="0" smtClean="0">
                          <a:solidFill>
                            <a:srgbClr val="000000"/>
                          </a:solidFill>
                          <a:effectLst/>
                          <a:latin typeface="+mn-lt"/>
                        </a:rPr>
                        <a:t>a</a:t>
                      </a:r>
                      <a:r>
                        <a:rPr lang="en-US" sz="1800" b="0" i="0" u="none" strike="noStrike" dirty="0" smtClean="0">
                          <a:solidFill>
                            <a:srgbClr val="000000"/>
                          </a:solidFill>
                          <a:effectLst/>
                          <a:latin typeface="+mn-lt"/>
                        </a:rPr>
                        <a:t> &gt; 0</a:t>
                      </a:r>
                      <a:endParaRPr lang="en-US" sz="1800" b="0" i="0" u="none" strike="noStrike" dirty="0">
                        <a:solidFill>
                          <a:srgbClr val="000000"/>
                        </a:solidFill>
                        <a:effectLst/>
                        <a:latin typeface="+mn-lt"/>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1" u="none" strike="noStrike" dirty="0" smtClean="0">
                          <a:solidFill>
                            <a:srgbClr val="000000"/>
                          </a:solidFill>
                          <a:effectLst/>
                          <a:latin typeface="Arial"/>
                        </a:rPr>
                        <a:t>b </a:t>
                      </a:r>
                      <a:r>
                        <a:rPr lang="en-US" sz="1800" b="0" i="0" u="none" strike="noStrike" dirty="0" smtClean="0">
                          <a:solidFill>
                            <a:srgbClr val="000000"/>
                          </a:solidFill>
                          <a:effectLst/>
                          <a:latin typeface="Arial"/>
                        </a:rPr>
                        <a:t>&gt; 1</a:t>
                      </a:r>
                      <a:endParaRPr lang="en-US" sz="1800" b="0" i="0" u="none" strike="noStrike" dirty="0">
                        <a:solidFill>
                          <a:srgbClr val="000000"/>
                        </a:solidFill>
                        <a:effectLst/>
                        <a:latin typeface="Arial"/>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fr-FR" sz="1800" b="0" i="0" u="none" strike="noStrike" baseline="0" dirty="0">
                        <a:solidFill>
                          <a:srgbClr val="000000"/>
                        </a:solidFill>
                        <a:effectLst/>
                        <a:latin typeface="Symbol" charset="2"/>
                        <a:cs typeface="Symbol" charset="2"/>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1" u="none" strike="noStrike" dirty="0">
                          <a:solidFill>
                            <a:srgbClr val="000000"/>
                          </a:solidFill>
                          <a:effectLst/>
                          <a:latin typeface="Arial"/>
                        </a:rPr>
                        <a:t>f</a:t>
                      </a:r>
                      <a:r>
                        <a:rPr lang="en-US" sz="1800" b="0" i="0" u="none" strike="noStrike" dirty="0">
                          <a:solidFill>
                            <a:srgbClr val="000000"/>
                          </a:solidFill>
                          <a:effectLst/>
                          <a:latin typeface="Arial"/>
                        </a:rPr>
                        <a:t>(</a:t>
                      </a:r>
                      <a:r>
                        <a:rPr lang="en-US" sz="1800" b="0" i="1" u="none" strike="noStrike" dirty="0">
                          <a:solidFill>
                            <a:srgbClr val="000000"/>
                          </a:solidFill>
                          <a:effectLst/>
                          <a:latin typeface="Arial"/>
                        </a:rPr>
                        <a:t>x</a:t>
                      </a:r>
                      <a:r>
                        <a:rPr lang="en-US" sz="1800" b="0" i="0" u="none" strike="noStrike" dirty="0">
                          <a:solidFill>
                            <a:srgbClr val="000000"/>
                          </a:solidFill>
                          <a:effectLst/>
                          <a:latin typeface="Arial"/>
                        </a:rPr>
                        <a:t>) = </a:t>
                      </a:r>
                      <a:r>
                        <a:rPr lang="en-US" sz="1800" b="0" i="0" u="none" strike="noStrike" dirty="0" smtClean="0">
                          <a:solidFill>
                            <a:srgbClr val="000000"/>
                          </a:solidFill>
                          <a:effectLst/>
                          <a:latin typeface="Arial"/>
                        </a:rPr>
                        <a:t>2</a:t>
                      </a:r>
                      <a:r>
                        <a:rPr lang="en-US" sz="1800" b="0" i="1" u="none" strike="noStrike" baseline="30000" dirty="0" smtClean="0">
                          <a:solidFill>
                            <a:srgbClr val="000000"/>
                          </a:solidFill>
                          <a:effectLst/>
                          <a:latin typeface="Arial"/>
                        </a:rPr>
                        <a:t>x</a:t>
                      </a:r>
                      <a:r>
                        <a:rPr lang="en-US" sz="1800" b="0" i="0" u="none" strike="noStrike" dirty="0">
                          <a:solidFill>
                            <a:srgbClr val="000000"/>
                          </a:solidFill>
                          <a:effectLst/>
                          <a:latin typeface="Arial"/>
                        </a:rPr>
                        <a:t/>
                      </a:r>
                      <a:br>
                        <a:rPr lang="en-US" sz="1800" b="0" i="0" u="none" strike="noStrike" dirty="0">
                          <a:solidFill>
                            <a:srgbClr val="000000"/>
                          </a:solidFill>
                          <a:effectLst/>
                          <a:latin typeface="Arial"/>
                        </a:rPr>
                      </a:br>
                      <a:r>
                        <a:rPr lang="en-US" sz="1800" b="0" i="0" u="none" strike="noStrike" dirty="0">
                          <a:solidFill>
                            <a:srgbClr val="000000"/>
                          </a:solidFill>
                          <a:effectLst/>
                          <a:latin typeface="Arial"/>
                        </a:rPr>
                        <a:t/>
                      </a:r>
                      <a:br>
                        <a:rPr lang="en-US" sz="1800" b="0" i="0" u="none" strike="noStrike" dirty="0">
                          <a:solidFill>
                            <a:srgbClr val="000000"/>
                          </a:solidFill>
                          <a:effectLst/>
                          <a:latin typeface="Arial"/>
                        </a:rPr>
                      </a:br>
                      <a:endParaRPr lang="en-US" sz="1800" b="0" i="0" u="none" strike="noStrike" dirty="0">
                        <a:solidFill>
                          <a:srgbClr val="000000"/>
                        </a:solidFill>
                        <a:effectLst/>
                        <a:latin typeface="Arial"/>
                      </a:endParaRPr>
                    </a:p>
                  </a:txBody>
                  <a:tcPr marT="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477601"/>
              </p:ext>
            </p:extLst>
          </p:nvPr>
        </p:nvGraphicFramePr>
        <p:xfrm>
          <a:off x="3453871" y="2578100"/>
          <a:ext cx="2120900" cy="622300"/>
        </p:xfrm>
        <a:graphic>
          <a:graphicData uri="http://schemas.openxmlformats.org/presentationml/2006/ole">
            <mc:AlternateContent xmlns:mc="http://schemas.openxmlformats.org/markup-compatibility/2006">
              <mc:Choice xmlns:v="urn:schemas-microsoft-com:vml" Requires="v">
                <p:oleObj spid="_x0000_s91164" name="Equation" r:id="rId3" imgW="2120900" imgH="622300" progId="Equation.DSMT4">
                  <p:embed/>
                </p:oleObj>
              </mc:Choice>
              <mc:Fallback>
                <p:oleObj name="Equation" r:id="rId3" imgW="2120900" imgH="622300" progId="Equation.DSMT4">
                  <p:embed/>
                  <p:pic>
                    <p:nvPicPr>
                      <p:cNvPr id="0" name=""/>
                      <p:cNvPicPr/>
                      <p:nvPr/>
                    </p:nvPicPr>
                    <p:blipFill>
                      <a:blip r:embed="rId4"/>
                      <a:stretch>
                        <a:fillRect/>
                      </a:stretch>
                    </p:blipFill>
                    <p:spPr>
                      <a:xfrm>
                        <a:off x="3453871" y="2578100"/>
                        <a:ext cx="2120900" cy="622300"/>
                      </a:xfrm>
                      <a:prstGeom prst="rect">
                        <a:avLst/>
                      </a:prstGeom>
                    </p:spPr>
                  </p:pic>
                </p:oleObj>
              </mc:Fallback>
            </mc:AlternateContent>
          </a:graphicData>
        </a:graphic>
      </p:graphicFrame>
      <p:sp>
        <p:nvSpPr>
          <p:cNvPr id="10" name="TextBox 9"/>
          <p:cNvSpPr txBox="1"/>
          <p:nvPr/>
        </p:nvSpPr>
        <p:spPr>
          <a:xfrm>
            <a:off x="6303070" y="5520355"/>
            <a:ext cx="2336800" cy="307777"/>
          </a:xfrm>
          <a:prstGeom prst="rect">
            <a:avLst/>
          </a:prstGeom>
          <a:noFill/>
        </p:spPr>
        <p:txBody>
          <a:bodyPr wrap="square" rtlCol="0">
            <a:spAutoFit/>
          </a:bodyPr>
          <a:lstStyle/>
          <a:p>
            <a:pPr algn="r"/>
            <a:r>
              <a:rPr lang="en-US" sz="1400" dirty="0" smtClean="0">
                <a:latin typeface="Arial"/>
                <a:cs typeface="Arial"/>
              </a:rPr>
              <a:t>(</a:t>
            </a:r>
            <a:r>
              <a:rPr lang="en-US" sz="1400" i="1" dirty="0" smtClean="0">
                <a:latin typeface="Arial"/>
                <a:cs typeface="Arial"/>
              </a:rPr>
              <a:t>continued</a:t>
            </a:r>
            <a:r>
              <a:rPr lang="en-US" sz="1400" dirty="0" smtClean="0">
                <a:latin typeface="Arial"/>
                <a:cs typeface="Arial"/>
              </a:rPr>
              <a:t>)</a:t>
            </a:r>
            <a:endParaRPr lang="en-US" sz="1400" dirty="0">
              <a:latin typeface="Arial"/>
              <a:cs typeface="Arial"/>
            </a:endParaRPr>
          </a:p>
        </p:txBody>
      </p:sp>
      <p:pic>
        <p:nvPicPr>
          <p:cNvPr id="2" name="Picture 1"/>
          <p:cNvPicPr>
            <a:picLocks noChangeAspect="1"/>
          </p:cNvPicPr>
          <p:nvPr/>
        </p:nvPicPr>
        <p:blipFill>
          <a:blip r:embed="rId5"/>
          <a:stretch>
            <a:fillRect/>
          </a:stretch>
        </p:blipFill>
        <p:spPr>
          <a:xfrm>
            <a:off x="5793082" y="2870200"/>
            <a:ext cx="2606040" cy="2606040"/>
          </a:xfrm>
          <a:prstGeom prst="rect">
            <a:avLst/>
          </a:prstGeom>
        </p:spPr>
      </p:pic>
    </p:spTree>
    <p:extLst>
      <p:ext uri="{BB962C8B-B14F-4D97-AF65-F5344CB8AC3E}">
        <p14:creationId xmlns:p14="http://schemas.microsoft.com/office/powerpoint/2010/main" val="9924322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Enhanced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15530</TotalTime>
  <Words>1319</Words>
  <Application>Microsoft Macintosh PowerPoint</Application>
  <PresentationFormat>On-screen Show (4:3)</PresentationFormat>
  <Paragraphs>254</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Enhanced Instruction template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Walch Education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Walch Education</dc:creator>
  <cp:keywords/>
  <dc:description/>
  <cp:lastModifiedBy>Jasmine Owens</cp:lastModifiedBy>
  <cp:revision>394</cp:revision>
  <dcterms:created xsi:type="dcterms:W3CDTF">2012-02-22T19:14:19Z</dcterms:created>
  <dcterms:modified xsi:type="dcterms:W3CDTF">2017-10-23T13:19:52Z</dcterms:modified>
  <cp:category/>
</cp:coreProperties>
</file>