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434" r:id="rId4"/>
    <p:sldId id="491" r:id="rId5"/>
    <p:sldId id="492" r:id="rId6"/>
    <p:sldId id="496" r:id="rId7"/>
    <p:sldId id="497" r:id="rId8"/>
    <p:sldId id="493" r:id="rId9"/>
    <p:sldId id="499" r:id="rId10"/>
    <p:sldId id="498" r:id="rId11"/>
    <p:sldId id="494" r:id="rId12"/>
    <p:sldId id="290" r:id="rId13"/>
    <p:sldId id="484" r:id="rId14"/>
    <p:sldId id="485" r:id="rId15"/>
    <p:sldId id="486" r:id="rId16"/>
    <p:sldId id="501" r:id="rId17"/>
    <p:sldId id="487" r:id="rId18"/>
    <p:sldId id="490" r:id="rId19"/>
    <p:sldId id="502" r:id="rId20"/>
    <p:sldId id="503" r:id="rId21"/>
    <p:sldId id="504" r:id="rId22"/>
    <p:sldId id="508" r:id="rId23"/>
    <p:sldId id="505" r:id="rId24"/>
    <p:sldId id="507"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95">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8" autoAdjust="0"/>
    <p:restoredTop sz="92610" autoAdjust="0"/>
  </p:normalViewPr>
  <p:slideViewPr>
    <p:cSldViewPr snapToGrid="0" snapToObjects="1" showGuides="1">
      <p:cViewPr varScale="1">
        <p:scale>
          <a:sx n="68" d="100"/>
          <a:sy n="68" d="100"/>
        </p:scale>
        <p:origin x="528" y="66"/>
      </p:cViewPr>
      <p:guideLst>
        <p:guide orient="horz" pos="1795"/>
        <p:guide pos="2881"/>
      </p:guideLst>
    </p:cSldViewPr>
  </p:slideViewPr>
  <p:outlineViewPr>
    <p:cViewPr>
      <p:scale>
        <a:sx n="33" d="100"/>
        <a:sy n="33" d="100"/>
      </p:scale>
      <p:origin x="0" y="16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a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ea typeface="Arial"/>
                <a:cs typeface="Arial"/>
              </a:rPr>
              <a:pPr>
                <a:defRPr/>
              </a:pPr>
              <a:t>2/23/2022</a:t>
            </a:fld>
            <a:endParaRPr lang="en-US" dirty="0">
              <a:latin typeface="Arial"/>
              <a:ea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a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ea typeface="Arial"/>
                <a:cs typeface="Arial"/>
              </a:rPr>
              <a:pPr>
                <a:defRPr/>
              </a:pPr>
              <a:t>‹#›</a:t>
            </a:fld>
            <a:endParaRPr lang="en-US" dirty="0">
              <a:latin typeface="Arial"/>
              <a:ea typeface="Arial"/>
              <a:cs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pPr>
              <a:defRPr/>
            </a:pPr>
            <a:fld id="{B485999A-F397-D44F-A9CA-C8E36A937B72}" type="datetimeFigureOut">
              <a:rPr lang="en-US" smtClean="0"/>
              <a:pPr>
                <a:defRPr/>
              </a:pPr>
              <a:t>2/23/2022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Arial"/>
        <a:cs typeface="Arial"/>
      </a:defRPr>
    </a:lvl1pPr>
    <a:lvl2pPr marL="457200" algn="l" defTabSz="457200" rtl="0" eaLnBrk="0" fontAlgn="base" hangingPunct="0">
      <a:spcBef>
        <a:spcPct val="30000"/>
      </a:spcBef>
      <a:spcAft>
        <a:spcPct val="0"/>
      </a:spcAft>
      <a:defRPr sz="1200" kern="1200">
        <a:solidFill>
          <a:schemeClr val="tx1"/>
        </a:solidFill>
        <a:latin typeface="Arial"/>
        <a:ea typeface="Arial"/>
        <a:cs typeface="+mn-cs"/>
      </a:defRPr>
    </a:lvl2pPr>
    <a:lvl3pPr marL="914400" algn="l" defTabSz="457200" rtl="0" eaLnBrk="0" fontAlgn="base" hangingPunct="0">
      <a:spcBef>
        <a:spcPct val="30000"/>
      </a:spcBef>
      <a:spcAft>
        <a:spcPct val="0"/>
      </a:spcAft>
      <a:defRPr sz="1200" kern="1200">
        <a:solidFill>
          <a:schemeClr val="tx1"/>
        </a:solidFill>
        <a:latin typeface="Arial"/>
        <a:ea typeface="Arial"/>
        <a:cs typeface="+mn-cs"/>
      </a:defRPr>
    </a:lvl3pPr>
    <a:lvl4pPr marL="1371600" algn="l" defTabSz="457200" rtl="0" eaLnBrk="0" fontAlgn="base" hangingPunct="0">
      <a:spcBef>
        <a:spcPct val="30000"/>
      </a:spcBef>
      <a:spcAft>
        <a:spcPct val="0"/>
      </a:spcAft>
      <a:defRPr sz="1200" kern="1200">
        <a:solidFill>
          <a:schemeClr val="tx1"/>
        </a:solidFill>
        <a:latin typeface="Arial"/>
        <a:ea typeface="Arial"/>
        <a:cs typeface="+mn-cs"/>
      </a:defRPr>
    </a:lvl4pPr>
    <a:lvl5pPr marL="1828800" algn="l" defTabSz="457200" rtl="0" eaLnBrk="0" fontAlgn="base" hangingPunct="0">
      <a:spcBef>
        <a:spcPct val="30000"/>
      </a:spcBef>
      <a:spcAft>
        <a:spcPct val="0"/>
      </a:spcAft>
      <a:defRPr sz="1200" kern="1200">
        <a:solidFill>
          <a:schemeClr val="tx1"/>
        </a:solidFill>
        <a:latin typeface="Arial"/>
        <a:ea typeface="Arial"/>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ea typeface="Arial"/>
                <a:cs typeface="Arial"/>
              </a:rPr>
              <a:pPr eaLnBrk="1" hangingPunct="1"/>
              <a:t>1</a:t>
            </a:fld>
            <a:endParaRPr lang="en-US" sz="1200" dirty="0">
              <a:latin typeface="Arial"/>
              <a:ea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a:rPr>
              <a:t>http://www.walch.com/</a:t>
            </a:r>
            <a:r>
              <a:rPr lang="en-US" sz="1200" b="0" i="0" u="none" strike="noStrike" kern="1200" dirty="0" err="1">
                <a:solidFill>
                  <a:schemeClr val="tx1"/>
                </a:solidFill>
                <a:effectLst/>
                <a:latin typeface="Arial"/>
              </a:rPr>
              <a:t>ei</a:t>
            </a:r>
            <a:r>
              <a:rPr lang="en-US" sz="1200" b="0" i="0" u="none" strike="noStrike" kern="1200" dirty="0">
                <a:solidFill>
                  <a:schemeClr val="tx1"/>
                </a:solidFill>
                <a:effectLst/>
                <a:latin typeface="Arial"/>
              </a:rPr>
              <a:t>/09032</a:t>
            </a:r>
            <a:endParaRPr lang="en-US" dirty="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18</a:t>
            </a:fld>
            <a:endParaRPr lang="en-US" dirty="0"/>
          </a:p>
        </p:txBody>
      </p:sp>
    </p:spTree>
    <p:extLst>
      <p:ext uri="{BB962C8B-B14F-4D97-AF65-F5344CB8AC3E}">
        <p14:creationId xmlns:p14="http://schemas.microsoft.com/office/powerpoint/2010/main" val="38383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a:solidFill>
                  <a:schemeClr val="tx1"/>
                </a:solidFill>
                <a:effectLst/>
                <a:latin typeface="Arial"/>
                <a:ea typeface="ＭＳ Ｐゴシック" charset="0"/>
                <a:cs typeface="ＭＳ Ｐゴシック" charset="0"/>
              </a:rPr>
              <a:t>http://www.walch.com/</a:t>
            </a:r>
            <a:r>
              <a:rPr lang="en-US" sz="1200" b="0" i="0" u="none" strike="noStrike" kern="1200" dirty="0" err="1">
                <a:solidFill>
                  <a:schemeClr val="tx1"/>
                </a:solidFill>
                <a:effectLst/>
                <a:latin typeface="Arial"/>
                <a:ea typeface="ＭＳ Ｐゴシック" charset="0"/>
                <a:cs typeface="ＭＳ Ｐゴシック" charset="0"/>
              </a:rPr>
              <a:t>ei</a:t>
            </a:r>
            <a:r>
              <a:rPr lang="en-US" sz="1200" b="0" i="0" u="none" strike="noStrike" kern="1200" dirty="0">
                <a:solidFill>
                  <a:schemeClr val="tx1"/>
                </a:solidFill>
                <a:effectLst/>
                <a:latin typeface="Arial"/>
                <a:ea typeface="ＭＳ Ｐゴシック" charset="0"/>
                <a:cs typeface="ＭＳ Ｐゴシック" charset="0"/>
              </a:rPr>
              <a:t>/09033</a:t>
            </a:r>
            <a:endParaRPr lang="en-US" dirty="0"/>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A40C7D2-41A2-364A-B4E1-F2FAC432DC6C}" type="slidenum">
              <a:rPr lang="en-US" sz="1200">
                <a:latin typeface="Arial"/>
              </a:rPr>
              <a:pPr eaLnBrk="1" hangingPunct="1"/>
              <a:t>24</a:t>
            </a:fld>
            <a:endParaRPr lang="en-US" sz="1200"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CSS Agnostic PPT bgd InstructionC_300RGBm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648167"/>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9" name="Text Placeholder 11"/>
          <p:cNvSpPr>
            <a:spLocks noGrp="1"/>
          </p:cNvSpPr>
          <p:nvPr>
            <p:ph type="body" sz="quarter" idx="10" hasCustomPrompt="1"/>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Lesson title goes here.</a:t>
            </a:r>
          </a:p>
        </p:txBody>
      </p:sp>
    </p:spTree>
    <p:extLst>
      <p:ext uri="{BB962C8B-B14F-4D97-AF65-F5344CB8AC3E}">
        <p14:creationId xmlns:p14="http://schemas.microsoft.com/office/powerpoint/2010/main" val="2219862181"/>
      </p:ext>
    </p:extLst>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dirty="0"/>
              <a:t>XXX: Sub-lesson name goes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spd="slow"/>
  <p:hf hdr="0" dt="0"/>
  <p:txStyles>
    <p:titleStyle>
      <a:lvl1pPr algn="ctr" defTabSz="457200" rtl="0" eaLnBrk="0" fontAlgn="base" hangingPunct="0">
        <a:spcBef>
          <a:spcPct val="0"/>
        </a:spcBef>
        <a:spcAft>
          <a:spcPct val="0"/>
        </a:spcAft>
        <a:defRPr sz="4400" kern="1200">
          <a:solidFill>
            <a:schemeClr val="tx1"/>
          </a:solidFill>
          <a:latin typeface="Arial"/>
          <a:ea typeface="Arial"/>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1pPr>
      <a:lvl2pPr marL="800100" indent="-342900" algn="l" defTabSz="457200" rtl="0" eaLnBrk="0" fontAlgn="base" hangingPunct="0">
        <a:spcBef>
          <a:spcPct val="20000"/>
        </a:spcBef>
        <a:spcAft>
          <a:spcPct val="0"/>
        </a:spcAft>
        <a:buFont typeface="Arial"/>
        <a:buChar char="•"/>
        <a:defRPr sz="2400" kern="1200">
          <a:solidFill>
            <a:schemeClr val="tx1"/>
          </a:solidFill>
          <a:latin typeface="Arial"/>
          <a:ea typeface="Arial"/>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walch.com/ei/0903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2.emf"/><Relationship Id="rId9"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walch.com/ei/0903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600" y="640567"/>
            <a:ext cx="7855776" cy="5139521"/>
          </a:xfrm>
        </p:spPr>
        <p:txBody>
          <a:bodyPr rtlCol="0"/>
          <a:lstStyle/>
          <a:p>
            <a:pPr eaLnBrk="1" fontAlgn="auto" hangingPunct="1">
              <a:spcAft>
                <a:spcPts val="0"/>
              </a:spcAft>
              <a:buFont typeface="Arial"/>
              <a:buNone/>
              <a:defRPr/>
            </a:pPr>
            <a:r>
              <a:rPr lang="en-US" sz="2800" b="1" dirty="0">
                <a:ea typeface="+mn-ea"/>
              </a:rPr>
              <a:t>Introduction</a:t>
            </a:r>
          </a:p>
          <a:p>
            <a:pPr>
              <a:spcAft>
                <a:spcPts val="600"/>
              </a:spcAft>
            </a:pPr>
            <a:r>
              <a:rPr lang="en-US" dirty="0"/>
              <a:t>The world around us is constantly changing. The rate</a:t>
            </a:r>
            <a:br>
              <a:rPr lang="en-US" dirty="0"/>
            </a:br>
            <a:r>
              <a:rPr lang="en-US" dirty="0"/>
              <a:t>at which things change can vary, and how to model</a:t>
            </a:r>
            <a:br>
              <a:rPr lang="en-US" dirty="0"/>
            </a:br>
            <a:r>
              <a:rPr lang="en-US" dirty="0"/>
              <a:t>that change takes different forms. Business owners might need quadratic models to determine when profits are increasing or decreasing. Stock market investors may need exponential models to decide which stock is the best investment. In this lesson, you will review patterns of change between different types of functions and then identify the type of function using graphs and rates of change.</a:t>
            </a:r>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1</a:t>
            </a:fld>
            <a:endParaRPr lang="en-US" dirty="0"/>
          </a:p>
        </p:txBody>
      </p:sp>
      <p:sp>
        <p:nvSpPr>
          <p:cNvPr id="8"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10</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buFont typeface="Arial"/>
              <a:buChar char="•"/>
            </a:pPr>
            <a:r>
              <a:rPr lang="en-US" dirty="0"/>
              <a:t>A quantity that increases exponentially will always eventually exceed a quantity that increases linearly or </a:t>
            </a:r>
            <a:r>
              <a:rPr lang="en-US" dirty="0" err="1"/>
              <a:t>quadratically</a:t>
            </a:r>
            <a:r>
              <a:rPr lang="en-US" dirty="0"/>
              <a:t>. </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pic>
        <p:nvPicPr>
          <p:cNvPr id="2" name="Picture 1"/>
          <p:cNvPicPr>
            <a:picLocks noChangeAspect="1"/>
          </p:cNvPicPr>
          <p:nvPr/>
        </p:nvPicPr>
        <p:blipFill>
          <a:blip r:embed="rId2"/>
          <a:stretch>
            <a:fillRect/>
          </a:stretch>
        </p:blipFill>
        <p:spPr>
          <a:xfrm>
            <a:off x="2182261" y="2346475"/>
            <a:ext cx="4779478" cy="3398740"/>
          </a:xfrm>
          <a:prstGeom prst="rect">
            <a:avLst/>
          </a:prstGeom>
          <a:solidFill>
            <a:srgbClr val="FFFFFF"/>
          </a:solidFill>
        </p:spPr>
      </p:pic>
    </p:spTree>
    <p:extLst>
      <p:ext uri="{BB962C8B-B14F-4D97-AF65-F5344CB8AC3E}">
        <p14:creationId xmlns:p14="http://schemas.microsoft.com/office/powerpoint/2010/main" val="269328916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11</a:t>
            </a:fld>
            <a:endParaRPr lang="en-US" dirty="0"/>
          </a:p>
        </p:txBody>
      </p:sp>
      <p:sp>
        <p:nvSpPr>
          <p:cNvPr id="5" name="Subtitle 1"/>
          <p:cNvSpPr txBox="1">
            <a:spLocks/>
          </p:cNvSpPr>
          <p:nvPr/>
        </p:nvSpPr>
        <p:spPr bwMode="auto">
          <a:xfrm>
            <a:off x="640600" y="640567"/>
            <a:ext cx="805587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lnSpc>
                <a:spcPct val="110000"/>
              </a:lnSpc>
              <a:buFont typeface="Arial"/>
              <a:buChar char="•"/>
            </a:pPr>
            <a:r>
              <a:rPr lang="en-US" dirty="0"/>
              <a:t>Complicated real-world problems are often difficult to model using purely mathematical functions with simple parameters. It is crucial to think critically and compare function models to describe a real-world problem. Selecting an appropriate model is often more important than a thorough knowledge of the functions’ characteristics and how they apply to a problem.</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33331499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7818" cy="5139521"/>
          </a:xfrm>
        </p:spPr>
        <p:txBody>
          <a:bodyPr rtlCol="0"/>
          <a:lstStyle/>
          <a:p>
            <a:pPr eaLnBrk="1" fontAlgn="auto" hangingPunct="1">
              <a:spcAft>
                <a:spcPts val="0"/>
              </a:spcAft>
              <a:buFont typeface="Arial"/>
              <a:buNone/>
              <a:defRPr/>
            </a:pPr>
            <a:r>
              <a:rPr lang="en-US" sz="2800" b="1" dirty="0">
                <a:ea typeface="+mn-ea"/>
              </a:rPr>
              <a:t>Common Errors/Misconceptions</a:t>
            </a:r>
            <a:endParaRPr lang="en-US" sz="2000" dirty="0">
              <a:ea typeface="+mn-ea"/>
            </a:endParaRPr>
          </a:p>
          <a:p>
            <a:pPr marL="342900" indent="-342900">
              <a:buFont typeface="Arial"/>
              <a:buChar char="•"/>
            </a:pPr>
            <a:r>
              <a:rPr lang="en-US" dirty="0"/>
              <a:t>confusing exponential functions with quadratic functions </a:t>
            </a:r>
          </a:p>
          <a:p>
            <a:pPr marL="342900" indent="-342900">
              <a:buFont typeface="Arial"/>
              <a:buChar char="•"/>
            </a:pPr>
            <a:r>
              <a:rPr lang="en-US" dirty="0"/>
              <a:t>forgetting that the rate of change is not constant across exponential and quadratic functions</a:t>
            </a:r>
          </a:p>
          <a:p>
            <a:r>
              <a:rPr lang="en-US" dirty="0"/>
              <a:t>	</a:t>
            </a:r>
          </a:p>
          <a:p>
            <a:pPr marL="342900" indent="-342900">
              <a:lnSpc>
                <a:spcPct val="110000"/>
              </a:lnSpc>
              <a:buFont typeface="Arial"/>
              <a:buChar char="•"/>
            </a:pPr>
            <a:endParaRPr lang="en-US" dirty="0"/>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1CA2CB-5E55-4944-A924-36ED15748A88}" type="slidenum">
              <a:rPr lang="en-US" sz="1800">
                <a:solidFill>
                  <a:srgbClr val="000000"/>
                </a:solidFill>
                <a:latin typeface="Arial"/>
                <a:ea typeface="Arial"/>
                <a:cs typeface="Arial"/>
              </a:rPr>
              <a:pPr eaLnBrk="1" fontAlgn="base" hangingPunct="1">
                <a:spcBef>
                  <a:spcPct val="0"/>
                </a:spcBef>
                <a:spcAft>
                  <a:spcPct val="0"/>
                </a:spcAft>
              </a:pPr>
              <a:t>12</a:t>
            </a:fld>
            <a:endParaRPr lang="en-US" sz="1800" dirty="0">
              <a:solidFill>
                <a:srgbClr val="000000"/>
              </a:solidFill>
              <a:latin typeface="Arial"/>
              <a:ea typeface="Arial"/>
              <a:cs typeface="Arial"/>
            </a:endParaRPr>
          </a:p>
        </p:txBody>
      </p:sp>
      <p:sp>
        <p:nvSpPr>
          <p:cNvPr id="6"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p:cNvSpPr txBox="1">
            <a:spLocks/>
          </p:cNvSpPr>
          <p:nvPr/>
        </p:nvSpPr>
        <p:spPr bwMode="auto">
          <a:xfrm>
            <a:off x="641350" y="641350"/>
            <a:ext cx="7977220" cy="513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sz="2800" b="1" dirty="0"/>
              <a:t>Guided Practice</a:t>
            </a:r>
            <a:endParaRPr lang="en-US" sz="2000" b="1" dirty="0"/>
          </a:p>
          <a:p>
            <a:pPr eaLnBrk="1" hangingPunct="1"/>
            <a:r>
              <a:rPr lang="en-US" sz="2800" b="1" dirty="0">
                <a:solidFill>
                  <a:srgbClr val="000090"/>
                </a:solidFill>
              </a:rPr>
              <a:t>Example 2</a:t>
            </a:r>
            <a:endParaRPr lang="en-US" sz="1100" b="1" dirty="0">
              <a:solidFill>
                <a:srgbClr val="558ED5"/>
              </a:solidFill>
            </a:endParaRPr>
          </a:p>
          <a:p>
            <a:r>
              <a:rPr lang="en-US" dirty="0"/>
              <a:t>A home-improvement store sells carpet for $25 per square yard, plus a $50 delivery charge. Create a graph for this function, then determine the average rate of change between purchasing 10 yds</a:t>
            </a:r>
            <a:r>
              <a:rPr lang="en-US" baseline="30000" dirty="0"/>
              <a:t>2</a:t>
            </a:r>
            <a:r>
              <a:rPr lang="en-US" dirty="0"/>
              <a:t> and 30 yds</a:t>
            </a:r>
            <a:r>
              <a:rPr lang="en-US" baseline="30000" dirty="0"/>
              <a:t>2</a:t>
            </a:r>
            <a:r>
              <a:rPr lang="en-US" dirty="0"/>
              <a:t>. </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13</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20203189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r>
              <a:rPr lang="en-US" sz="2800" b="1" dirty="0">
                <a:solidFill>
                  <a:srgbClr val="660066"/>
                </a:solidFill>
              </a:rPr>
              <a:t>	</a:t>
            </a:r>
          </a:p>
          <a:p>
            <a:pPr marL="512064" indent="-557784">
              <a:buFont typeface="+mj-lt"/>
              <a:buAutoNum type="arabicPeriod"/>
            </a:pPr>
            <a:r>
              <a:rPr lang="en-US" sz="2800" b="1" dirty="0">
                <a:solidFill>
                  <a:srgbClr val="660066"/>
                </a:solidFill>
              </a:rPr>
              <a:t>Create an equation of a function to represent this scenario.</a:t>
            </a:r>
          </a:p>
          <a:p>
            <a:pPr lvl="1" algn="l">
              <a:spcAft>
                <a:spcPts val="1000"/>
              </a:spcAft>
            </a:pPr>
            <a:r>
              <a:rPr lang="en-US" dirty="0">
                <a:solidFill>
                  <a:schemeClr val="tx1"/>
                </a:solidFill>
              </a:rPr>
              <a:t>Let </a:t>
            </a:r>
            <a:r>
              <a:rPr lang="en-US" i="1" dirty="0">
                <a:solidFill>
                  <a:schemeClr val="tx1"/>
                </a:solidFill>
              </a:rPr>
              <a:t>x </a:t>
            </a:r>
            <a:r>
              <a:rPr lang="en-US" dirty="0">
                <a:solidFill>
                  <a:schemeClr val="tx1"/>
                </a:solidFill>
              </a:rPr>
              <a:t>represent the yards of carpet purchased, and let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represent the total cost.</a:t>
            </a:r>
          </a:p>
          <a:p>
            <a:pPr lvl="2" algn="l"/>
            <a:r>
              <a:rPr lang="fr-FR" i="1" dirty="0">
                <a:solidFill>
                  <a:schemeClr val="tx1"/>
                </a:solidFill>
              </a:rPr>
              <a:t>f</a:t>
            </a:r>
            <a:r>
              <a:rPr lang="fr-FR" dirty="0">
                <a:solidFill>
                  <a:schemeClr val="tx1"/>
                </a:solidFill>
              </a:rPr>
              <a:t>(</a:t>
            </a:r>
            <a:r>
              <a:rPr lang="fr-FR" i="1" dirty="0">
                <a:solidFill>
                  <a:schemeClr val="tx1"/>
                </a:solidFill>
              </a:rPr>
              <a:t>x</a:t>
            </a:r>
            <a:r>
              <a:rPr lang="fr-FR" dirty="0">
                <a:solidFill>
                  <a:schemeClr val="tx1"/>
                </a:solidFill>
              </a:rPr>
              <a:t>) = 25</a:t>
            </a:r>
            <a:r>
              <a:rPr lang="fr-FR" i="1" dirty="0">
                <a:solidFill>
                  <a:schemeClr val="tx1"/>
                </a:solidFill>
              </a:rPr>
              <a:t>x </a:t>
            </a:r>
            <a:r>
              <a:rPr lang="fr-FR" dirty="0">
                <a:solidFill>
                  <a:schemeClr val="tx1"/>
                </a:solidFill>
              </a:rPr>
              <a:t>+ 50</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14</a:t>
            </a:fld>
            <a:endParaRPr lang="en-US" dirty="0"/>
          </a:p>
        </p:txBody>
      </p:sp>
      <p:sp>
        <p:nvSpPr>
          <p:cNvPr id="10"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261799487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1"/>
            <a:ext cx="7977220" cy="5138738"/>
          </a:xfrm>
        </p:spPr>
        <p:txBody>
          <a:bodyPr>
            <a:normAutofit/>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marL="514350" indent="-557784">
              <a:buFont typeface="+mj-lt"/>
              <a:buAutoNum type="arabicPeriod" startAt="2"/>
            </a:pPr>
            <a:r>
              <a:rPr lang="en-US" sz="2800" b="1" dirty="0">
                <a:solidFill>
                  <a:srgbClr val="660066"/>
                </a:solidFill>
              </a:rPr>
              <a:t>Graph the function. 	</a:t>
            </a:r>
          </a:p>
          <a:p>
            <a:pPr lvl="1" algn="l">
              <a:spcAft>
                <a:spcPts val="600"/>
              </a:spcAft>
            </a:pPr>
            <a:r>
              <a:rPr lang="en-US" dirty="0">
                <a:solidFill>
                  <a:schemeClr val="tx1"/>
                </a:solidFill>
              </a:rPr>
              <a:t>When creating the graph, consider the domain of</a:t>
            </a:r>
            <a:br>
              <a:rPr lang="en-US" dirty="0">
                <a:solidFill>
                  <a:schemeClr val="tx1"/>
                </a:solidFill>
              </a:rPr>
            </a:br>
            <a:r>
              <a:rPr lang="en-US" dirty="0">
                <a:solidFill>
                  <a:schemeClr val="tx1"/>
                </a:solidFill>
              </a:rPr>
              <a:t>the function. </a:t>
            </a:r>
          </a:p>
          <a:p>
            <a:pPr lvl="1" algn="l">
              <a:spcAft>
                <a:spcPts val="600"/>
              </a:spcAft>
            </a:pPr>
            <a:r>
              <a:rPr lang="en-US" dirty="0">
                <a:solidFill>
                  <a:schemeClr val="tx1"/>
                </a:solidFill>
              </a:rPr>
              <a:t>We can’t purchase a negative amount of carpet, so</a:t>
            </a:r>
            <a:br>
              <a:rPr lang="en-US" dirty="0">
                <a:solidFill>
                  <a:schemeClr val="tx1"/>
                </a:solidFill>
              </a:rPr>
            </a:br>
            <a:r>
              <a:rPr lang="en-US" dirty="0">
                <a:solidFill>
                  <a:schemeClr val="tx1"/>
                </a:solidFill>
              </a:rPr>
              <a:t>it doesn’t make sense to include negative </a:t>
            </a:r>
            <a:r>
              <a:rPr lang="en-US" i="1" dirty="0">
                <a:solidFill>
                  <a:schemeClr val="tx1"/>
                </a:solidFill>
              </a:rPr>
              <a:t>x-</a:t>
            </a:r>
            <a:r>
              <a:rPr lang="en-US" dirty="0">
                <a:solidFill>
                  <a:schemeClr val="tx1"/>
                </a:solidFill>
              </a:rPr>
              <a:t>values. </a:t>
            </a:r>
          </a:p>
          <a:p>
            <a:pPr lvl="1" algn="l"/>
            <a:r>
              <a:rPr lang="en-US" dirty="0">
                <a:solidFill>
                  <a:schemeClr val="tx1"/>
                </a:solidFill>
              </a:rPr>
              <a:t>We can, on the other hand, purchase a fraction of carpet. For instance, we can purchase 4.5 square yards. Therefore, we will connect the points on our graph.</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15</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31392044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1"/>
            <a:ext cx="7977220" cy="5138738"/>
          </a:xfrm>
        </p:spPr>
        <p:txBody>
          <a:bodyPr>
            <a:normAutofit/>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16</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pSp>
        <p:nvGrpSpPr>
          <p:cNvPr id="7" name="Group 6"/>
          <p:cNvGrpSpPr/>
          <p:nvPr/>
        </p:nvGrpSpPr>
        <p:grpSpPr>
          <a:xfrm>
            <a:off x="1358900" y="1155700"/>
            <a:ext cx="6426200" cy="4509614"/>
            <a:chOff x="1358900" y="1155700"/>
            <a:chExt cx="6426200" cy="4509614"/>
          </a:xfrm>
        </p:grpSpPr>
        <p:sp>
          <p:nvSpPr>
            <p:cNvPr id="6" name="Rectangle 5"/>
            <p:cNvSpPr/>
            <p:nvPr/>
          </p:nvSpPr>
          <p:spPr>
            <a:xfrm>
              <a:off x="2159000" y="1365250"/>
              <a:ext cx="5363633" cy="3752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p:cNvPicPr>
              <a:picLocks noChangeAspect="1"/>
            </p:cNvPicPr>
            <p:nvPr/>
          </p:nvPicPr>
          <p:blipFill>
            <a:blip r:embed="rId2"/>
            <a:stretch>
              <a:fillRect/>
            </a:stretch>
          </p:blipFill>
          <p:spPr>
            <a:xfrm>
              <a:off x="1358900" y="1155700"/>
              <a:ext cx="6426200" cy="4509614"/>
            </a:xfrm>
            <a:prstGeom prst="rect">
              <a:avLst/>
            </a:prstGeom>
          </p:spPr>
        </p:pic>
      </p:grpSp>
    </p:spTree>
    <p:extLst>
      <p:ext uri="{BB962C8B-B14F-4D97-AF65-F5344CB8AC3E}">
        <p14:creationId xmlns:p14="http://schemas.microsoft.com/office/powerpoint/2010/main" val="21650137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138738"/>
          </a:xfrm>
        </p:spPr>
        <p:txBody>
          <a:bodyPr/>
          <a:lstStyle/>
          <a:p>
            <a:pPr eaLnBrk="1" hangingPunct="1">
              <a:defRPr/>
            </a:pPr>
            <a:r>
              <a:rPr lang="en-US" sz="2800" b="1" dirty="0"/>
              <a:t>Guided Practice: </a:t>
            </a:r>
            <a:r>
              <a:rPr lang="en-US" sz="2800" b="1" dirty="0">
                <a:solidFill>
                  <a:srgbClr val="000090"/>
                </a:solidFill>
              </a:rPr>
              <a:t>Example 2, </a:t>
            </a:r>
            <a:r>
              <a:rPr lang="en-US" sz="2800" b="1" i="1" dirty="0">
                <a:solidFill>
                  <a:srgbClr val="000090"/>
                </a:solidFill>
              </a:rPr>
              <a:t>continued</a:t>
            </a:r>
          </a:p>
          <a:p>
            <a:pPr marL="514350" indent="-514350">
              <a:buFont typeface="+mj-lt"/>
              <a:buAutoNum type="arabicPeriod" startAt="3"/>
            </a:pPr>
            <a:r>
              <a:rPr lang="en-US" sz="2800" b="1" dirty="0">
                <a:solidFill>
                  <a:srgbClr val="660066"/>
                </a:solidFill>
              </a:rPr>
              <a:t>Identify the type of function described. </a:t>
            </a:r>
          </a:p>
          <a:p>
            <a:pPr lvl="1" algn="l"/>
            <a:r>
              <a:rPr lang="en-US" dirty="0">
                <a:solidFill>
                  <a:schemeClr val="tx1"/>
                </a:solidFill>
              </a:rPr>
              <a:t>The average rate of change is constant across all intervals, and the graph never changes directions. The function is still a linear function; it just has a restricted domain. We can see this in the equation</a:t>
            </a:r>
            <a:br>
              <a:rPr lang="en-US" dirty="0">
                <a:solidFill>
                  <a:schemeClr val="tx1"/>
                </a:solidFill>
              </a:rPr>
            </a:br>
            <a:r>
              <a:rPr lang="en-US" dirty="0">
                <a:solidFill>
                  <a:schemeClr val="tx1"/>
                </a:solidFill>
              </a:rPr>
              <a:t>of the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25</a:t>
            </a:r>
            <a:r>
              <a:rPr lang="en-US" i="1" dirty="0">
                <a:solidFill>
                  <a:schemeClr val="tx1"/>
                </a:solidFill>
              </a:rPr>
              <a:t>x </a:t>
            </a:r>
            <a:r>
              <a:rPr lang="en-US" dirty="0">
                <a:solidFill>
                  <a:schemeClr val="tx1"/>
                </a:solidFill>
              </a:rPr>
              <a:t>+ 50, and in the graph of</a:t>
            </a:r>
            <a:br>
              <a:rPr lang="en-US" dirty="0">
                <a:solidFill>
                  <a:schemeClr val="tx1"/>
                </a:solidFill>
              </a:rPr>
            </a:br>
            <a:r>
              <a:rPr lang="en-US" dirty="0">
                <a:solidFill>
                  <a:schemeClr val="tx1"/>
                </a:solidFill>
              </a:rPr>
              <a:t>the function.</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17</a:t>
            </a:fld>
            <a:endParaRPr lang="en-US" dirty="0"/>
          </a:p>
        </p:txBody>
      </p:sp>
      <p:sp>
        <p:nvSpPr>
          <p:cNvPr id="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Arial"/>
                <a:ea typeface="Arial"/>
                <a:cs typeface="Arial"/>
                <a:sym typeface="Zapf Dingbats" charset="0"/>
              </a:rPr>
              <a:t>✔</a:t>
            </a:r>
            <a:endParaRPr lang="en-US" sz="9600" dirty="0">
              <a:solidFill>
                <a:srgbClr val="000090"/>
              </a:solidFill>
              <a:latin typeface="Arial"/>
              <a:ea typeface="Arial"/>
              <a:cs typeface="Arial"/>
            </a:endParaRPr>
          </a:p>
        </p:txBody>
      </p:sp>
    </p:spTree>
    <p:extLst>
      <p:ext uri="{BB962C8B-B14F-4D97-AF65-F5344CB8AC3E}">
        <p14:creationId xmlns:p14="http://schemas.microsoft.com/office/powerpoint/2010/main" val="153503144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a:solidFill>
                  <a:srgbClr val="000090"/>
                </a:solidFill>
              </a:rPr>
              <a:t>Example 2, </a:t>
            </a:r>
            <a:r>
              <a:rPr lang="en-US" sz="2800" b="1" i="1" dirty="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18</a:t>
            </a:fld>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3647173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0007851-A5CB-5149-ABED-031876F43142}" type="slidenum">
              <a:rPr lang="en-US" smtClean="0"/>
              <a:pPr>
                <a:defRPr/>
              </a:pPr>
              <a:t>19</a:t>
            </a:fld>
            <a:endParaRPr lang="en-US" dirty="0"/>
          </a:p>
        </p:txBody>
      </p:sp>
      <p:sp>
        <p:nvSpPr>
          <p:cNvPr id="8" name="Subtitle 1"/>
          <p:cNvSpPr>
            <a:spLocks noGrp="1"/>
          </p:cNvSpPr>
          <p:nvPr>
            <p:ph type="subTitle" idx="1"/>
          </p:nvPr>
        </p:nvSpPr>
        <p:spPr>
          <a:xfrm>
            <a:off x="641350" y="584373"/>
            <a:ext cx="3402330" cy="5166376"/>
          </a:xfrm>
        </p:spPr>
        <p:txBody>
          <a:bodyPr>
            <a:normAutofit/>
          </a:bodyPr>
          <a:lstStyle/>
          <a:p>
            <a:pPr eaLnBrk="1" hangingPunct="1">
              <a:defRPr/>
            </a:pPr>
            <a:r>
              <a:rPr lang="en-US" sz="2800" b="1" dirty="0"/>
              <a:t>Guided Practice</a:t>
            </a:r>
            <a:endParaRPr lang="en-US" sz="2800" b="1" dirty="0">
              <a:solidFill>
                <a:srgbClr val="000090"/>
              </a:solidFill>
            </a:endParaRPr>
          </a:p>
          <a:p>
            <a:pPr eaLnBrk="1" hangingPunct="1">
              <a:defRPr/>
            </a:pPr>
            <a:r>
              <a:rPr lang="en-US" sz="2800" b="1" dirty="0">
                <a:solidFill>
                  <a:srgbClr val="000090"/>
                </a:solidFill>
              </a:rPr>
              <a:t>Example 3</a:t>
            </a:r>
            <a:endParaRPr lang="en-US" sz="2800" baseline="30000" dirty="0">
              <a:solidFill>
                <a:srgbClr val="000090"/>
              </a:solidFill>
            </a:endParaRPr>
          </a:p>
          <a:p>
            <a:pPr eaLnBrk="1" hangingPunct="1">
              <a:defRPr/>
            </a:pPr>
            <a:r>
              <a:rPr lang="en-US" sz="2200" dirty="0"/>
              <a:t>Marshall was going out of town for the weekend, so he took his dogs to be boarded. When he returned to pick them up, they were covered in fleas. The following graph shows the number of fleas on each of his dogs. What type of function models the number of fleas on each dog?</a:t>
            </a:r>
          </a:p>
        </p:txBody>
      </p:sp>
      <p:sp>
        <p:nvSpPr>
          <p:cNvPr id="7"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pSp>
        <p:nvGrpSpPr>
          <p:cNvPr id="6" name="Group 5"/>
          <p:cNvGrpSpPr/>
          <p:nvPr/>
        </p:nvGrpSpPr>
        <p:grpSpPr>
          <a:xfrm>
            <a:off x="4165600" y="538291"/>
            <a:ext cx="4457382" cy="5212458"/>
            <a:chOff x="4165600" y="538291"/>
            <a:chExt cx="4457382" cy="5212458"/>
          </a:xfrm>
        </p:grpSpPr>
        <p:sp>
          <p:nvSpPr>
            <p:cNvPr id="5" name="Rectangle 4"/>
            <p:cNvSpPr/>
            <p:nvPr/>
          </p:nvSpPr>
          <p:spPr>
            <a:xfrm>
              <a:off x="4561840" y="731520"/>
              <a:ext cx="3860800" cy="4582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SE U5L2 5.2.2 Guided Practice Ex 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0" y="538291"/>
              <a:ext cx="4457382" cy="5212458"/>
            </a:xfrm>
            <a:prstGeom prst="rect">
              <a:avLst/>
            </a:prstGeom>
          </p:spPr>
        </p:pic>
      </p:grpSp>
    </p:spTree>
    <p:extLst>
      <p:ext uri="{BB962C8B-B14F-4D97-AF65-F5344CB8AC3E}">
        <p14:creationId xmlns:p14="http://schemas.microsoft.com/office/powerpoint/2010/main" val="34652253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139521"/>
          </a:xfrm>
        </p:spPr>
        <p:txBody>
          <a:bodyPr rtlCol="0">
            <a:noAutofit/>
          </a:bodyPr>
          <a:lstStyle/>
          <a:p>
            <a:pPr eaLnBrk="1" fontAlgn="auto" hangingPunct="1">
              <a:spcAft>
                <a:spcPts val="0"/>
              </a:spcAft>
              <a:buFont typeface="Arial"/>
              <a:buNone/>
              <a:defRPr/>
            </a:pPr>
            <a:r>
              <a:rPr lang="en-US" sz="2800" b="1" dirty="0">
                <a:ea typeface="+mn-ea"/>
              </a:rPr>
              <a:t>Key Concepts</a:t>
            </a:r>
            <a:endParaRPr lang="en-US" sz="2000" b="1" dirty="0">
              <a:ea typeface="+mn-ea"/>
            </a:endParaRPr>
          </a:p>
          <a:p>
            <a:pPr marL="342900" indent="-342900">
              <a:spcAft>
                <a:spcPts val="600"/>
              </a:spcAft>
              <a:buFont typeface="Arial"/>
              <a:buChar char="•"/>
            </a:pPr>
            <a:r>
              <a:rPr lang="en-US" dirty="0"/>
              <a:t>Recall that </a:t>
            </a:r>
            <a:r>
              <a:rPr lang="en-US" b="1" dirty="0"/>
              <a:t>rate of change </a:t>
            </a:r>
            <a:r>
              <a:rPr lang="en-US" dirty="0"/>
              <a:t>is a ratio that describes how much one quantity changes with respect to the change in another quantity. Patterns can help distinguish different rates of change.</a:t>
            </a:r>
          </a:p>
          <a:p>
            <a:r>
              <a:rPr lang="en-US" b="1" dirty="0"/>
              <a:t>Linear Functions </a:t>
            </a:r>
            <a:endParaRPr lang="en-US" dirty="0"/>
          </a:p>
          <a:p>
            <a:pPr marL="342900" indent="-342900">
              <a:buFont typeface="Arial"/>
              <a:buChar char="•"/>
            </a:pPr>
            <a:r>
              <a:rPr lang="en-US" dirty="0"/>
              <a:t>Linear functions increase or decrease by a common rate, or by the same rate over similar intervals. </a:t>
            </a:r>
          </a:p>
          <a:p>
            <a:pPr marL="342900" indent="-342900">
              <a:buFont typeface="Arial"/>
              <a:buChar char="•"/>
            </a:pPr>
            <a:r>
              <a:rPr lang="en-US" dirty="0"/>
              <a:t>The rate of change in a linear function is referred to as the slope. </a:t>
            </a:r>
          </a:p>
          <a:p>
            <a:pPr marL="342900" indent="-342900">
              <a:buFont typeface="Arial"/>
              <a:buChar char="•"/>
            </a:pPr>
            <a:r>
              <a:rPr lang="en-US" dirty="0"/>
              <a:t>As the value of </a:t>
            </a:r>
            <a:r>
              <a:rPr lang="en-US" i="1" dirty="0"/>
              <a:t>x </a:t>
            </a:r>
            <a:r>
              <a:rPr lang="en-US" dirty="0"/>
              <a:t>increases by 1, </a:t>
            </a:r>
            <a:r>
              <a:rPr lang="en-US" i="1" dirty="0"/>
              <a:t>f</a:t>
            </a:r>
            <a:r>
              <a:rPr lang="en-US" dirty="0"/>
              <a:t>(</a:t>
            </a:r>
            <a:r>
              <a:rPr lang="en-US" i="1" dirty="0"/>
              <a:t>x</a:t>
            </a:r>
            <a:r>
              <a:rPr lang="en-US" dirty="0"/>
              <a:t>) will increase by a constant value.</a:t>
            </a:r>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552368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1" name="Equation" r:id="rId3" imgW="190500" imgH="330200" progId="Equation.DSMT4">
                  <p:embed/>
                </p:oleObj>
              </mc:Choice>
              <mc:Fallback>
                <p:oleObj name="Equation" r:id="rId3"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54718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2" name="Equation" r:id="rId5" imgW="190500" imgH="330200" progId="Equation.DSMT4">
                  <p:embed/>
                </p:oleObj>
              </mc:Choice>
              <mc:Fallback>
                <p:oleObj name="Equation" r:id="rId5"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014995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3" name="Equation" r:id="rId6" imgW="190500" imgH="330200" progId="Equation.DSMT4">
                  <p:embed/>
                </p:oleObj>
              </mc:Choice>
              <mc:Fallback>
                <p:oleObj name="Equation" r:id="rId6"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032864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4" name="Equation" r:id="rId7" imgW="190500" imgH="330200" progId="Equation.DSMT4">
                  <p:embed/>
                </p:oleObj>
              </mc:Choice>
              <mc:Fallback>
                <p:oleObj name="Equation" r:id="rId7"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3210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5" name="Equation" r:id="rId8" imgW="190500" imgH="330200" progId="Equation.DSMT4">
                  <p:embed/>
                </p:oleObj>
              </mc:Choice>
              <mc:Fallback>
                <p:oleObj name="Equation" r:id="rId8"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757296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6" name="Equation" r:id="rId9" imgW="190500" imgH="330200" progId="Equation.DSMT4">
                  <p:embed/>
                </p:oleObj>
              </mc:Choice>
              <mc:Fallback>
                <p:oleObj name="Equation" r:id="rId9"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34681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9377" name="Equation" r:id="rId10" imgW="190500" imgH="330200" progId="Equation.DSMT4">
                  <p:embed/>
                </p:oleObj>
              </mc:Choice>
              <mc:Fallback>
                <p:oleObj name="Equation" r:id="rId10"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sp>
        <p:nvSpPr>
          <p:cNvPr id="14"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7E1D4C5-8DB0-0E43-B956-CE91E4133DA5}" type="slidenum">
              <a:rPr lang="en-US" smtClean="0"/>
              <a:pPr>
                <a:defRPr/>
              </a:pPr>
              <a:t>20</a:t>
            </a:fld>
            <a:endParaRPr lang="en-US" dirty="0"/>
          </a:p>
        </p:txBody>
      </p:sp>
      <p:sp>
        <p:nvSpPr>
          <p:cNvPr id="6" name="Subtitle 1"/>
          <p:cNvSpPr>
            <a:spLocks noGrp="1"/>
          </p:cNvSpPr>
          <p:nvPr>
            <p:ph type="subTitle" idx="1"/>
          </p:nvPr>
        </p:nvSpPr>
        <p:spPr>
          <a:xfrm>
            <a:off x="641349" y="641350"/>
            <a:ext cx="8033141" cy="4997450"/>
          </a:xfrm>
        </p:spPr>
        <p:txBody>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marL="514350" indent="-557784" eaLnBrk="1" hangingPunct="1">
              <a:buFont typeface="+mj-lt"/>
              <a:buAutoNum type="arabicPeriod"/>
              <a:defRPr/>
            </a:pPr>
            <a:r>
              <a:rPr lang="en-US" sz="2800" b="1" dirty="0">
                <a:solidFill>
                  <a:srgbClr val="660066"/>
                </a:solidFill>
              </a:rPr>
              <a:t>Create a table of values for both functions.</a:t>
            </a:r>
            <a:endParaRPr lang="en-US" dirty="0">
              <a:latin typeface="Arial"/>
              <a:cs typeface="Arial"/>
            </a:endParaRPr>
          </a:p>
        </p:txBody>
      </p:sp>
      <p:sp>
        <p:nvSpPr>
          <p:cNvPr id="8"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aphicFrame>
        <p:nvGraphicFramePr>
          <p:cNvPr id="9" name="Table 8"/>
          <p:cNvGraphicFramePr>
            <a:graphicFrameLocks noGrp="1"/>
          </p:cNvGraphicFramePr>
          <p:nvPr>
            <p:extLst>
              <p:ext uri="{D42A27DB-BD31-4B8C-83A1-F6EECF244321}">
                <p14:modId xmlns:p14="http://schemas.microsoft.com/office/powerpoint/2010/main" val="605249247"/>
              </p:ext>
            </p:extLst>
          </p:nvPr>
        </p:nvGraphicFramePr>
        <p:xfrm>
          <a:off x="1248648" y="1959016"/>
          <a:ext cx="7049215" cy="1333500"/>
        </p:xfrm>
        <a:graphic>
          <a:graphicData uri="http://schemas.openxmlformats.org/drawingml/2006/table">
            <a:tbl>
              <a:tblPr/>
              <a:tblGrid>
                <a:gridCol w="2701731">
                  <a:extLst>
                    <a:ext uri="{9D8B030D-6E8A-4147-A177-3AD203B41FA5}">
                      <a16:colId xmlns:a16="http://schemas.microsoft.com/office/drawing/2014/main" val="20000"/>
                    </a:ext>
                  </a:extLst>
                </a:gridCol>
                <a:gridCol w="1086871">
                  <a:extLst>
                    <a:ext uri="{9D8B030D-6E8A-4147-A177-3AD203B41FA5}">
                      <a16:colId xmlns:a16="http://schemas.microsoft.com/office/drawing/2014/main" val="20001"/>
                    </a:ext>
                  </a:extLst>
                </a:gridCol>
                <a:gridCol w="1086871">
                  <a:extLst>
                    <a:ext uri="{9D8B030D-6E8A-4147-A177-3AD203B41FA5}">
                      <a16:colId xmlns:a16="http://schemas.microsoft.com/office/drawing/2014/main" val="20002"/>
                    </a:ext>
                  </a:extLst>
                </a:gridCol>
                <a:gridCol w="1086871">
                  <a:extLst>
                    <a:ext uri="{9D8B030D-6E8A-4147-A177-3AD203B41FA5}">
                      <a16:colId xmlns:a16="http://schemas.microsoft.com/office/drawing/2014/main" val="20003"/>
                    </a:ext>
                  </a:extLst>
                </a:gridCol>
                <a:gridCol w="1086871">
                  <a:extLst>
                    <a:ext uri="{9D8B030D-6E8A-4147-A177-3AD203B41FA5}">
                      <a16:colId xmlns:a16="http://schemas.microsoft.com/office/drawing/2014/main" val="20004"/>
                    </a:ext>
                  </a:extLst>
                </a:gridCol>
              </a:tblGrid>
              <a:tr h="444500">
                <a:tc>
                  <a:txBody>
                    <a:bodyPr/>
                    <a:lstStyle/>
                    <a:p>
                      <a:pPr marL="0" algn="l" fontAlgn="b">
                        <a:spcBef>
                          <a:spcPts val="0"/>
                        </a:spcBef>
                        <a:spcAft>
                          <a:spcPts val="0"/>
                        </a:spcAft>
                      </a:pPr>
                      <a:r>
                        <a:rPr lang="en-US" sz="2400" b="1" i="0" u="none" strike="noStrike" dirty="0">
                          <a:solidFill>
                            <a:srgbClr val="000000"/>
                          </a:solidFill>
                          <a:effectLst/>
                          <a:latin typeface="Arial"/>
                        </a:rPr>
                        <a:t> Days</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Arial"/>
                        </a:rPr>
                        <a:t>0</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1</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2</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3</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4500">
                <a:tc>
                  <a:txBody>
                    <a:bodyPr/>
                    <a:lstStyle/>
                    <a:p>
                      <a:pPr algn="l" fontAlgn="b"/>
                      <a:r>
                        <a:rPr lang="en-US" sz="2400" b="1" i="0" u="none" strike="noStrike" dirty="0">
                          <a:solidFill>
                            <a:srgbClr val="000000"/>
                          </a:solidFill>
                          <a:effectLst/>
                          <a:latin typeface="Arial"/>
                        </a:rPr>
                        <a:t> Fleas on </a:t>
                      </a:r>
                      <a:r>
                        <a:rPr lang="en-US" sz="2400" b="1" i="0" u="none" strike="noStrike" dirty="0" err="1">
                          <a:solidFill>
                            <a:srgbClr val="000000"/>
                          </a:solidFill>
                          <a:effectLst/>
                          <a:latin typeface="Arial"/>
                        </a:rPr>
                        <a:t>Kimber</a:t>
                      </a:r>
                      <a:endParaRPr lang="en-US" sz="2400" b="1" i="0" u="none" strike="noStrike" dirty="0">
                        <a:solidFill>
                          <a:srgbClr val="000000"/>
                        </a:solidFill>
                        <a:effectLst/>
                        <a:latin typeface="Arial"/>
                      </a:endParaRP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Arial"/>
                        </a:rPr>
                        <a:t>5</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6</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9</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14</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4500">
                <a:tc>
                  <a:txBody>
                    <a:bodyPr/>
                    <a:lstStyle/>
                    <a:p>
                      <a:pPr algn="l" fontAlgn="b"/>
                      <a:r>
                        <a:rPr lang="en-US" sz="2400" b="1" i="0" u="none" strike="noStrike" dirty="0">
                          <a:solidFill>
                            <a:srgbClr val="000000"/>
                          </a:solidFill>
                          <a:effectLst/>
                          <a:latin typeface="Arial"/>
                        </a:rPr>
                        <a:t> Fleas on Nola</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Arial"/>
                        </a:rPr>
                        <a:t>2</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4</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8</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Arial"/>
                        </a:rPr>
                        <a:t>16</a:t>
                      </a:r>
                    </a:p>
                  </a:txBody>
                  <a:tcPr marL="12700" marR="12700" marT="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031354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23057" y="568779"/>
            <a:ext cx="7897887" cy="5138739"/>
          </a:xfrm>
        </p:spPr>
        <p:txBody>
          <a:bodyPr>
            <a:normAutofit/>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marL="512064" indent="-557784" eaLnBrk="1" hangingPunct="1">
              <a:buFont typeface="+mj-lt"/>
              <a:buAutoNum type="arabicPeriod" startAt="2"/>
              <a:defRPr/>
            </a:pPr>
            <a:r>
              <a:rPr lang="en-US" sz="2800" b="1" dirty="0">
                <a:solidFill>
                  <a:srgbClr val="660066"/>
                </a:solidFill>
              </a:rPr>
              <a:t>Determine what type of function models the number of fleas on </a:t>
            </a:r>
            <a:r>
              <a:rPr lang="en-US" sz="2800" b="1" dirty="0" err="1">
                <a:solidFill>
                  <a:srgbClr val="660066"/>
                </a:solidFill>
              </a:rPr>
              <a:t>Kimber</a:t>
            </a:r>
            <a:r>
              <a:rPr lang="en-US" sz="2800" b="1" dirty="0">
                <a:solidFill>
                  <a:srgbClr val="660066"/>
                </a:solidFill>
              </a:rPr>
              <a:t>.</a:t>
            </a:r>
          </a:p>
          <a:p>
            <a:pPr marL="512064" lvl="1" algn="l" eaLnBrk="1" hangingPunct="1">
              <a:spcAft>
                <a:spcPts val="400"/>
              </a:spcAft>
              <a:defRPr/>
            </a:pPr>
            <a:r>
              <a:rPr lang="en-US" dirty="0">
                <a:solidFill>
                  <a:schemeClr val="tx1"/>
                </a:solidFill>
              </a:rPr>
              <a:t>There is no constant rate of change between days, so this cannot be a linear function. Also, notice the graph. Linear functions are always straight lines. </a:t>
            </a:r>
            <a:r>
              <a:rPr lang="en-US" dirty="0" err="1">
                <a:solidFill>
                  <a:schemeClr val="tx1"/>
                </a:solidFill>
              </a:rPr>
              <a:t>Kimber’s</a:t>
            </a:r>
            <a:r>
              <a:rPr lang="en-US" dirty="0">
                <a:solidFill>
                  <a:schemeClr val="tx1"/>
                </a:solidFill>
              </a:rPr>
              <a:t> graph is a curve and cannot be linear.</a:t>
            </a:r>
          </a:p>
          <a:p>
            <a:pPr marL="512064" lvl="1" algn="l" eaLnBrk="1" hangingPunct="1">
              <a:spcAft>
                <a:spcPts val="400"/>
              </a:spcAft>
              <a:defRPr/>
            </a:pPr>
            <a:r>
              <a:rPr lang="en-US" dirty="0">
                <a:solidFill>
                  <a:schemeClr val="tx1"/>
                </a:solidFill>
              </a:rPr>
              <a:t>There is no constant multiple from the number of fleas one day to the next, so this cannot be an exponential function.</a:t>
            </a:r>
          </a:p>
        </p:txBody>
      </p:sp>
      <p:sp>
        <p:nvSpPr>
          <p:cNvPr id="2" name="Slide Number Placeholder 1"/>
          <p:cNvSpPr>
            <a:spLocks noGrp="1"/>
          </p:cNvSpPr>
          <p:nvPr>
            <p:ph type="sldNum" sz="quarter" idx="11"/>
          </p:nvPr>
        </p:nvSpPr>
        <p:spPr/>
        <p:txBody>
          <a:bodyPr/>
          <a:lstStyle/>
          <a:p>
            <a:pPr>
              <a:defRPr/>
            </a:pPr>
            <a:fld id="{0DC374F2-5592-8D46-BCC8-B114B8672763}" type="slidenum">
              <a:rPr lang="en-US" smtClean="0"/>
              <a:pPr>
                <a:defRPr/>
              </a:pPr>
              <a:t>21</a:t>
            </a:fld>
            <a:endParaRPr lang="en-US" dirty="0"/>
          </a:p>
        </p:txBody>
      </p:sp>
      <p:sp>
        <p:nvSpPr>
          <p:cNvPr id="7"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224272699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49"/>
            <a:ext cx="7934174" cy="5138739"/>
          </a:xfrm>
        </p:spPr>
        <p:txBody>
          <a:bodyPr>
            <a:normAutofit/>
          </a:bodyPr>
          <a:lstStyle/>
          <a:p>
            <a:pPr eaLnBrk="1" hangingPunct="1">
              <a:spcAft>
                <a:spcPts val="600"/>
              </a:spcAft>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marL="512064" lvl="1" algn="l" eaLnBrk="1" hangingPunct="1">
              <a:spcAft>
                <a:spcPts val="400"/>
              </a:spcAft>
              <a:defRPr/>
            </a:pPr>
            <a:r>
              <a:rPr lang="en-US" dirty="0">
                <a:solidFill>
                  <a:schemeClr val="tx1"/>
                </a:solidFill>
              </a:rPr>
              <a:t>After the first day, the number of fleas increases by 1. It increases by 3 the next day, and by 5 the following day.</a:t>
            </a:r>
            <a:endParaRPr lang="en-US" b="1" dirty="0">
              <a:solidFill>
                <a:schemeClr val="tx1"/>
              </a:solidFill>
            </a:endParaRPr>
          </a:p>
          <a:p>
            <a:pPr marL="512064" lvl="1" algn="l" eaLnBrk="1" hangingPunct="1">
              <a:spcAft>
                <a:spcPts val="400"/>
              </a:spcAft>
              <a:defRPr/>
            </a:pPr>
            <a:r>
              <a:rPr lang="en-US" dirty="0">
                <a:solidFill>
                  <a:schemeClr val="tx1"/>
                </a:solidFill>
              </a:rPr>
              <a:t>Calculate the second difference between these values. Subtract 1 from 3, and 3 from 5. This results in a constant second difference of 2.</a:t>
            </a:r>
          </a:p>
          <a:p>
            <a:pPr marL="512064" lvl="1" algn="l" eaLnBrk="1" hangingPunct="1">
              <a:defRPr/>
            </a:pPr>
            <a:r>
              <a:rPr lang="en-US" dirty="0">
                <a:solidFill>
                  <a:schemeClr val="tx1"/>
                </a:solidFill>
              </a:rPr>
              <a:t>Quadratic functions have constant second differences, so the number of fleas on </a:t>
            </a:r>
            <a:r>
              <a:rPr lang="en-US" dirty="0" err="1">
                <a:solidFill>
                  <a:schemeClr val="tx1"/>
                </a:solidFill>
              </a:rPr>
              <a:t>Kimber</a:t>
            </a:r>
            <a:r>
              <a:rPr lang="en-US" dirty="0">
                <a:solidFill>
                  <a:schemeClr val="tx1"/>
                </a:solidFill>
              </a:rPr>
              <a:t> must be modeled by a quadratic function. </a:t>
            </a:r>
            <a:endParaRPr lang="en-US" b="1" dirty="0">
              <a:solidFill>
                <a:schemeClr val="tx1"/>
              </a:solidFill>
            </a:endParaRPr>
          </a:p>
        </p:txBody>
      </p:sp>
      <p:sp>
        <p:nvSpPr>
          <p:cNvPr id="2" name="Slide Number Placeholder 1"/>
          <p:cNvSpPr>
            <a:spLocks noGrp="1"/>
          </p:cNvSpPr>
          <p:nvPr>
            <p:ph type="sldNum" sz="quarter" idx="11"/>
          </p:nvPr>
        </p:nvSpPr>
        <p:spPr/>
        <p:txBody>
          <a:bodyPr/>
          <a:lstStyle/>
          <a:p>
            <a:pPr>
              <a:defRPr/>
            </a:pPr>
            <a:fld id="{0DC374F2-5592-8D46-BCC8-B114B8672763}" type="slidenum">
              <a:rPr lang="en-US" smtClean="0"/>
              <a:pPr>
                <a:defRPr/>
              </a:pPr>
              <a:t>22</a:t>
            </a:fld>
            <a:endParaRPr lang="en-US" dirty="0"/>
          </a:p>
        </p:txBody>
      </p:sp>
      <p:sp>
        <p:nvSpPr>
          <p:cNvPr id="7"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16403045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p:cNvSpPr>
            <a:spLocks noGrp="1"/>
          </p:cNvSpPr>
          <p:nvPr>
            <p:ph type="subTitle" idx="1"/>
          </p:nvPr>
        </p:nvSpPr>
        <p:spPr>
          <a:xfrm>
            <a:off x="641350" y="592970"/>
            <a:ext cx="7946269" cy="5138738"/>
          </a:xfrm>
        </p:spPr>
        <p:txBody>
          <a:bodyPr>
            <a:normAutofit/>
          </a:bodyPr>
          <a:lstStyle/>
          <a:p>
            <a:pPr eaLnBrk="1" hangingPunct="1">
              <a:defRPr/>
            </a:pPr>
            <a:r>
              <a:rPr lang="en-US" sz="2800" b="1" dirty="0"/>
              <a:t>Guided Practice: </a:t>
            </a:r>
            <a:r>
              <a:rPr lang="en-US" sz="2800" b="1" dirty="0">
                <a:solidFill>
                  <a:srgbClr val="000090"/>
                </a:solidFill>
              </a:rPr>
              <a:t>Example 3, </a:t>
            </a:r>
            <a:r>
              <a:rPr lang="en-US" sz="2800" b="1" i="1" dirty="0">
                <a:solidFill>
                  <a:srgbClr val="000090"/>
                </a:solidFill>
              </a:rPr>
              <a:t>continued</a:t>
            </a:r>
          </a:p>
          <a:p>
            <a:pPr marL="514350" indent="-557784" eaLnBrk="1" hangingPunct="1">
              <a:buFont typeface="+mj-lt"/>
              <a:buAutoNum type="arabicPeriod" startAt="3"/>
              <a:defRPr/>
            </a:pPr>
            <a:r>
              <a:rPr lang="en-US" sz="2800" b="1" dirty="0">
                <a:solidFill>
                  <a:srgbClr val="660066"/>
                </a:solidFill>
              </a:rPr>
              <a:t>Determine what type of function models the number of fleas on Nola.</a:t>
            </a:r>
          </a:p>
          <a:p>
            <a:pPr marL="512064" lvl="1" algn="l" eaLnBrk="1" fontAlgn="auto" hangingPunct="1">
              <a:spcAft>
                <a:spcPts val="400"/>
              </a:spcAft>
              <a:defRPr/>
            </a:pPr>
            <a:r>
              <a:rPr lang="en-US" dirty="0">
                <a:solidFill>
                  <a:schemeClr val="tx1"/>
                </a:solidFill>
              </a:rPr>
              <a:t>There is no constant rate of change between days, so this cannot be a linear function. Also, notice the graph. Nola’s graph is a curve and cannot be linear.</a:t>
            </a:r>
          </a:p>
          <a:p>
            <a:pPr marL="512064" lvl="1" algn="l" eaLnBrk="1" fontAlgn="auto" hangingPunct="1">
              <a:spcAft>
                <a:spcPts val="400"/>
              </a:spcAft>
              <a:defRPr/>
            </a:pPr>
            <a:r>
              <a:rPr lang="en-US" dirty="0">
                <a:solidFill>
                  <a:schemeClr val="tx1"/>
                </a:solidFill>
              </a:rPr>
              <a:t>Check for any common multiples between values by dividing: 4 divided by 2, 8 divided by 4, and 16 divided by 8 all result in a common multiple of 2.</a:t>
            </a:r>
          </a:p>
          <a:p>
            <a:pPr marL="512064" lvl="1" algn="l" eaLnBrk="1" fontAlgn="auto" hangingPunct="1">
              <a:spcAft>
                <a:spcPts val="0"/>
              </a:spcAft>
              <a:defRPr/>
            </a:pPr>
            <a:r>
              <a:rPr lang="en-US" dirty="0">
                <a:solidFill>
                  <a:schemeClr val="tx1"/>
                </a:solidFill>
              </a:rPr>
              <a:t>Exponential functions have common multiples, so the number of fleas on Nola must be modeled by an exponential function. </a:t>
            </a:r>
            <a:endParaRPr lang="en-US" b="1" dirty="0">
              <a:solidFill>
                <a:schemeClr val="tx1"/>
              </a:solidFill>
            </a:endParaRPr>
          </a:p>
        </p:txBody>
      </p:sp>
      <p:sp>
        <p:nvSpPr>
          <p:cNvPr id="3" name="Slide Number Placeholder 2"/>
          <p:cNvSpPr>
            <a:spLocks noGrp="1"/>
          </p:cNvSpPr>
          <p:nvPr>
            <p:ph type="sldNum" sz="quarter" idx="11"/>
          </p:nvPr>
        </p:nvSpPr>
        <p:spPr/>
        <p:txBody>
          <a:bodyPr/>
          <a:lstStyle/>
          <a:p>
            <a:pPr>
              <a:defRPr/>
            </a:pPr>
            <a:fld id="{945BB88A-4279-E649-9883-179CEE3C3785}" type="slidenum">
              <a:rPr lang="en-US" smtClean="0"/>
              <a:pPr>
                <a:defRPr/>
              </a:pPr>
              <a:t>23</a:t>
            </a:fld>
            <a:endParaRPr lang="en-US" dirty="0"/>
          </a:p>
        </p:txBody>
      </p:sp>
      <p:sp>
        <p:nvSpPr>
          <p:cNvPr id="7"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
        <p:nvSpPr>
          <p:cNvPr id="8" name="TextBox 4"/>
          <p:cNvSpPr txBox="1">
            <a:spLocks noChangeArrowheads="1"/>
          </p:cNvSpPr>
          <p:nvPr/>
        </p:nvSpPr>
        <p:spPr bwMode="auto">
          <a:xfrm>
            <a:off x="6881813" y="409446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sym typeface="Zapf Dingbats" charset="0"/>
              </a:rPr>
              <a:t>✔</a:t>
            </a:r>
            <a:endParaRPr lang="en-US" sz="9600" dirty="0">
              <a:solidFill>
                <a:srgbClr val="000090"/>
              </a:solidFill>
              <a:latin typeface="Arial"/>
            </a:endParaRPr>
          </a:p>
        </p:txBody>
      </p:sp>
    </p:spTree>
    <p:extLst>
      <p:ext uri="{BB962C8B-B14F-4D97-AF65-F5344CB8AC3E}">
        <p14:creationId xmlns:p14="http://schemas.microsoft.com/office/powerpoint/2010/main" val="168258026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ubtitle 1"/>
          <p:cNvSpPr>
            <a:spLocks noGrp="1"/>
          </p:cNvSpPr>
          <p:nvPr>
            <p:ph type="subTitle" idx="1"/>
          </p:nvPr>
        </p:nvSpPr>
        <p:spPr>
          <a:xfrm>
            <a:off x="641350" y="641350"/>
            <a:ext cx="7854950" cy="4997450"/>
          </a:xfrm>
        </p:spPr>
        <p:txBody>
          <a:bodyPr/>
          <a:lstStyle/>
          <a:p>
            <a:pPr eaLnBrk="1" hangingPunct="1"/>
            <a:r>
              <a:rPr lang="en-US" sz="2800" b="1" dirty="0">
                <a:latin typeface="Arial" charset="0"/>
                <a:cs typeface="ＭＳ Ｐゴシック" charset="0"/>
              </a:rPr>
              <a:t>Guided Practice: </a:t>
            </a:r>
            <a:r>
              <a:rPr lang="en-US" sz="2800" b="1" dirty="0">
                <a:solidFill>
                  <a:srgbClr val="000090"/>
                </a:solidFill>
                <a:latin typeface="Arial" charset="0"/>
                <a:cs typeface="ＭＳ Ｐゴシック" charset="0"/>
              </a:rPr>
              <a:t>Example 3, </a:t>
            </a:r>
            <a:r>
              <a:rPr lang="en-US" sz="2800" b="1" i="1" dirty="0">
                <a:solidFill>
                  <a:srgbClr val="000090"/>
                </a:solidFill>
                <a:latin typeface="Arial" charset="0"/>
                <a:cs typeface="ＭＳ Ｐゴシック" charset="0"/>
              </a:rPr>
              <a:t>continued</a:t>
            </a:r>
            <a:endParaRPr lang="en-US" sz="2800" b="1" dirty="0">
              <a:solidFill>
                <a:srgbClr val="000090"/>
              </a:solidFill>
              <a:latin typeface="Arial" charset="0"/>
              <a:cs typeface="ＭＳ Ｐゴシック" charset="0"/>
            </a:endParaRPr>
          </a:p>
          <a:p>
            <a:pPr eaLnBrk="1" hangingPunct="1"/>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
        <p:nvSpPr>
          <p:cNvPr id="2" name="Slide Number Placeholder 1"/>
          <p:cNvSpPr>
            <a:spLocks noGrp="1"/>
          </p:cNvSpPr>
          <p:nvPr>
            <p:ph type="sldNum" sz="quarter" idx="11"/>
          </p:nvPr>
        </p:nvSpPr>
        <p:spPr/>
        <p:txBody>
          <a:bodyPr/>
          <a:lstStyle/>
          <a:p>
            <a:pPr>
              <a:defRPr/>
            </a:pPr>
            <a:fld id="{885ECD6A-1B97-3B44-BAFD-B37B51364607}" type="slidenum">
              <a:rPr lang="en-US" smtClean="0"/>
              <a:pPr>
                <a:defRPr/>
              </a:pPr>
              <a:t>24</a:t>
            </a:fld>
            <a:endParaRPr lang="en-US" dirty="0"/>
          </a:p>
        </p:txBody>
      </p:sp>
      <p:pic>
        <p:nvPicPr>
          <p:cNvPr id="92164"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20132086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3</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buFont typeface="Arial"/>
              <a:buChar char="•"/>
            </a:pPr>
            <a:r>
              <a:rPr lang="en-US" dirty="0"/>
              <a:t>The slope of a linear function is constant between any points on the line. </a:t>
            </a:r>
          </a:p>
          <a:p>
            <a:pPr marL="342900" indent="-342900">
              <a:buFont typeface="Arial"/>
              <a:buChar char="•"/>
            </a:pPr>
            <a:r>
              <a:rPr lang="en-US" dirty="0"/>
              <a:t>In a set of data, the change in </a:t>
            </a:r>
            <a:r>
              <a:rPr lang="en-US" i="1" dirty="0"/>
              <a:t>y </a:t>
            </a:r>
            <a:r>
              <a:rPr lang="en-US" dirty="0"/>
              <a:t>when </a:t>
            </a:r>
            <a:r>
              <a:rPr lang="en-US" i="1" dirty="0"/>
              <a:t>x </a:t>
            </a:r>
            <a:r>
              <a:rPr lang="en-US" dirty="0"/>
              <a:t>increases by 1 is called a </a:t>
            </a:r>
            <a:r>
              <a:rPr lang="en-US" b="1" dirty="0"/>
              <a:t>first difference</a:t>
            </a:r>
            <a:r>
              <a:rPr lang="en-US" dirty="0"/>
              <a:t>.</a:t>
            </a:r>
          </a:p>
          <a:p>
            <a:pPr marL="342900" indent="-342900">
              <a:buFont typeface="Arial"/>
              <a:buChar char="•"/>
            </a:pPr>
            <a:r>
              <a:rPr lang="en-US" dirty="0"/>
              <a:t>The simplest one-variable form of a </a:t>
            </a:r>
            <a:r>
              <a:rPr lang="en-US" b="1" dirty="0"/>
              <a:t>linear function </a:t>
            </a:r>
            <a:r>
              <a:rPr lang="en-US" dirty="0"/>
              <a:t>can be represented as </a:t>
            </a:r>
            <a:r>
              <a:rPr lang="en-US" i="1" dirty="0"/>
              <a:t>f</a:t>
            </a:r>
            <a:r>
              <a:rPr lang="en-US" dirty="0"/>
              <a:t>(</a:t>
            </a:r>
            <a:r>
              <a:rPr lang="en-US" i="1" dirty="0"/>
              <a:t>x</a:t>
            </a:r>
            <a:r>
              <a:rPr lang="en-US" dirty="0"/>
              <a:t>) = </a:t>
            </a:r>
            <a:r>
              <a:rPr lang="en-US" i="1" dirty="0"/>
              <a:t>ax </a:t>
            </a:r>
            <a:r>
              <a:rPr lang="en-US" dirty="0"/>
              <a:t>+ </a:t>
            </a:r>
            <a:r>
              <a:rPr lang="en-US" i="1" dirty="0"/>
              <a:t>b</a:t>
            </a:r>
            <a:r>
              <a:rPr lang="en-US" dirty="0"/>
              <a:t>, in which </a:t>
            </a:r>
            <a:r>
              <a:rPr lang="en-US" i="1" dirty="0"/>
              <a:t>a </a:t>
            </a:r>
            <a:r>
              <a:rPr lang="en-US" dirty="0"/>
              <a:t>and </a:t>
            </a:r>
            <a:r>
              <a:rPr lang="en-US" i="1" dirty="0"/>
              <a:t>b </a:t>
            </a:r>
            <a:r>
              <a:rPr lang="en-US" dirty="0"/>
              <a:t>are constants.</a:t>
            </a:r>
          </a:p>
          <a:p>
            <a:pPr marL="342900" indent="-342900">
              <a:buFont typeface="Arial"/>
              <a:buChar char="•"/>
            </a:pPr>
            <a:r>
              <a:rPr lang="en-US" dirty="0"/>
              <a:t>Linear functions can be limiting as models because the graph never changes directions.</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22814459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4</a:t>
            </a:fld>
            <a:endParaRPr lang="en-US" dirty="0"/>
          </a:p>
        </p:txBody>
      </p:sp>
      <p:sp>
        <p:nvSpPr>
          <p:cNvPr id="5" name="Subtitle 1"/>
          <p:cNvSpPr txBox="1">
            <a:spLocks/>
          </p:cNvSpPr>
          <p:nvPr/>
        </p:nvSpPr>
        <p:spPr bwMode="auto">
          <a:xfrm>
            <a:off x="640600" y="495037"/>
            <a:ext cx="7855776" cy="514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dirty="0"/>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pSp>
        <p:nvGrpSpPr>
          <p:cNvPr id="13" name="Group 12"/>
          <p:cNvGrpSpPr/>
          <p:nvPr/>
        </p:nvGrpSpPr>
        <p:grpSpPr>
          <a:xfrm>
            <a:off x="1174749" y="977899"/>
            <a:ext cx="6797013" cy="4776789"/>
            <a:chOff x="1174749" y="977899"/>
            <a:chExt cx="6797013" cy="4776789"/>
          </a:xfrm>
        </p:grpSpPr>
        <p:sp>
          <p:nvSpPr>
            <p:cNvPr id="6" name="Rectangle 5"/>
            <p:cNvSpPr/>
            <p:nvPr/>
          </p:nvSpPr>
          <p:spPr>
            <a:xfrm>
              <a:off x="1225550" y="1258402"/>
              <a:ext cx="6692900" cy="4493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174749" y="977899"/>
              <a:ext cx="6797013" cy="4776789"/>
            </a:xfrm>
            <a:prstGeom prst="rect">
              <a:avLst/>
            </a:prstGeom>
          </p:spPr>
        </p:pic>
      </p:grpSp>
    </p:spTree>
    <p:extLst>
      <p:ext uri="{BB962C8B-B14F-4D97-AF65-F5344CB8AC3E}">
        <p14:creationId xmlns:p14="http://schemas.microsoft.com/office/powerpoint/2010/main" val="33331499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5</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a:lnSpc>
                <a:spcPct val="110000"/>
              </a:lnSpc>
            </a:pPr>
            <a:r>
              <a:rPr lang="en-US" b="1" dirty="0"/>
              <a:t>Quadratic Functions</a:t>
            </a:r>
          </a:p>
          <a:p>
            <a:pPr marL="342900" indent="-342900">
              <a:buFont typeface="Arial"/>
              <a:buChar char="•"/>
            </a:pPr>
            <a:r>
              <a:rPr lang="en-US" dirty="0"/>
              <a:t>If a quantity gets larger first, and then starts to get smaller, the graph will change directions. </a:t>
            </a:r>
          </a:p>
          <a:p>
            <a:pPr marL="342900" indent="-342900">
              <a:buFont typeface="Arial"/>
              <a:buChar char="•"/>
            </a:pPr>
            <a:r>
              <a:rPr lang="en-US" dirty="0"/>
              <a:t>The graph of a quadratic function is a </a:t>
            </a:r>
            <a:r>
              <a:rPr lang="en-US" b="1" dirty="0"/>
              <a:t>parabola</a:t>
            </a:r>
            <a:r>
              <a:rPr lang="en-US" dirty="0"/>
              <a:t>, a</a:t>
            </a:r>
            <a:br>
              <a:rPr lang="en-US" dirty="0"/>
            </a:br>
            <a:r>
              <a:rPr lang="en-US" dirty="0"/>
              <a:t>U-shaped model. </a:t>
            </a:r>
          </a:p>
          <a:p>
            <a:pPr marL="342900" indent="-342900">
              <a:buFont typeface="Arial"/>
              <a:buChar char="•"/>
            </a:pPr>
            <a:r>
              <a:rPr lang="en-US" dirty="0"/>
              <a:t>The rate of change of a quadratic function varies over different intervals. </a:t>
            </a:r>
          </a:p>
          <a:p>
            <a:pPr marL="342900" indent="-342900">
              <a:buFont typeface="Arial"/>
              <a:buChar char="•"/>
            </a:pPr>
            <a:r>
              <a:rPr lang="en-US" dirty="0"/>
              <a:t>Because the graph changes directions, the rate of change on one side of the parabola will be increasing while the rate of change on the other side of the parabola will be decreasing.</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33331499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6</a:t>
            </a:fld>
            <a:endParaRPr lang="en-US" dirty="0"/>
          </a:p>
        </p:txBody>
      </p:sp>
      <p:sp>
        <p:nvSpPr>
          <p:cNvPr id="5" name="Subtitle 1"/>
          <p:cNvSpPr txBox="1">
            <a:spLocks/>
          </p:cNvSpPr>
          <p:nvPr/>
        </p:nvSpPr>
        <p:spPr bwMode="auto">
          <a:xfrm>
            <a:off x="640599" y="551667"/>
            <a:ext cx="8176829"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buFont typeface="Arial"/>
              <a:buChar char="•"/>
            </a:pPr>
            <a:r>
              <a:rPr lang="en-US" dirty="0"/>
              <a:t>There is neither a constant rate of change nor a constant multiple in a quadratic function. </a:t>
            </a:r>
          </a:p>
          <a:p>
            <a:pPr marL="342900" indent="-342900">
              <a:buFont typeface="Arial"/>
              <a:buChar char="•"/>
            </a:pPr>
            <a:r>
              <a:rPr lang="en-US" dirty="0"/>
              <a:t>In a quadratic model, the change in the second differences is constant.</a:t>
            </a:r>
          </a:p>
          <a:p>
            <a:pPr marL="342900" indent="-342900">
              <a:buFont typeface="Arial"/>
              <a:buChar char="•"/>
            </a:pPr>
            <a:r>
              <a:rPr lang="en-US" dirty="0"/>
              <a:t>The general form of the quadratic function is</a:t>
            </a:r>
            <a:br>
              <a:rPr lang="en-US" dirty="0"/>
            </a:br>
            <a:r>
              <a:rPr lang="en-US" dirty="0"/>
              <a:t>                             in which </a:t>
            </a:r>
            <a:r>
              <a:rPr lang="en-US" i="1" dirty="0"/>
              <a:t>a</a:t>
            </a:r>
            <a:r>
              <a:rPr lang="en-US" dirty="0"/>
              <a:t>, </a:t>
            </a:r>
            <a:r>
              <a:rPr lang="en-US" i="1" dirty="0"/>
              <a:t>b</a:t>
            </a:r>
            <a:r>
              <a:rPr lang="en-US" dirty="0"/>
              <a:t>, and </a:t>
            </a:r>
            <a:r>
              <a:rPr lang="en-US" i="1" dirty="0"/>
              <a:t>c </a:t>
            </a:r>
            <a:r>
              <a:rPr lang="en-US" dirty="0"/>
              <a:t>are constants. The rate of change of a quadratic function with differ across intervals. </a:t>
            </a:r>
          </a:p>
          <a:p>
            <a:pPr marL="342900" indent="-342900">
              <a:buFont typeface="Arial"/>
              <a:buChar char="•"/>
            </a:pPr>
            <a:r>
              <a:rPr lang="en-US" dirty="0"/>
              <a:t>The value of </a:t>
            </a:r>
            <a:r>
              <a:rPr lang="en-US" i="1" dirty="0"/>
              <a:t>a </a:t>
            </a:r>
            <a:r>
              <a:rPr lang="en-US" dirty="0"/>
              <a:t>determines whether the quadratic has a maximum or a minimum.</a:t>
            </a:r>
          </a:p>
          <a:p>
            <a:pPr marL="342900" indent="-342900">
              <a:buFont typeface="Arial"/>
              <a:buChar char="•"/>
            </a:pPr>
            <a:r>
              <a:rPr lang="en-US" dirty="0"/>
              <a:t>If </a:t>
            </a:r>
            <a:r>
              <a:rPr lang="en-US" i="1" dirty="0"/>
              <a:t>a </a:t>
            </a:r>
            <a:r>
              <a:rPr lang="en-US" dirty="0"/>
              <a:t>is negative, the quadratic function will have a maximum.</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aphicFrame>
        <p:nvGraphicFramePr>
          <p:cNvPr id="6" name="Object 5"/>
          <p:cNvGraphicFramePr>
            <a:graphicFrameLocks noChangeAspect="1"/>
          </p:cNvGraphicFramePr>
          <p:nvPr>
            <p:extLst>
              <p:ext uri="{D42A27DB-BD31-4B8C-83A1-F6EECF244321}">
                <p14:modId xmlns:p14="http://schemas.microsoft.com/office/powerpoint/2010/main" val="1796519629"/>
              </p:ext>
            </p:extLst>
          </p:nvPr>
        </p:nvGraphicFramePr>
        <p:xfrm>
          <a:off x="1088114" y="3007255"/>
          <a:ext cx="2374900" cy="419100"/>
        </p:xfrm>
        <a:graphic>
          <a:graphicData uri="http://schemas.openxmlformats.org/presentationml/2006/ole">
            <mc:AlternateContent xmlns:mc="http://schemas.openxmlformats.org/markup-compatibility/2006">
              <mc:Choice xmlns:v="urn:schemas-microsoft-com:vml" Requires="v">
                <p:oleObj spid="_x0000_s89148" name="Equation" r:id="rId3" imgW="2374900" imgH="419100" progId="Equation.DSMT4">
                  <p:embed/>
                </p:oleObj>
              </mc:Choice>
              <mc:Fallback>
                <p:oleObj name="Equation" r:id="rId3" imgW="2374900" imgH="419100" progId="Equation.DSMT4">
                  <p:embed/>
                  <p:pic>
                    <p:nvPicPr>
                      <p:cNvPr id="0" name=""/>
                      <p:cNvPicPr/>
                      <p:nvPr/>
                    </p:nvPicPr>
                    <p:blipFill>
                      <a:blip r:embed="rId4"/>
                      <a:stretch>
                        <a:fillRect/>
                      </a:stretch>
                    </p:blipFill>
                    <p:spPr>
                      <a:xfrm>
                        <a:off x="1088114" y="3007255"/>
                        <a:ext cx="2374900" cy="419100"/>
                      </a:xfrm>
                      <a:prstGeom prst="rect">
                        <a:avLst/>
                      </a:prstGeom>
                    </p:spPr>
                  </p:pic>
                </p:oleObj>
              </mc:Fallback>
            </mc:AlternateContent>
          </a:graphicData>
        </a:graphic>
      </p:graphicFrame>
    </p:spTree>
    <p:extLst>
      <p:ext uri="{BB962C8B-B14F-4D97-AF65-F5344CB8AC3E}">
        <p14:creationId xmlns:p14="http://schemas.microsoft.com/office/powerpoint/2010/main" val="31699324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7</a:t>
            </a:fld>
            <a:endParaRPr lang="en-US" dirty="0"/>
          </a:p>
        </p:txBody>
      </p:sp>
      <p:sp>
        <p:nvSpPr>
          <p:cNvPr id="5" name="Subtitle 1"/>
          <p:cNvSpPr txBox="1">
            <a:spLocks/>
          </p:cNvSpPr>
          <p:nvPr/>
        </p:nvSpPr>
        <p:spPr bwMode="auto">
          <a:xfrm>
            <a:off x="640600" y="640567"/>
            <a:ext cx="785577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buFont typeface="Arial"/>
              <a:buChar char="•"/>
            </a:pPr>
            <a:r>
              <a:rPr lang="en-US" dirty="0"/>
              <a:t>If </a:t>
            </a:r>
            <a:r>
              <a:rPr lang="en-US" i="1" dirty="0"/>
              <a:t>a </a:t>
            </a:r>
            <a:r>
              <a:rPr lang="en-US" dirty="0"/>
              <a:t>is positive, the quadratic function will have a minimum.</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pic>
        <p:nvPicPr>
          <p:cNvPr id="2" name="Picture 1"/>
          <p:cNvPicPr>
            <a:picLocks noChangeAspect="1"/>
          </p:cNvPicPr>
          <p:nvPr/>
        </p:nvPicPr>
        <p:blipFill>
          <a:blip r:embed="rId2"/>
          <a:stretch>
            <a:fillRect/>
          </a:stretch>
        </p:blipFill>
        <p:spPr>
          <a:xfrm>
            <a:off x="1939218" y="1995716"/>
            <a:ext cx="5265564" cy="3700520"/>
          </a:xfrm>
          <a:prstGeom prst="rect">
            <a:avLst/>
          </a:prstGeom>
          <a:solidFill>
            <a:srgbClr val="FFFFFF"/>
          </a:solidFill>
        </p:spPr>
      </p:pic>
    </p:spTree>
    <p:extLst>
      <p:ext uri="{BB962C8B-B14F-4D97-AF65-F5344CB8AC3E}">
        <p14:creationId xmlns:p14="http://schemas.microsoft.com/office/powerpoint/2010/main" val="13981666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8</a:t>
            </a:fld>
            <a:endParaRPr lang="en-US" dirty="0"/>
          </a:p>
        </p:txBody>
      </p:sp>
      <p:sp>
        <p:nvSpPr>
          <p:cNvPr id="5" name="Subtitle 1"/>
          <p:cNvSpPr txBox="1">
            <a:spLocks/>
          </p:cNvSpPr>
          <p:nvPr/>
        </p:nvSpPr>
        <p:spPr bwMode="auto">
          <a:xfrm>
            <a:off x="640600" y="640567"/>
            <a:ext cx="800749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a:lnSpc>
                <a:spcPct val="110000"/>
              </a:lnSpc>
            </a:pPr>
            <a:r>
              <a:rPr lang="en-US" b="1" dirty="0"/>
              <a:t>Exponential Functions</a:t>
            </a:r>
          </a:p>
          <a:p>
            <a:pPr marL="342900" indent="-342900">
              <a:buFont typeface="Arial"/>
              <a:buChar char="•"/>
            </a:pPr>
            <a:r>
              <a:rPr lang="en-US" dirty="0"/>
              <a:t>Quantities that grow or decay very quickly can often be best modeled by an exponential function. </a:t>
            </a:r>
          </a:p>
          <a:p>
            <a:pPr marL="342900" indent="-342900">
              <a:buFont typeface="Arial"/>
              <a:buChar char="•"/>
            </a:pPr>
            <a:r>
              <a:rPr lang="en-US" dirty="0"/>
              <a:t>Exponential functions either increase or decrease, but they do not change direction. </a:t>
            </a:r>
          </a:p>
          <a:p>
            <a:pPr marL="342900" indent="-342900">
              <a:buFont typeface="Arial"/>
              <a:buChar char="•"/>
            </a:pPr>
            <a:r>
              <a:rPr lang="en-US" dirty="0"/>
              <a:t>The pattern of rate of change of an exponential model shows an increase or decrease by a constant multiple. </a:t>
            </a:r>
          </a:p>
          <a:p>
            <a:pPr marL="342900" indent="-342900">
              <a:buFont typeface="Arial"/>
              <a:buChar char="•"/>
            </a:pPr>
            <a:r>
              <a:rPr lang="en-US" dirty="0"/>
              <a:t>Exponential functions increase or decrease by a constant multiple or divisor, or by a constant percentage.</a:t>
            </a:r>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spTree>
    <p:extLst>
      <p:ext uri="{BB962C8B-B14F-4D97-AF65-F5344CB8AC3E}">
        <p14:creationId xmlns:p14="http://schemas.microsoft.com/office/powerpoint/2010/main" val="33331499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9</a:t>
            </a:fld>
            <a:endParaRPr lang="en-US" dirty="0"/>
          </a:p>
        </p:txBody>
      </p:sp>
      <p:sp>
        <p:nvSpPr>
          <p:cNvPr id="5" name="Subtitle 1"/>
          <p:cNvSpPr txBox="1">
            <a:spLocks/>
          </p:cNvSpPr>
          <p:nvPr/>
        </p:nvSpPr>
        <p:spPr bwMode="auto">
          <a:xfrm>
            <a:off x="640600" y="640567"/>
            <a:ext cx="8007496" cy="51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2400" kern="1200">
                <a:solidFill>
                  <a:schemeClr val="tx1"/>
                </a:solidFill>
                <a:latin typeface="Arial"/>
                <a:ea typeface="Arial"/>
                <a:cs typeface="Arial"/>
              </a:defRPr>
            </a:lvl1pPr>
            <a:lvl2pPr marL="457200" indent="0" algn="ctr" defTabSz="457200" rtl="0" eaLnBrk="0" fontAlgn="base" hangingPunct="0">
              <a:spcBef>
                <a:spcPct val="20000"/>
              </a:spcBef>
              <a:spcAft>
                <a:spcPct val="0"/>
              </a:spcAft>
              <a:buFont typeface="Arial"/>
              <a:buNone/>
              <a:defRPr sz="2400" kern="1200">
                <a:solidFill>
                  <a:schemeClr val="tx1">
                    <a:tint val="75000"/>
                  </a:schemeClr>
                </a:solidFill>
                <a:latin typeface="Arial"/>
                <a:ea typeface="Arial"/>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3pPr>
            <a:lvl4pPr marL="13716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4pPr>
            <a:lvl5pPr marL="18288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Arial"/>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b="1" dirty="0">
                <a:ea typeface="+mn-ea"/>
              </a:rPr>
              <a:t>Key Concepts</a:t>
            </a:r>
            <a:r>
              <a:rPr lang="en-US" sz="2800" b="1" dirty="0"/>
              <a:t>, </a:t>
            </a:r>
            <a:r>
              <a:rPr lang="en-US" sz="2800" b="1" i="1" dirty="0"/>
              <a:t>continued</a:t>
            </a:r>
            <a:endParaRPr lang="en-US" sz="2800" b="1" dirty="0">
              <a:ea typeface="+mn-ea"/>
            </a:endParaRPr>
          </a:p>
          <a:p>
            <a:pPr marL="342900" indent="-342900">
              <a:buFont typeface="Arial"/>
              <a:buChar char="•"/>
            </a:pPr>
            <a:r>
              <a:rPr lang="en-US" dirty="0"/>
              <a:t>There is a constant multiple in the rate of change between </a:t>
            </a:r>
            <a:r>
              <a:rPr lang="en-US" i="1" dirty="0"/>
              <a:t>y</a:t>
            </a:r>
            <a:r>
              <a:rPr lang="en-US" dirty="0"/>
              <a:t>-values. </a:t>
            </a:r>
          </a:p>
          <a:p>
            <a:pPr marL="342900" indent="-342900">
              <a:buFont typeface="Arial"/>
              <a:buChar char="•"/>
            </a:pPr>
            <a:r>
              <a:rPr lang="en-US" dirty="0"/>
              <a:t>As the value of </a:t>
            </a:r>
            <a:r>
              <a:rPr lang="en-US" i="1" dirty="0"/>
              <a:t>x </a:t>
            </a:r>
            <a:r>
              <a:rPr lang="en-US" dirty="0"/>
              <a:t>increases, the value of </a:t>
            </a:r>
            <a:r>
              <a:rPr lang="en-US" i="1" dirty="0"/>
              <a:t>f</a:t>
            </a:r>
            <a:r>
              <a:rPr lang="en-US" dirty="0"/>
              <a:t>(</a:t>
            </a:r>
            <a:r>
              <a:rPr lang="en-US" i="1" dirty="0"/>
              <a:t>x</a:t>
            </a:r>
            <a:r>
              <a:rPr lang="en-US" dirty="0"/>
              <a:t>) will increase by a multiple of </a:t>
            </a:r>
            <a:r>
              <a:rPr lang="en-US" i="1" dirty="0"/>
              <a:t>b</a:t>
            </a:r>
            <a:r>
              <a:rPr lang="en-US" dirty="0"/>
              <a:t>.</a:t>
            </a:r>
          </a:p>
          <a:p>
            <a:pPr marL="342900" indent="-342900">
              <a:buFont typeface="Arial"/>
              <a:buChar char="•"/>
            </a:pPr>
            <a:r>
              <a:rPr lang="en-US" dirty="0"/>
              <a:t>Exponential functions have the general form</a:t>
            </a:r>
            <a:br>
              <a:rPr lang="en-US" dirty="0"/>
            </a:br>
            <a:r>
              <a:rPr lang="en-US" dirty="0"/>
              <a:t>in which </a:t>
            </a:r>
            <a:r>
              <a:rPr lang="en-US" i="1" dirty="0"/>
              <a:t>a</a:t>
            </a:r>
            <a:r>
              <a:rPr lang="en-US" dirty="0"/>
              <a:t>, </a:t>
            </a:r>
            <a:r>
              <a:rPr lang="en-US" i="1" dirty="0"/>
              <a:t>b</a:t>
            </a:r>
            <a:r>
              <a:rPr lang="en-US" dirty="0"/>
              <a:t>, and </a:t>
            </a:r>
            <a:r>
              <a:rPr lang="en-US" i="1" dirty="0"/>
              <a:t>c </a:t>
            </a:r>
            <a:r>
              <a:rPr lang="en-US" dirty="0"/>
              <a:t>are constants. </a:t>
            </a:r>
          </a:p>
          <a:p>
            <a:pPr marL="342900" indent="-342900">
              <a:buFont typeface="Arial"/>
              <a:buChar char="•"/>
            </a:pPr>
            <a:r>
              <a:rPr lang="en-US" dirty="0"/>
              <a:t>Graphs of exponential functions of the form </a:t>
            </a:r>
            <a:r>
              <a:rPr lang="en-US" i="1" dirty="0"/>
              <a:t>f</a:t>
            </a:r>
            <a:r>
              <a:rPr lang="en-US" dirty="0"/>
              <a:t>(</a:t>
            </a:r>
            <a:r>
              <a:rPr lang="en-US" i="1" dirty="0"/>
              <a:t>x</a:t>
            </a:r>
            <a:r>
              <a:rPr lang="en-US" dirty="0"/>
              <a:t>) = </a:t>
            </a:r>
            <a:r>
              <a:rPr lang="en-US" i="1" dirty="0" err="1"/>
              <a:t>ab</a:t>
            </a:r>
            <a:r>
              <a:rPr lang="en-US" i="1" baseline="30000" dirty="0" err="1"/>
              <a:t>x</a:t>
            </a:r>
            <a:r>
              <a:rPr lang="en-US" dirty="0"/>
              <a:t>, where </a:t>
            </a:r>
            <a:r>
              <a:rPr lang="en-US" i="1" dirty="0"/>
              <a:t>b </a:t>
            </a:r>
            <a:r>
              <a:rPr lang="en-US" dirty="0"/>
              <a:t>is greater than 1, will increase faster than graphs of linear functions of the form </a:t>
            </a:r>
            <a:r>
              <a:rPr lang="en-US" i="1" dirty="0"/>
              <a:t>f</a:t>
            </a:r>
            <a:r>
              <a:rPr lang="en-US" dirty="0"/>
              <a:t>(</a:t>
            </a:r>
            <a:r>
              <a:rPr lang="en-US" i="1" dirty="0"/>
              <a:t>x</a:t>
            </a:r>
            <a:r>
              <a:rPr lang="en-US" dirty="0"/>
              <a:t>) = </a:t>
            </a:r>
            <a:r>
              <a:rPr lang="en-US" i="1" dirty="0"/>
              <a:t>mx </a:t>
            </a:r>
            <a:r>
              <a:rPr lang="en-US" dirty="0"/>
              <a:t>+ </a:t>
            </a:r>
            <a:r>
              <a:rPr lang="en-US" i="1" dirty="0"/>
              <a:t>b</a:t>
            </a:r>
            <a:r>
              <a:rPr lang="en-US" dirty="0"/>
              <a:t>.</a:t>
            </a:r>
          </a:p>
          <a:p>
            <a:pPr marL="342900" indent="-342900">
              <a:buFont typeface="Arial"/>
              <a:buChar char="•"/>
            </a:pPr>
            <a:endParaRPr lang="en-US" dirty="0"/>
          </a:p>
          <a:p>
            <a:pPr>
              <a:lnSpc>
                <a:spcPct val="110000"/>
              </a:lnSpc>
            </a:pPr>
            <a:endParaRPr lang="en-US" b="1" dirty="0"/>
          </a:p>
          <a:p>
            <a:pPr marL="342900" indent="-342900">
              <a:lnSpc>
                <a:spcPct val="110000"/>
              </a:lnSpc>
              <a:buFont typeface="Arial"/>
              <a:buChar char="•"/>
            </a:pPr>
            <a:endParaRPr lang="en-US" dirty="0"/>
          </a:p>
        </p:txBody>
      </p:sp>
      <p:sp>
        <p:nvSpPr>
          <p:cNvPr id="9" name="Text Placeholder 11"/>
          <p:cNvSpPr>
            <a:spLocks noGrp="1"/>
          </p:cNvSpPr>
          <p:nvPr>
            <p:ph type="body" sz="quarter" idx="10"/>
          </p:nvPr>
        </p:nvSpPr>
        <p:spPr>
          <a:xfrm>
            <a:off x="977182" y="6246669"/>
            <a:ext cx="6211017" cy="297551"/>
          </a:xfrm>
        </p:spPr>
        <p:txBody>
          <a:bodyPr>
            <a:noAutofit/>
          </a:bodyPr>
          <a:lstStyle>
            <a:lvl1pPr marL="0" indent="0">
              <a:spcBef>
                <a:spcPts val="0"/>
              </a:spcBef>
              <a:buNone/>
              <a:defRPr sz="1600" b="0" i="0" spc="-50" baseline="0">
                <a:solidFill>
                  <a:srgbClr val="000000"/>
                </a:solidFill>
                <a:latin typeface="Arial"/>
                <a:cs typeface="Arial"/>
              </a:defRPr>
            </a:lvl1pPr>
          </a:lstStyle>
          <a:p>
            <a:pPr lvl="0"/>
            <a:r>
              <a:rPr lang="en-US" dirty="0"/>
              <a:t>Average Rate of Change on a Graph </a:t>
            </a:r>
          </a:p>
        </p:txBody>
      </p:sp>
      <p:graphicFrame>
        <p:nvGraphicFramePr>
          <p:cNvPr id="6" name="Object 5"/>
          <p:cNvGraphicFramePr>
            <a:graphicFrameLocks noChangeAspect="1"/>
          </p:cNvGraphicFramePr>
          <p:nvPr>
            <p:extLst>
              <p:ext uri="{D42A27DB-BD31-4B8C-83A1-F6EECF244321}">
                <p14:modId xmlns:p14="http://schemas.microsoft.com/office/powerpoint/2010/main" val="3905611741"/>
              </p:ext>
            </p:extLst>
          </p:nvPr>
        </p:nvGraphicFramePr>
        <p:xfrm>
          <a:off x="7116758" y="2762853"/>
          <a:ext cx="1435100" cy="419100"/>
        </p:xfrm>
        <a:graphic>
          <a:graphicData uri="http://schemas.openxmlformats.org/presentationml/2006/ole">
            <mc:AlternateContent xmlns:mc="http://schemas.openxmlformats.org/markup-compatibility/2006">
              <mc:Choice xmlns:v="urn:schemas-microsoft-com:vml" Requires="v">
                <p:oleObj spid="_x0000_s92216" name="Equation" r:id="rId3" imgW="1435100" imgH="419100" progId="Equation.DSMT4">
                  <p:embed/>
                </p:oleObj>
              </mc:Choice>
              <mc:Fallback>
                <p:oleObj name="Equation" r:id="rId3" imgW="1435100" imgH="419100" progId="Equation.DSMT4">
                  <p:embed/>
                  <p:pic>
                    <p:nvPicPr>
                      <p:cNvPr id="0" name=""/>
                      <p:cNvPicPr/>
                      <p:nvPr/>
                    </p:nvPicPr>
                    <p:blipFill>
                      <a:blip r:embed="rId4"/>
                      <a:stretch>
                        <a:fillRect/>
                      </a:stretch>
                    </p:blipFill>
                    <p:spPr>
                      <a:xfrm>
                        <a:off x="7116758" y="2762853"/>
                        <a:ext cx="1435100" cy="419100"/>
                      </a:xfrm>
                      <a:prstGeom prst="rect">
                        <a:avLst/>
                      </a:prstGeom>
                    </p:spPr>
                  </p:pic>
                </p:oleObj>
              </mc:Fallback>
            </mc:AlternateContent>
          </a:graphicData>
        </a:graphic>
      </p:graphicFrame>
    </p:spTree>
    <p:extLst>
      <p:ext uri="{BB962C8B-B14F-4D97-AF65-F5344CB8AC3E}">
        <p14:creationId xmlns:p14="http://schemas.microsoft.com/office/powerpoint/2010/main" val="1852913847"/>
      </p:ext>
    </p:extLst>
  </p:cSld>
  <p:clrMapOvr>
    <a:masterClrMapping/>
  </p:clrMapOvr>
  <p:transition spd="slow"/>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15507</TotalTime>
  <Words>1621</Words>
  <Application>Microsoft Office PowerPoint</Application>
  <PresentationFormat>On-screen Show (4:3)</PresentationFormat>
  <Paragraphs>154</Paragraphs>
  <Slides>24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Myriad Pro</vt:lpstr>
      <vt:lpstr>Zapf Dingbats</vt:lpstr>
      <vt:lpstr>Enhanced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Walch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Walch Education</dc:creator>
  <cp:keywords/>
  <dc:description/>
  <cp:lastModifiedBy>Mary Donlan</cp:lastModifiedBy>
  <cp:revision>377</cp:revision>
  <dcterms:created xsi:type="dcterms:W3CDTF">2012-02-22T19:14:19Z</dcterms:created>
  <dcterms:modified xsi:type="dcterms:W3CDTF">2022-02-23T21:56:44Z</dcterms:modified>
  <cp:category/>
</cp:coreProperties>
</file>